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74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43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54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50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93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22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01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44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25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90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39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87655-0CD8-4D21-B517-E8C6C824114D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D07F-D4A1-441A-849F-4AF71FE361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57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Update on IWVTA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Bill Coleman, GRPE </a:t>
            </a:r>
            <a:r>
              <a:rPr lang="de-DE" dirty="0" err="1"/>
              <a:t>Ambassador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IWVTA</a:t>
            </a:r>
          </a:p>
          <a:p>
            <a:r>
              <a:rPr lang="de-DE" dirty="0"/>
              <a:t>GRPE 82, </a:t>
            </a:r>
            <a:r>
              <a:rPr lang="de-DE" dirty="0" err="1"/>
              <a:t>January</a:t>
            </a:r>
            <a:r>
              <a:rPr lang="de-DE" dirty="0"/>
              <a:t> 2021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E1B48565-328C-4EFA-89DE-E5CC9889F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1257" y="106829"/>
            <a:ext cx="3362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Informal document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GRPE-82-12</a:t>
            </a:r>
            <a:endParaRPr lang="de-DE" sz="12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82nd GRPE, 12-15 January 2021</a:t>
            </a:r>
          </a:p>
          <a:p>
            <a:pPr algn="r" eaLnBrk="1" hangingPunct="1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Agenda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item 11</a:t>
            </a:r>
            <a:endParaRPr lang="de-DE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2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Progress of Regulation 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Regulation 0 was </a:t>
            </a:r>
            <a:r>
              <a:rPr lang="de-DE" dirty="0" err="1"/>
              <a:t>published</a:t>
            </a:r>
            <a:r>
              <a:rPr lang="de-DE" dirty="0"/>
              <a:t> on 10 August 2018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 on 19 </a:t>
            </a:r>
            <a:r>
              <a:rPr lang="de-DE" dirty="0" err="1"/>
              <a:t>July</a:t>
            </a:r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latest</a:t>
            </a:r>
            <a:r>
              <a:rPr lang="de-DE" dirty="0"/>
              <a:t> </a:t>
            </a:r>
            <a:r>
              <a:rPr lang="de-DE" dirty="0" err="1"/>
              <a:t>revision</a:t>
            </a:r>
            <a:r>
              <a:rPr lang="de-DE" dirty="0"/>
              <a:t> (</a:t>
            </a:r>
            <a:r>
              <a:rPr lang="de-DE" dirty="0" err="1"/>
              <a:t>the</a:t>
            </a:r>
            <a:r>
              <a:rPr lang="de-DE" dirty="0"/>
              <a:t> 02 </a:t>
            </a:r>
            <a:r>
              <a:rPr lang="de-DE" dirty="0" err="1"/>
              <a:t>series</a:t>
            </a:r>
            <a:r>
              <a:rPr lang="de-DE" dirty="0"/>
              <a:t> of </a:t>
            </a:r>
            <a:r>
              <a:rPr lang="de-DE" dirty="0" err="1"/>
              <a:t>amendments</a:t>
            </a:r>
            <a:r>
              <a:rPr lang="de-DE" dirty="0"/>
              <a:t>)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force</a:t>
            </a:r>
            <a:r>
              <a:rPr lang="de-DE" dirty="0"/>
              <a:t> on 29 May 2020</a:t>
            </a:r>
          </a:p>
          <a:p>
            <a:r>
              <a:rPr lang="de-DE" dirty="0"/>
              <a:t>In March 2020 Japan </a:t>
            </a:r>
            <a:r>
              <a:rPr lang="de-DE" dirty="0" err="1"/>
              <a:t>reported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issued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world‘s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approval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Regulation 0 </a:t>
            </a:r>
          </a:p>
          <a:p>
            <a:r>
              <a:rPr lang="de-DE" dirty="0"/>
              <a:t>A </a:t>
            </a:r>
            <a:r>
              <a:rPr lang="de-DE" dirty="0" err="1"/>
              <a:t>review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November 2020 IWG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revealed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number</a:t>
            </a:r>
            <a:r>
              <a:rPr lang="de-DE" dirty="0"/>
              <a:t> of </a:t>
            </a:r>
            <a:r>
              <a:rPr lang="de-DE" dirty="0" err="1"/>
              <a:t>approvals</a:t>
            </a:r>
            <a:r>
              <a:rPr lang="de-DE" dirty="0"/>
              <a:t> </a:t>
            </a:r>
            <a:r>
              <a:rPr lang="de-DE" dirty="0" err="1"/>
              <a:t>issued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doubled</a:t>
            </a:r>
            <a:r>
              <a:rPr 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8002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Inclusion</a:t>
            </a:r>
            <a:r>
              <a:rPr lang="de-DE" dirty="0"/>
              <a:t> of (GRPE) </a:t>
            </a:r>
            <a:r>
              <a:rPr lang="de-DE" dirty="0" err="1"/>
              <a:t>regulations</a:t>
            </a:r>
            <a:r>
              <a:rPr lang="de-DE" dirty="0"/>
              <a:t> in UNR 0</a:t>
            </a:r>
            <a:br>
              <a:rPr lang="de-DE" dirty="0"/>
            </a:br>
            <a:r>
              <a:rPr lang="de-DE" sz="2000" dirty="0"/>
              <a:t>(</a:t>
            </a:r>
            <a:r>
              <a:rPr lang="de-DE" sz="2000" dirty="0" err="1"/>
              <a:t>taken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IWVTA-31-03)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Phase 1 of UNR 0 was its initial development with a „starter list“ of „system“ Regulations which need to be met for approval</a:t>
            </a:r>
          </a:p>
          <a:p>
            <a:r>
              <a:rPr lang="en-GB" dirty="0"/>
              <a:t>Phase 2 (2018-2022) will extend this list in blocks (~ annually)</a:t>
            </a:r>
          </a:p>
          <a:p>
            <a:r>
              <a:rPr lang="en-GB" dirty="0"/>
              <a:t>The process for phase 3 is still in discussion:</a:t>
            </a:r>
          </a:p>
          <a:p>
            <a:pPr lvl="1"/>
            <a:r>
              <a:rPr lang="en-GB" dirty="0"/>
              <a:t>Automatic inclusion (after review by IWG IWVTA)</a:t>
            </a:r>
          </a:p>
          <a:p>
            <a:pPr lvl="1"/>
            <a:r>
              <a:rPr lang="en-GB" dirty="0"/>
              <a:t>Proposal by a Contracting Party followed by interaction with the responsible GR</a:t>
            </a:r>
          </a:p>
        </p:txBody>
      </p:sp>
    </p:spTree>
    <p:extLst>
      <p:ext uri="{BB962C8B-B14F-4D97-AF65-F5344CB8AC3E}">
        <p14:creationId xmlns:p14="http://schemas.microsoft.com/office/powerpoint/2010/main" val="378841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 of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inclusions</a:t>
            </a:r>
            <a:r>
              <a:rPr lang="de-DE" dirty="0"/>
              <a:t> of GRPE </a:t>
            </a:r>
            <a:r>
              <a:rPr lang="de-DE" dirty="0" err="1"/>
              <a:t>Regulations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68438"/>
              </p:ext>
            </p:extLst>
          </p:nvPr>
        </p:nvGraphicFramePr>
        <p:xfrm>
          <a:off x="838200" y="1690688"/>
          <a:ext cx="105889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5770">
                  <a:extLst>
                    <a:ext uri="{9D8B030D-6E8A-4147-A177-3AD203B41FA5}">
                      <a16:colId xmlns:a16="http://schemas.microsoft.com/office/drawing/2014/main" val="2926326499"/>
                    </a:ext>
                  </a:extLst>
                </a:gridCol>
                <a:gridCol w="8343190">
                  <a:extLst>
                    <a:ext uri="{9D8B030D-6E8A-4147-A177-3AD203B41FA5}">
                      <a16:colId xmlns:a16="http://schemas.microsoft.com/office/drawing/2014/main" val="3615150806"/>
                    </a:ext>
                  </a:extLst>
                </a:gridCol>
              </a:tblGrid>
              <a:tr h="1568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Priority*1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The Prioritized UN Regulations by </a:t>
                      </a:r>
                      <a:r>
                        <a:rPr lang="en-US" sz="1800" kern="1200" dirty="0" err="1">
                          <a:effectLst/>
                        </a:rPr>
                        <a:t>GRs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008607"/>
                  </a:ext>
                </a:extLst>
              </a:tr>
              <a:tr h="478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</a:t>
                      </a:r>
                      <a:r>
                        <a:rPr lang="en-US" sz="1800" kern="1200" dirty="0" err="1">
                          <a:effectLst/>
                        </a:rPr>
                        <a:t>i</a:t>
                      </a:r>
                      <a:r>
                        <a:rPr lang="en-US" sz="1800" kern="1200" dirty="0">
                          <a:effectLst/>
                        </a:rPr>
                        <a:t>) appropriate to apply these items to IWVTA in Phase 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(2018-2022)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UNR110 </a:t>
                      </a:r>
                      <a:r>
                        <a:rPr lang="en-US" sz="1800" kern="1200" dirty="0" err="1">
                          <a:effectLst/>
                        </a:rPr>
                        <a:t>CNG</a:t>
                      </a:r>
                      <a:r>
                        <a:rPr lang="en-US" sz="1800" kern="1200" dirty="0">
                          <a:effectLst/>
                        </a:rPr>
                        <a:t>, UNR116 Protection against unauthorized use, UNR134 </a:t>
                      </a:r>
                      <a:r>
                        <a:rPr lang="en-US" sz="1800" kern="1200" dirty="0" err="1">
                          <a:effectLst/>
                        </a:rPr>
                        <a:t>FCV</a:t>
                      </a:r>
                      <a:r>
                        <a:rPr lang="en-US" sz="1800" kern="1200" dirty="0">
                          <a:effectLst/>
                        </a:rPr>
                        <a:t>, UNR135 PSI, UNR137 Frontal Impact, UNR138 </a:t>
                      </a:r>
                      <a:r>
                        <a:rPr lang="en-US" sz="1800" kern="1200" dirty="0" err="1">
                          <a:effectLst/>
                        </a:rPr>
                        <a:t>QRTV</a:t>
                      </a:r>
                      <a:r>
                        <a:rPr lang="en-US" sz="1800" kern="1200" dirty="0">
                          <a:effectLst/>
                        </a:rPr>
                        <a:t>, UNR148 LSD, UNR149 RID, UNR150 </a:t>
                      </a:r>
                      <a:r>
                        <a:rPr lang="en-US" sz="1800" kern="1200" dirty="0" err="1">
                          <a:effectLst/>
                        </a:rPr>
                        <a:t>RRD</a:t>
                      </a:r>
                      <a:r>
                        <a:rPr lang="en-US" sz="1800" kern="1200" dirty="0">
                          <a:effectLst/>
                        </a:rPr>
                        <a:t>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highlight>
                            <a:srgbClr val="00FF00"/>
                          </a:highlight>
                        </a:rPr>
                        <a:t>UNR “WLTP” [Provided that Series of Amendments 01 is in force, otherwise (ii)],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highlight>
                            <a:srgbClr val="00FF00"/>
                          </a:highlight>
                        </a:rPr>
                        <a:t>UNR ”RDE” [Provided that the UNR is in force, otherwise (ii)]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8191061"/>
                  </a:ext>
                </a:extLst>
              </a:tr>
              <a:tr h="4959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(ii) appropriate to apply these items to IWVTA in Phase 3 or later (2023-20xx)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[UNR89 Speed </a:t>
                      </a:r>
                      <a:r>
                        <a:rPr lang="de-DE" sz="1800" kern="1200" dirty="0" err="1">
                          <a:effectLst/>
                        </a:rPr>
                        <a:t>limiters</a:t>
                      </a:r>
                      <a:r>
                        <a:rPr lang="de-DE" sz="1800" kern="1200" dirty="0">
                          <a:effectLst/>
                        </a:rPr>
                        <a:t>],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  <a:highlight>
                            <a:srgbClr val="00FF00"/>
                          </a:highlight>
                        </a:rPr>
                        <a:t>UNR 24 Diesel smoke,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  <a:highlight>
                            <a:srgbClr val="00FF00"/>
                          </a:highlight>
                        </a:rPr>
                        <a:t>UNR 49 Diesel </a:t>
                      </a:r>
                      <a:r>
                        <a:rPr lang="de-DE" sz="1800" kern="1200" dirty="0" err="1">
                          <a:effectLst/>
                          <a:highlight>
                            <a:srgbClr val="00FF00"/>
                          </a:highlight>
                        </a:rPr>
                        <a:t>emissions</a:t>
                      </a:r>
                      <a:r>
                        <a:rPr lang="de-DE" sz="1800" kern="1200" dirty="0">
                          <a:effectLst/>
                          <a:highlight>
                            <a:srgbClr val="00FF00"/>
                          </a:highlight>
                        </a:rPr>
                        <a:t>,</a:t>
                      </a:r>
                      <a:r>
                        <a:rPr lang="de-DE" sz="1800" kern="1200" dirty="0">
                          <a:effectLst/>
                        </a:rPr>
                        <a:t> </a:t>
                      </a:r>
                      <a:endParaRPr lang="de-DE" sz="1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UNR67 LPG,</a:t>
                      </a:r>
                      <a:r>
                        <a:rPr lang="ja-JP" sz="1800" kern="1200" dirty="0">
                          <a:effectLst/>
                        </a:rPr>
                        <a:t>　</a:t>
                      </a:r>
                      <a:endParaRPr lang="de-DE" altLang="ja-JP" sz="18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  <a:highlight>
                            <a:srgbClr val="00FF00"/>
                          </a:highlight>
                        </a:rPr>
                        <a:t>UNR 133 </a:t>
                      </a:r>
                      <a:r>
                        <a:rPr lang="de-DE" sz="1800" kern="1200" dirty="0" err="1">
                          <a:effectLst/>
                          <a:highlight>
                            <a:srgbClr val="00FF00"/>
                          </a:highlight>
                        </a:rPr>
                        <a:t>Recyclability</a:t>
                      </a:r>
                      <a:r>
                        <a:rPr lang="de-DE" sz="1800" kern="1200" dirty="0">
                          <a:effectLst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effectLst/>
                        </a:rPr>
                        <a:t>UNR144 </a:t>
                      </a:r>
                      <a:r>
                        <a:rPr lang="de-DE" sz="1800" kern="1200" dirty="0" err="1">
                          <a:effectLst/>
                        </a:rPr>
                        <a:t>AECS</a:t>
                      </a:r>
                      <a:r>
                        <a:rPr lang="de-DE" sz="1800" kern="1200" dirty="0">
                          <a:effectLst/>
                        </a:rPr>
                        <a:t>, UNR145 </a:t>
                      </a:r>
                      <a:r>
                        <a:rPr lang="de-DE" sz="1800" kern="1200" dirty="0" err="1">
                          <a:effectLst/>
                        </a:rPr>
                        <a:t>ISOFIX</a:t>
                      </a:r>
                      <a:endParaRPr lang="de-DE" sz="1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Wheel guards, Defrost/ demist, Washer/ wiper (no UN Regulations available)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713026"/>
                  </a:ext>
                </a:extLst>
              </a:tr>
              <a:tr h="407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(iii) not necessary to apply these items to IWVTA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UNR27 Advance warning triangle, UNR55 Coupling,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UNR 101 CO</a:t>
                      </a:r>
                      <a:r>
                        <a:rPr lang="en-US" sz="1800" kern="1200" baseline="-250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 emissions</a:t>
                      </a:r>
                      <a:r>
                        <a:rPr lang="en-US" sz="1800" kern="1200" dirty="0">
                          <a:effectLst/>
                        </a:rPr>
                        <a:t>,</a:t>
                      </a:r>
                      <a:endParaRPr lang="de-DE" sz="1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UNR122 Heating system</a:t>
                      </a:r>
                      <a:endParaRPr lang="de-DE" sz="1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Towing hooks, Air-conditioning system (No UN Regulations available)</a:t>
                      </a:r>
                      <a:endParaRPr lang="de-DE" sz="1400" kern="100" dirty="0">
                        <a:effectLst/>
                        <a:latin typeface="Yu Mincho"/>
                        <a:ea typeface="Yu Mincho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512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78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96"/>
          </a:xfrm>
        </p:spPr>
        <p:txBody>
          <a:bodyPr/>
          <a:lstStyle/>
          <a:p>
            <a:r>
              <a:rPr lang="de-DE" dirty="0"/>
              <a:t>Open </a:t>
            </a:r>
            <a:r>
              <a:rPr lang="de-DE" dirty="0" err="1"/>
              <a:t>items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GRPE (</a:t>
            </a:r>
            <a:r>
              <a:rPr lang="de-DE" dirty="0" err="1"/>
              <a:t>view</a:t>
            </a:r>
            <a:r>
              <a:rPr lang="de-DE" dirty="0"/>
              <a:t> of </a:t>
            </a:r>
            <a:r>
              <a:rPr lang="de-DE" dirty="0" err="1"/>
              <a:t>ambassador</a:t>
            </a:r>
            <a:r>
              <a:rPr lang="de-DE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63353"/>
            <a:ext cx="10515600" cy="543852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UNR 154 (WLTP), UNR „RDE“</a:t>
            </a:r>
          </a:p>
          <a:p>
            <a:pPr lvl="1"/>
            <a:r>
              <a:rPr lang="en-GB" dirty="0"/>
              <a:t>During the development of these </a:t>
            </a:r>
            <a:r>
              <a:rPr lang="en-GB" dirty="0" err="1"/>
              <a:t>UNRs</a:t>
            </a:r>
            <a:r>
              <a:rPr lang="en-GB" dirty="0"/>
              <a:t>, it was recognised that CPs must be allowed to freely decide whether to apply WLTP, RDE and In-Service Conformity (ISC).  It was therefore decided to further develop UNR 83.  The EU would for example demand approval to the following 3 Regulations: </a:t>
            </a:r>
          </a:p>
          <a:p>
            <a:pPr lvl="2"/>
            <a:r>
              <a:rPr lang="en-GB" dirty="0"/>
              <a:t>UNR 154 Level 1a (not in R0) or Level 2</a:t>
            </a:r>
          </a:p>
          <a:p>
            <a:pPr lvl="2"/>
            <a:r>
              <a:rPr lang="en-GB" dirty="0"/>
              <a:t>UNR „RDE“, adoption by WP.29 delayed</a:t>
            </a:r>
          </a:p>
          <a:p>
            <a:pPr lvl="2"/>
            <a:r>
              <a:rPr lang="en-GB" dirty="0"/>
              <a:t>UNR 83.08 (possibly .09), draft delayed for second time</a:t>
            </a:r>
          </a:p>
          <a:p>
            <a:pPr lvl="1"/>
            <a:r>
              <a:rPr lang="en-GB" dirty="0"/>
              <a:t>It would be interesting to see the EU plan for managing the situation until all </a:t>
            </a:r>
            <a:r>
              <a:rPr lang="en-GB"/>
              <a:t>3 exist</a:t>
            </a:r>
            <a:endParaRPr lang="en-GB" dirty="0"/>
          </a:p>
          <a:p>
            <a:r>
              <a:rPr lang="en-GB" dirty="0"/>
              <a:t>UNR 24</a:t>
            </a:r>
          </a:p>
          <a:p>
            <a:pPr lvl="1"/>
            <a:r>
              <a:rPr lang="en-GB" dirty="0"/>
              <a:t>The Russian Federation proposed inclusion of tractors (GRPE-78-07 – rejected) which led to a discussion of a need to split UNR 24 before inclusion</a:t>
            </a:r>
          </a:p>
          <a:p>
            <a:pPr lvl="1"/>
            <a:r>
              <a:rPr lang="en-GB" dirty="0"/>
              <a:t>Is a split still desired/necessary and if so, who should propose it?</a:t>
            </a:r>
          </a:p>
          <a:p>
            <a:r>
              <a:rPr lang="en-GB" dirty="0"/>
              <a:t>UNR 49</a:t>
            </a:r>
          </a:p>
          <a:p>
            <a:pPr lvl="1"/>
            <a:r>
              <a:rPr lang="en-GB" dirty="0"/>
              <a:t>As UNR 0 applies exclusively to M1 category vehicles, is there a need for inclusion?</a:t>
            </a:r>
          </a:p>
          <a:p>
            <a:r>
              <a:rPr lang="en-GB" dirty="0"/>
              <a:t>UNR 133</a:t>
            </a:r>
          </a:p>
          <a:p>
            <a:pPr lvl="1"/>
            <a:r>
              <a:rPr lang="en-GB" dirty="0"/>
              <a:t>Reservations previously expressed by Japan are expected to be resolved before </a:t>
            </a:r>
            <a:br>
              <a:rPr lang="en-GB" dirty="0"/>
            </a:br>
            <a:r>
              <a:rPr lang="en-GB" dirty="0"/>
              <a:t>Phase 3 (2023+)</a:t>
            </a:r>
          </a:p>
        </p:txBody>
      </p:sp>
    </p:spTree>
    <p:extLst>
      <p:ext uri="{BB962C8B-B14F-4D97-AF65-F5344CB8AC3E}">
        <p14:creationId xmlns:p14="http://schemas.microsoft.com/office/powerpoint/2010/main" val="264277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3" ma:contentTypeDescription="Create a new document." ma:contentTypeScope="" ma:versionID="89c13dde5d7aa6b1840a64c3c61e7101">
  <xsd:schema xmlns:xsd="http://www.w3.org/2001/XMLSchema" xmlns:xs="http://www.w3.org/2001/XMLSchema" xmlns:p="http://schemas.microsoft.com/office/2006/metadata/properties" xmlns:ns2="4b4a1c0d-4a69-4996-a84a-fc699b9f49de" xmlns:ns3="acccb6d4-dbe5-46d2-b4d3-5733603d8cc6" targetNamespace="http://schemas.microsoft.com/office/2006/metadata/properties" ma:root="true" ma:fieldsID="49ff99f9a570207563b6136515cf8a36" ns2:_="" ns3:_="">
    <xsd:import namespace="4b4a1c0d-4a69-4996-a84a-fc699b9f49de"/>
    <xsd:import namespace="acccb6d4-dbe5-46d2-b4d3-5733603d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025B09-C679-44E7-A63F-0E440573C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3D46C8-43F8-42E0-9E02-68F2411DF8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30D45-194D-45E2-88A3-8D3752F7882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587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Yu Mincho</vt:lpstr>
      <vt:lpstr>Arial</vt:lpstr>
      <vt:lpstr>Calibri</vt:lpstr>
      <vt:lpstr>Calibri Light</vt:lpstr>
      <vt:lpstr>Times New Roman</vt:lpstr>
      <vt:lpstr>Office</vt:lpstr>
      <vt:lpstr>Update on IWVTA</vt:lpstr>
      <vt:lpstr>Progress of Regulation 0</vt:lpstr>
      <vt:lpstr>Inclusion of (GRPE) regulations in UNR 0 (taken from IWVTA-31-03)</vt:lpstr>
      <vt:lpstr>Status of future inclusions of GRPE Regulations</vt:lpstr>
      <vt:lpstr>Open items for GRPE (view of ambassador)</vt:lpstr>
    </vt:vector>
  </TitlesOfParts>
  <Company>Volkswagen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IWVTA</dc:title>
  <dc:creator>BC</dc:creator>
  <cp:lastModifiedBy>FC</cp:lastModifiedBy>
  <cp:revision>8</cp:revision>
  <dcterms:created xsi:type="dcterms:W3CDTF">2021-01-06T08:39:42Z</dcterms:created>
  <dcterms:modified xsi:type="dcterms:W3CDTF">2021-01-07T13:44:27Z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