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1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2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4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57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0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7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8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8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3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5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39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1C56-FE6B-422D-8166-C341779282A4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348D-526F-4584-832E-40D8C18CB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5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4326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support for the impact</a:t>
            </a:r>
            <a:br>
              <a:rPr lang="en-US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on Euro 5 step of </a:t>
            </a:r>
            <a:br>
              <a:rPr lang="en-US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L-category</a:t>
            </a:r>
            <a:br>
              <a:rPr lang="en-US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3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emissions level limits</a:t>
            </a:r>
            <a:endParaRPr lang="en-GB" sz="4400" dirty="0">
              <a:solidFill>
                <a:srgbClr val="251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3311"/>
            <a:ext cx="9144000" cy="1655762"/>
          </a:xfrm>
        </p:spPr>
        <p:txBody>
          <a:bodyPr/>
          <a:lstStyle/>
          <a:p>
            <a:r>
              <a:rPr lang="en-GB" dirty="0"/>
              <a:t>73</a:t>
            </a:r>
            <a:r>
              <a:rPr lang="en-GB" sz="2800" baseline="30000" dirty="0"/>
              <a:t>rd</a:t>
            </a:r>
            <a:r>
              <a:rPr lang="en-GB" sz="2800" dirty="0"/>
              <a:t> GRBP</a:t>
            </a:r>
            <a:r>
              <a:rPr lang="en-GB" dirty="0"/>
              <a:t>, 26-29/1/2021</a:t>
            </a:r>
          </a:p>
          <a:p>
            <a:r>
              <a:rPr lang="en-GB" dirty="0"/>
              <a:t>By </a:t>
            </a:r>
            <a:r>
              <a:rPr lang="en-GB" dirty="0" err="1"/>
              <a:t>Applus</a:t>
            </a:r>
            <a:r>
              <a:rPr lang="en-GB" dirty="0"/>
              <a:t> IDIADA  &amp; ACASA, on behalf of the European Commission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B7B43-49E0-4839-8CCA-D596D855F932}"/>
              </a:ext>
            </a:extLst>
          </p:cNvPr>
          <p:cNvSpPr/>
          <p:nvPr/>
        </p:nvSpPr>
        <p:spPr>
          <a:xfrm>
            <a:off x="124676" y="90000"/>
            <a:ext cx="4447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Transmitted by the expert from EC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417A3F-F81D-437C-8DFA-DD1CF5FFC8E4}"/>
              </a:ext>
            </a:extLst>
          </p:cNvPr>
          <p:cNvSpPr/>
          <p:nvPr/>
        </p:nvSpPr>
        <p:spPr>
          <a:xfrm>
            <a:off x="8652576" y="171996"/>
            <a:ext cx="4030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Informal document 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GRBP-73-26 </a:t>
            </a:r>
          </a:p>
          <a:p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(73</a:t>
            </a:r>
            <a:r>
              <a:rPr lang="en-GB" sz="1400" b="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GRBP, 26-29 January 2021,</a:t>
            </a:r>
          </a:p>
          <a:p>
            <a:r>
              <a:rPr lang="en-GB" sz="14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agenda item 7)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274" y="452182"/>
            <a:ext cx="1172703" cy="62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219" y="223797"/>
            <a:ext cx="1671114" cy="112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85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Gantt chart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72124-2778-4252-B9BE-8F8D8DBFC487}"/>
              </a:ext>
            </a:extLst>
          </p:cNvPr>
          <p:cNvSpPr/>
          <p:nvPr/>
        </p:nvSpPr>
        <p:spPr>
          <a:xfrm>
            <a:off x="1582230" y="1606167"/>
            <a:ext cx="3333197" cy="642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8A49342-F3E7-4FF2-BB24-3074AF45F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687" y="933451"/>
            <a:ext cx="8653728" cy="5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2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3: Noise source ranking tests</a:t>
            </a:r>
            <a:b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GB" sz="4000" dirty="0"/>
            </a:br>
            <a:endParaRPr lang="en-GB" sz="4000" dirty="0">
              <a:solidFill>
                <a:srgbClr val="251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quantify the contribution of the different vehicle noise sources to the overall vehicle noise emissions, by determining tests requirements and by </a:t>
            </a:r>
            <a:r>
              <a:rPr lang="en-US" dirty="0" err="1"/>
              <a:t>analysing</a:t>
            </a:r>
            <a:r>
              <a:rPr lang="en-US" dirty="0"/>
              <a:t> the </a:t>
            </a:r>
            <a:r>
              <a:rPr lang="en-GB" dirty="0"/>
              <a:t>results of such tests.</a:t>
            </a:r>
          </a:p>
          <a:p>
            <a:r>
              <a:rPr lang="en-GB" dirty="0"/>
              <a:t>Starting in week 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87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Task 1: Estimate of L-category fleet representativeness in sound emissions (IDIADA)</a:t>
            </a:r>
          </a:p>
          <a:p>
            <a:r>
              <a:rPr lang="en-US" b="1" dirty="0"/>
              <a:t>Task 2: Verification of sound level limits (IDIADA)</a:t>
            </a:r>
          </a:p>
          <a:p>
            <a:r>
              <a:rPr lang="en-US" b="1" dirty="0"/>
              <a:t>Task 3: Noise source ranking tests (IDIADA)</a:t>
            </a:r>
          </a:p>
          <a:p>
            <a:r>
              <a:rPr lang="en-GB" b="1" dirty="0"/>
              <a:t>Task 4: Cost-benefit analysis (ACASA)</a:t>
            </a:r>
          </a:p>
          <a:p>
            <a:r>
              <a:rPr lang="en-US" b="1" dirty="0"/>
              <a:t>Task 5: Proposal of sound emission limit values and reporting (IDIADA)</a:t>
            </a:r>
          </a:p>
          <a:p>
            <a:r>
              <a:rPr lang="en-GB" b="1" dirty="0"/>
              <a:t>Task 6: Project Management (IDIADA)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81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dependencies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8244" y="1552066"/>
            <a:ext cx="8026201" cy="249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243" y="4049066"/>
            <a:ext cx="8026201" cy="24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0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25" y="1047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1: Estimate of L-categories fleet</a:t>
            </a:r>
            <a:b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 in sound emissions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10000" dirty="0">
                <a:solidFill>
                  <a:srgbClr val="251D9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Objectives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Determine a quantitative picture of the noise level emission of the current </a:t>
            </a:r>
            <a:r>
              <a:rPr lang="en-GB" dirty="0"/>
              <a:t>fleet.</a:t>
            </a:r>
          </a:p>
          <a:p>
            <a:r>
              <a:rPr lang="en-US" dirty="0"/>
              <a:t>The potential new technologies that can enable a noise emission improvement in current vehicles and in the mid and long term.</a:t>
            </a:r>
          </a:p>
          <a:p>
            <a:r>
              <a:rPr lang="en-US" dirty="0"/>
              <a:t>A high-level proposal of potential of new noise emission thresholds including a timeframe for implementation.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32500" lnSpcReduction="20000"/>
          </a:bodyPr>
          <a:lstStyle/>
          <a:p>
            <a:endParaRPr lang="en-GB" sz="2500" dirty="0">
              <a:solidFill>
                <a:srgbClr val="251D9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GB" sz="2500" dirty="0">
              <a:solidFill>
                <a:srgbClr val="251D9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GB" sz="7300" dirty="0">
                <a:solidFill>
                  <a:srgbClr val="251D9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Sub-tasks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Task 1.1: Feedback gathering</a:t>
            </a:r>
          </a:p>
          <a:p>
            <a:r>
              <a:rPr lang="en-GB" dirty="0"/>
              <a:t>Task 1.2: Literature review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86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7891"/>
            <a:ext cx="10515600" cy="63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1: Estimate of L-categories fleet</a:t>
            </a:r>
            <a:br>
              <a:rPr lang="en-US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 in sound emissions</a:t>
            </a: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1-1:Feed-back gathering: questionnaire topics (30 questions)</a:t>
            </a:r>
            <a:b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Effect of noise</a:t>
            </a:r>
          </a:p>
          <a:p>
            <a:r>
              <a:rPr lang="en-US" dirty="0"/>
              <a:t>Effectiveness of regulation</a:t>
            </a:r>
          </a:p>
          <a:p>
            <a:r>
              <a:rPr lang="en-US" dirty="0"/>
              <a:t>Tampering</a:t>
            </a:r>
            <a:endParaRPr lang="en-GB" dirty="0"/>
          </a:p>
          <a:p>
            <a:r>
              <a:rPr lang="en-US" dirty="0"/>
              <a:t>Driver’s behavior</a:t>
            </a:r>
          </a:p>
          <a:p>
            <a:r>
              <a:rPr lang="en-US" dirty="0"/>
              <a:t> Evaluation of fleet</a:t>
            </a:r>
          </a:p>
          <a:p>
            <a:r>
              <a:rPr lang="en-US" dirty="0"/>
              <a:t>Noise sources</a:t>
            </a:r>
          </a:p>
          <a:p>
            <a:r>
              <a:rPr lang="en-US" dirty="0"/>
              <a:t>Technological limitations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Sound limits</a:t>
            </a:r>
          </a:p>
          <a:p>
            <a:r>
              <a:rPr lang="en-US" dirty="0"/>
              <a:t>Cost benefit</a:t>
            </a:r>
          </a:p>
          <a:p>
            <a:r>
              <a:rPr lang="en-US" dirty="0"/>
              <a:t>Time to market</a:t>
            </a:r>
          </a:p>
          <a:p>
            <a:r>
              <a:rPr lang="en-US" dirty="0"/>
              <a:t>In-use control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42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718" y="7027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1: Estimate of L-categories fleet</a:t>
            </a:r>
            <a:br>
              <a:rPr lang="en-US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 in sound emissions</a:t>
            </a: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1-1. Feed-back gathering: Contacts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48636" cy="4351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Industrial stakeholders</a:t>
            </a:r>
          </a:p>
          <a:p>
            <a:r>
              <a:rPr lang="en-US" sz="2400" dirty="0"/>
              <a:t>Technical services and type approval authorities</a:t>
            </a:r>
          </a:p>
          <a:p>
            <a:r>
              <a:rPr lang="en-US" sz="2400" dirty="0"/>
              <a:t>Department of transport, market surveillance and enforcement authorities </a:t>
            </a:r>
          </a:p>
          <a:p>
            <a:r>
              <a:rPr lang="en-US" sz="2400" dirty="0"/>
              <a:t>Countries, cities and citizens</a:t>
            </a:r>
          </a:p>
          <a:p>
            <a:r>
              <a:rPr lang="en-US" sz="2400" dirty="0"/>
              <a:t>Motorcycle and noise concerned associations</a:t>
            </a:r>
          </a:p>
          <a:p>
            <a:r>
              <a:rPr lang="en-US" sz="2400" dirty="0"/>
              <a:t>Environmental </a:t>
            </a:r>
            <a:r>
              <a:rPr lang="en-US" sz="2400" dirty="0" err="1"/>
              <a:t>organisations</a:t>
            </a:r>
            <a:r>
              <a:rPr lang="en-US" sz="2400" dirty="0"/>
              <a:t> and institutes</a:t>
            </a:r>
          </a:p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ADA3F8-C2F4-44D0-9C0E-05CEDB7D7E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61196" y="3743609"/>
            <a:ext cx="5096698" cy="275563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F48E31D-62C4-4D22-8305-FC61E9052A1E}"/>
              </a:ext>
            </a:extLst>
          </p:cNvPr>
          <p:cNvSpPr txBox="1">
            <a:spLocks/>
          </p:cNvSpPr>
          <p:nvPr/>
        </p:nvSpPr>
        <p:spPr>
          <a:xfrm>
            <a:off x="5155334" y="5699140"/>
            <a:ext cx="1881332" cy="69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18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Contacts: 336</a:t>
            </a:r>
            <a:br>
              <a:rPr lang="en-GB" sz="18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Replies: 33</a:t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702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8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1: Estimate of L-categories fleet</a:t>
            </a:r>
            <a:br>
              <a:rPr lang="en-US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 in sound emissions</a:t>
            </a: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1.2. Literature review: Topics</a:t>
            </a:r>
            <a:b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000" dirty="0">
              <a:solidFill>
                <a:srgbClr val="251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Vehicle life expectancy</a:t>
            </a:r>
          </a:p>
          <a:p>
            <a:r>
              <a:rPr lang="en-US" dirty="0"/>
              <a:t>Available technologies to reduce sound levels in L-category vehicles</a:t>
            </a:r>
          </a:p>
          <a:p>
            <a:r>
              <a:rPr lang="en-US" dirty="0"/>
              <a:t>Vehicle average mileage</a:t>
            </a:r>
          </a:p>
          <a:p>
            <a:r>
              <a:rPr lang="en-US" dirty="0"/>
              <a:t>EU sales of replacement exhausts</a:t>
            </a:r>
          </a:p>
          <a:p>
            <a:r>
              <a:rPr lang="en-US" dirty="0"/>
              <a:t>Registration per country and per vehicle category</a:t>
            </a:r>
          </a:p>
          <a:p>
            <a:r>
              <a:rPr lang="en-US" dirty="0"/>
              <a:t>EU countries with technical inspection of L-category vehicles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Urban noise levels</a:t>
            </a:r>
          </a:p>
          <a:p>
            <a:r>
              <a:rPr lang="en-US" dirty="0"/>
              <a:t>Extra urban noise levels</a:t>
            </a:r>
          </a:p>
          <a:p>
            <a:r>
              <a:rPr lang="en-US" dirty="0"/>
              <a:t>Average speed in EU cities</a:t>
            </a:r>
          </a:p>
          <a:p>
            <a:r>
              <a:rPr lang="en-US" dirty="0"/>
              <a:t>Number of EU cities with low-speed areas</a:t>
            </a:r>
          </a:p>
          <a:p>
            <a:r>
              <a:rPr lang="en-US" dirty="0"/>
              <a:t>Health issues related to noise</a:t>
            </a:r>
          </a:p>
          <a:p>
            <a:r>
              <a:rPr lang="en-US" dirty="0"/>
              <a:t>Environmental impact of road traffic noise</a:t>
            </a:r>
          </a:p>
          <a:p>
            <a:r>
              <a:rPr lang="en-US" dirty="0"/>
              <a:t>Average approval sound level values found in ETAES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31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2: Verification of sound level limit</a:t>
            </a:r>
            <a:b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dirty="0">
              <a:solidFill>
                <a:srgbClr val="251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sz="3000" dirty="0">
                <a:solidFill>
                  <a:srgbClr val="251D9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Objectives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Verification of the sound levels of vehicles of different technologies</a:t>
            </a:r>
            <a:r>
              <a:rPr lang="el-GR" dirty="0"/>
              <a:t> </a:t>
            </a:r>
            <a:r>
              <a:rPr lang="en-US" dirty="0"/>
              <a:t>available in the market ,by means of real tests performed according</a:t>
            </a:r>
            <a:r>
              <a:rPr lang="el-GR" dirty="0"/>
              <a:t> </a:t>
            </a:r>
            <a:r>
              <a:rPr lang="en-US" dirty="0"/>
              <a:t>to the procedures defined in the current regulatory framework.</a:t>
            </a:r>
          </a:p>
          <a:p>
            <a:r>
              <a:rPr lang="en-US" dirty="0"/>
              <a:t>Comparison of the obtained results with the sound level limits</a:t>
            </a:r>
            <a:r>
              <a:rPr lang="el-GR" dirty="0"/>
              <a:t> </a:t>
            </a:r>
            <a:r>
              <a:rPr lang="en-US" dirty="0"/>
              <a:t>estimated by means of the survey and literature analysis of task 1.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251D9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Sub tasks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Task 2.1: Vehicle selection</a:t>
            </a:r>
          </a:p>
          <a:p>
            <a:r>
              <a:rPr lang="en-GB" dirty="0"/>
              <a:t>Task 2.2: Vehicle testing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473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251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2: Progress vehicle testing</a:t>
            </a:r>
            <a:endParaRPr lang="en-GB" sz="4000" dirty="0">
              <a:solidFill>
                <a:srgbClr val="251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836AF6-45D2-4107-A51A-549AF1D1F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188" y="1403006"/>
            <a:ext cx="7106512" cy="544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0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3F58EE-610E-49BD-B09C-9057F498E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582432-DECE-4D26-99C8-55B8D90BB8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087DB-7DB5-44DF-A9AB-4B85EE3AD710}">
  <ds:schemaRefs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4b4a1c0d-4a69-4996-a84a-fc699b9f49de"/>
    <ds:schemaRef ds:uri="http://schemas.openxmlformats.org/package/2006/metadata/core-properties"/>
    <ds:schemaRef ds:uri="acccb6d4-dbe5-46d2-b4d3-5733603d8cc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545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 Technical support for the impact assessment on Euro 5 step of  L-category sound emissions level limits</vt:lpstr>
      <vt:lpstr>Project Tasks</vt:lpstr>
      <vt:lpstr>Task dependencies</vt:lpstr>
      <vt:lpstr>Task 1: Estimate of L-categories fleet representativeness in sound emissions</vt:lpstr>
      <vt:lpstr>Task 1: Estimate of L-categories fleet representativeness in sound emissions  Task 1-1:Feed-back gathering: questionnaire topics (30 questions)    </vt:lpstr>
      <vt:lpstr>Task 1: Estimate of L-categories fleet representativeness in sound emissions  Task 1-1. Feed-back gathering: Contacts </vt:lpstr>
      <vt:lpstr>Task 1: Estimate of L-categories fleet representativeness in sound emissions  Task 1.2. Literature review: Topics </vt:lpstr>
      <vt:lpstr>Task 2: Verification of sound level limit </vt:lpstr>
      <vt:lpstr>Task 2: Progress vehicle testing</vt:lpstr>
      <vt:lpstr>Gantt chart</vt:lpstr>
      <vt:lpstr>Task 3: Noise source ranking tests  Objective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support for the impact assessment on Euro 5 step of L-category sound emissions level limits</dc:title>
  <dc:creator>VOSINIS Andreas (GROW)</dc:creator>
  <cp:lastModifiedBy>secretariat</cp:lastModifiedBy>
  <cp:revision>28</cp:revision>
  <dcterms:created xsi:type="dcterms:W3CDTF">2021-01-25T10:15:17Z</dcterms:created>
  <dcterms:modified xsi:type="dcterms:W3CDTF">2021-01-25T18:57:59Z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