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5" r:id="rId5"/>
    <p:sldId id="269" r:id="rId6"/>
    <p:sldId id="278" r:id="rId7"/>
    <p:sldId id="279" r:id="rId8"/>
    <p:sldId id="271" r:id="rId9"/>
    <p:sldId id="273" r:id="rId10"/>
    <p:sldId id="283" r:id="rId11"/>
    <p:sldId id="284" r:id="rId12"/>
    <p:sldId id="285" r:id="rId13"/>
    <p:sldId id="286" r:id="rId14"/>
    <p:sldId id="277" r:id="rId15"/>
    <p:sldId id="275" r:id="rId16"/>
    <p:sldId id="282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2" d="100"/>
          <a:sy n="82" d="100"/>
        </p:scale>
        <p:origin x="1382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5958" y="2273300"/>
            <a:ext cx="7640805" cy="2286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1755775" y="3367088"/>
            <a:ext cx="1841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br>
              <a:rPr kumimoji="0" lang="el-GR" sz="1100" dirty="0">
                <a:effectLst/>
              </a:rPr>
            </a:br>
            <a:endParaRPr kumimoji="0" lang="el-GR" sz="2400" dirty="0">
              <a:effectLst/>
              <a:latin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7672D9-7265-4E34-90B3-C077141478D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20" y="585688"/>
            <a:ext cx="1463489" cy="483798"/>
          </a:xfrm>
          <a:prstGeom prst="rect">
            <a:avLst/>
          </a:prstGeom>
        </p:spPr>
      </p:pic>
      <p:pic>
        <p:nvPicPr>
          <p:cNvPr id="10" name="Grafik 12">
            <a:extLst>
              <a:ext uri="{FF2B5EF4-FFF2-40B4-BE49-F238E27FC236}">
                <a16:creationId xmlns:a16="http://schemas.microsoft.com/office/drawing/2014/main" id="{CD938146-7444-4AD6-A072-CF2173A39E1D}"/>
              </a:ext>
            </a:extLst>
          </p:cNvPr>
          <p:cNvPicPr/>
          <p:nvPr userDrawn="1"/>
        </p:nvPicPr>
        <p:blipFill rotWithShape="1">
          <a:blip r:embed="rId3"/>
          <a:srcRect l="5002" t="18182" b="21058"/>
          <a:stretch/>
        </p:blipFill>
        <p:spPr bwMode="auto">
          <a:xfrm>
            <a:off x="4572000" y="620688"/>
            <a:ext cx="2036789" cy="383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987DF-CF77-446F-9270-A28AAB35230A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18" y="532470"/>
            <a:ext cx="1015975" cy="413647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7F1001-0D0D-4AA6-BDBE-7E5FEF616B26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34" y="532470"/>
            <a:ext cx="907122" cy="537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254D29-550C-4713-8E4E-FAF4BC88CB2D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1" y="406422"/>
            <a:ext cx="761982" cy="7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4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20167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37844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b="1" i="0"/>
            </a:lvl1pPr>
            <a:lvl2pPr>
              <a:buClr>
                <a:srgbClr val="0F5494"/>
              </a:buClr>
              <a:buSzPct val="80000"/>
              <a:defRPr b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4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276" y="2431080"/>
            <a:ext cx="7645147" cy="2286000"/>
          </a:xfrm>
        </p:spPr>
        <p:txBody>
          <a:bodyPr anchor="t"/>
          <a:lstStyle/>
          <a:p>
            <a:pPr>
              <a:spcAft>
                <a:spcPts val="2400"/>
              </a:spcAft>
            </a:pPr>
            <a:endParaRPr lang="en-US" dirty="0">
              <a:effectLst/>
            </a:endParaRPr>
          </a:p>
          <a:p>
            <a:pPr>
              <a:spcAft>
                <a:spcPts val="2400"/>
              </a:spcAft>
            </a:pPr>
            <a:r>
              <a:rPr lang="en-US" dirty="0">
                <a:effectLst/>
              </a:rPr>
              <a:t>Study on sound level limits of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M- and N-category vehicles</a:t>
            </a:r>
            <a:endParaRPr lang="en-GB" i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4763" y="521465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rgbClr val="003366"/>
                </a:solidFill>
                <a:effectLst/>
                <a:latin typeface="Arial Narrow" pitchFamily="34" charset="0"/>
              </a:rPr>
              <a:t>On behalf of the European Commission</a:t>
            </a:r>
            <a:endParaRPr lang="el-GR" sz="1600" dirty="0">
              <a:solidFill>
                <a:srgbClr val="003366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B7B43-49E0-4839-8CCA-D596D855F932}"/>
              </a:ext>
            </a:extLst>
          </p:cNvPr>
          <p:cNvSpPr/>
          <p:nvPr/>
        </p:nvSpPr>
        <p:spPr>
          <a:xfrm>
            <a:off x="124676" y="90000"/>
            <a:ext cx="4447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chemeClr val="tx1"/>
                </a:solidFill>
              </a:rPr>
              <a:t>Transmitted by the expert from EC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17A3F-F81D-437C-8DFA-DD1CF5FFC8E4}"/>
              </a:ext>
            </a:extLst>
          </p:cNvPr>
          <p:cNvSpPr/>
          <p:nvPr/>
        </p:nvSpPr>
        <p:spPr>
          <a:xfrm>
            <a:off x="5292080" y="-21967"/>
            <a:ext cx="4030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0" u="sng" dirty="0">
                <a:solidFill>
                  <a:schemeClr val="tx1"/>
                </a:solidFill>
              </a:rPr>
              <a:t>Informal document </a:t>
            </a:r>
            <a:r>
              <a:rPr lang="en-GB" sz="1400" b="0" dirty="0">
                <a:solidFill>
                  <a:schemeClr val="tx1"/>
                </a:solidFill>
              </a:rPr>
              <a:t>GRBP-73-23 </a:t>
            </a:r>
          </a:p>
          <a:p>
            <a:r>
              <a:rPr lang="en-GB" sz="1400" b="0" dirty="0">
                <a:solidFill>
                  <a:schemeClr val="tx1"/>
                </a:solidFill>
              </a:rPr>
              <a:t>(73</a:t>
            </a:r>
            <a:r>
              <a:rPr lang="en-GB" sz="1400" b="0" baseline="30000" dirty="0">
                <a:solidFill>
                  <a:schemeClr val="tx1"/>
                </a:solidFill>
              </a:rPr>
              <a:t>rd</a:t>
            </a:r>
            <a:r>
              <a:rPr lang="en-GB" sz="1400" b="0" dirty="0">
                <a:solidFill>
                  <a:schemeClr val="tx1"/>
                </a:solidFill>
              </a:rPr>
              <a:t> GRBP, 26-29 January 2021,</a:t>
            </a:r>
          </a:p>
          <a:p>
            <a:r>
              <a:rPr lang="en-GB" sz="1400" b="0" dirty="0">
                <a:solidFill>
                  <a:schemeClr val="tx1"/>
                </a:solidFill>
              </a:rPr>
              <a:t>agenda </a:t>
            </a:r>
            <a:r>
              <a:rPr lang="en-GB" sz="1400" b="0">
                <a:solidFill>
                  <a:schemeClr val="tx1"/>
                </a:solidFill>
              </a:rPr>
              <a:t>item 7) </a:t>
            </a:r>
            <a:endParaRPr lang="en-GB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2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2E97-1921-4F07-95DF-8A78A5ADC1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936625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dirty="0"/>
              <a:t>Vehicle testing (5/5)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B149279-78CC-40E2-AEC3-2E3793C3F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415"/>
            <a:ext cx="9144000" cy="48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2E97-1921-4F07-95DF-8A78A5ADC1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936625"/>
          </a:xfrm>
        </p:spPr>
        <p:txBody>
          <a:bodyPr/>
          <a:lstStyle/>
          <a:p>
            <a:pPr marL="0" indent="0">
              <a:spcBef>
                <a:spcPts val="500"/>
              </a:spcBef>
            </a:pPr>
            <a:r>
              <a:rPr lang="en-US" sz="2400" dirty="0"/>
              <a:t>Cost-benefit analysis (CBA)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BC9E-B1BF-4C40-AA81-BFC2370DCC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0213" y="1557338"/>
            <a:ext cx="8713787" cy="439261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i="0" u="sng" kern="1200" dirty="0"/>
              <a:t>CBA Topics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i="0"/>
              <a:t>- </a:t>
            </a:r>
            <a:r>
              <a:rPr lang="en-US" sz="1800" b="0" i="0"/>
              <a:t>Environmental </a:t>
            </a:r>
            <a:r>
              <a:rPr lang="en-US" sz="1800" b="0" i="0" dirty="0"/>
              <a:t>model and input data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dirty="0"/>
              <a:t>- CBA procedure, costs and benefits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dirty="0"/>
              <a:t>- Description and motivation of scenarios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dirty="0"/>
              <a:t>- Input from consultation, type test databases and new test results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dirty="0"/>
              <a:t>- Scenario analysis and CBA results</a:t>
            </a:r>
          </a:p>
        </p:txBody>
      </p:sp>
    </p:spTree>
    <p:extLst>
      <p:ext uri="{BB962C8B-B14F-4D97-AF65-F5344CB8AC3E}">
        <p14:creationId xmlns:p14="http://schemas.microsoft.com/office/powerpoint/2010/main" val="84470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2E97-1921-4F07-95DF-8A78A5ADC1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936625"/>
          </a:xfrm>
        </p:spPr>
        <p:txBody>
          <a:bodyPr/>
          <a:lstStyle/>
          <a:p>
            <a:pPr marL="0" indent="0">
              <a:spcBef>
                <a:spcPts val="500"/>
              </a:spcBef>
            </a:pPr>
            <a:r>
              <a:rPr lang="en-US" sz="2400" dirty="0"/>
              <a:t>Cost-benefit analysis (CBA)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BC9E-B1BF-4C40-AA81-BFC2370DCC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0213" y="1412875"/>
            <a:ext cx="8713787" cy="86518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u="sng" kern="1200" dirty="0"/>
              <a:t>Description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0" dirty="0"/>
              <a:t>Several scenarios in order to assess the </a:t>
            </a:r>
            <a:r>
              <a:rPr lang="en-US" sz="1400" dirty="0"/>
              <a:t>economic feasibility</a:t>
            </a:r>
            <a:r>
              <a:rPr lang="en-US" sz="1400" b="0" dirty="0"/>
              <a:t> of potentially modified sound level limits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221D93-BE04-4F64-886D-1181BCA3E7A6}"/>
              </a:ext>
            </a:extLst>
          </p:cNvPr>
          <p:cNvSpPr txBox="1">
            <a:spLocks/>
          </p:cNvSpPr>
          <p:nvPr/>
        </p:nvSpPr>
        <p:spPr bwMode="auto">
          <a:xfrm>
            <a:off x="215516" y="2276872"/>
            <a:ext cx="8712968" cy="59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b="1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80000"/>
              <a:buChar char="•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n-US" sz="1500" u="sng" kern="0" dirty="0"/>
              <a:t>Current status</a:t>
            </a:r>
          </a:p>
          <a:p>
            <a:r>
              <a:rPr lang="en-US" sz="1400" dirty="0"/>
              <a:t>Proposed scenarios for CBA (2020-2045)</a:t>
            </a:r>
            <a:endParaRPr lang="en-US" sz="1400" b="0" dirty="0"/>
          </a:p>
          <a:p>
            <a:endParaRPr lang="en-US" sz="1400" kern="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8735CC-85F8-46E6-A48D-489390F26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72179"/>
              </p:ext>
            </p:extLst>
          </p:nvPr>
        </p:nvGraphicFramePr>
        <p:xfrm>
          <a:off x="284975" y="2870544"/>
          <a:ext cx="8412938" cy="3440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06469">
                  <a:extLst>
                    <a:ext uri="{9D8B030D-6E8A-4147-A177-3AD203B41FA5}">
                      <a16:colId xmlns:a16="http://schemas.microsoft.com/office/drawing/2014/main" val="2332980069"/>
                    </a:ext>
                  </a:extLst>
                </a:gridCol>
                <a:gridCol w="4206469">
                  <a:extLst>
                    <a:ext uri="{9D8B030D-6E8A-4147-A177-3AD203B41FA5}">
                      <a16:colId xmlns:a16="http://schemas.microsoft.com/office/drawing/2014/main" val="4035205532"/>
                    </a:ext>
                  </a:extLst>
                </a:gridCol>
              </a:tblGrid>
              <a:tr h="402844">
                <a:tc>
                  <a:txBody>
                    <a:bodyPr/>
                    <a:lstStyle/>
                    <a:p>
                      <a:r>
                        <a:rPr lang="en-US" sz="1600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99258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r>
                        <a:rPr lang="nl-NL" sz="1200" dirty="0"/>
                        <a:t> 0.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Vehicle and tyr</a:t>
                      </a:r>
                      <a:r>
                        <a:rPr lang="en-US" sz="1200" dirty="0"/>
                        <a:t>e</a:t>
                      </a:r>
                      <a:r>
                        <a:rPr lang="nl-NL" sz="1200" dirty="0"/>
                        <a:t> limits as foreseen in Reg. (EU) 540/214 and 2016/1350 stage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63066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r>
                        <a:rPr lang="nl-NL" sz="1200" dirty="0"/>
                        <a:t>A. Available limit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Use available limit space in Lurban and LWOT  for all vehicles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5371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r>
                        <a:rPr lang="nl-NL" sz="1200" dirty="0"/>
                        <a:t>B. Targeted limit tightening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Available limit space + tighter limits for  cars and lorries/trucks/buses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698850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r>
                        <a:rPr lang="nl-NL" sz="1200" dirty="0"/>
                        <a:t>C. Same as B but with cap at 75 dB(A)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Encouraging electric lorries, trucks and buses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28916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r>
                        <a:rPr lang="nl-NL" sz="1200" dirty="0"/>
                        <a:t>D. Add restriction on LWOT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Encouraging electric cars and reducing engine noise, lower urban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642164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r>
                        <a:rPr lang="nl-NL" sz="1200" dirty="0"/>
                        <a:t>E. Expand ASEP range and tighter ASEP 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Excluding noisier operation modes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981132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r>
                        <a:rPr lang="nl-NL" sz="1200" dirty="0"/>
                        <a:t>F. Tighter tyre limits than stage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Limiting rolling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54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68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7B9FFB-1834-4D04-B42A-A97877FD35C0}"/>
              </a:ext>
            </a:extLst>
          </p:cNvPr>
          <p:cNvSpPr txBox="1">
            <a:spLocks/>
          </p:cNvSpPr>
          <p:nvPr/>
        </p:nvSpPr>
        <p:spPr>
          <a:xfrm>
            <a:off x="6300193" y="2132856"/>
            <a:ext cx="2592288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methods for health benefits applied</a:t>
            </a:r>
          </a:p>
          <a:p>
            <a:r>
              <a:rPr lang="en-GB" sz="16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1% traffic growth</a:t>
            </a:r>
          </a:p>
          <a:p>
            <a:r>
              <a:rPr lang="en-GB" sz="16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efficient measures for global health reduction:</a:t>
            </a:r>
          </a:p>
          <a:p>
            <a:r>
              <a:rPr lang="en-GB" sz="16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limit tightening from phase 3</a:t>
            </a:r>
          </a:p>
          <a:p>
            <a:r>
              <a:rPr lang="en-GB" sz="16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Stricter ASEP</a:t>
            </a:r>
            <a:br>
              <a:rPr lang="nl-NL" sz="16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b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2-stage tyre limits </a:t>
            </a:r>
            <a:br>
              <a:rPr lang="en-GB" sz="16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2 dB</a:t>
            </a:r>
            <a:b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8732-4E28-49C1-BA3E-CECA0596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4987" y="1119612"/>
            <a:ext cx="4894683" cy="59735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677835F-92A5-438B-9CD5-39770C4C498C}"/>
              </a:ext>
            </a:extLst>
          </p:cNvPr>
          <p:cNvSpPr txBox="1">
            <a:spLocks/>
          </p:cNvSpPr>
          <p:nvPr/>
        </p:nvSpPr>
        <p:spPr bwMode="auto">
          <a:xfrm>
            <a:off x="914400" y="6207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spcBef>
                <a:spcPts val="500"/>
              </a:spcBef>
            </a:pPr>
            <a:r>
              <a:rPr lang="en-US" sz="2400" kern="0" dirty="0"/>
              <a:t>CBA 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240704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6F18-AC62-4E4C-AAA2-DD0B8F3637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549275"/>
          </a:xfrm>
        </p:spPr>
        <p:txBody>
          <a:bodyPr/>
          <a:lstStyle/>
          <a:p>
            <a:r>
              <a:rPr lang="en-US" dirty="0"/>
              <a:t>Subject and aim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5B9DE-5155-455E-A21B-6E6A2A3DF8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579438"/>
            <a:ext cx="8229600" cy="46085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b="0" dirty="0"/>
              <a:t>To study the sound level limits of M- and N-category vehicles and investigate on such limits update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Background</a:t>
            </a:r>
            <a:endParaRPr lang="en-US" sz="1600" b="1" dirty="0"/>
          </a:p>
          <a:p>
            <a:pPr lvl="1">
              <a:spcBef>
                <a:spcPts val="1200"/>
              </a:spcBef>
            </a:pPr>
            <a:r>
              <a:rPr lang="en-US" sz="1600" b="0" dirty="0"/>
              <a:t>M- and N-category vehicles constitute a big part of the European fleet; as a result, they contribute significantly to the overall sound emissions</a:t>
            </a:r>
          </a:p>
          <a:p>
            <a:pPr lvl="1">
              <a:spcBef>
                <a:spcPts val="1200"/>
              </a:spcBef>
            </a:pPr>
            <a:r>
              <a:rPr lang="en-US" sz="1600" b="0" dirty="0"/>
              <a:t>Consequently, sound emission limits are legislated and need to represent the state of the art sound emission levels</a:t>
            </a:r>
          </a:p>
          <a:p>
            <a:pPr lvl="1">
              <a:spcBef>
                <a:spcPts val="1200"/>
              </a:spcBef>
            </a:pPr>
            <a:r>
              <a:rPr lang="en-US" sz="1600" b="0" dirty="0"/>
              <a:t>There is legal obligation of the Commission for a detailed study on sound level limits by 1 July 2021 and submit, as appropriate, a legislative proposal – Regulation (EU) No 540/2014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Objectives</a:t>
            </a:r>
          </a:p>
          <a:p>
            <a:pPr lvl="1">
              <a:spcBef>
                <a:spcPts val="600"/>
              </a:spcBef>
            </a:pPr>
            <a:r>
              <a:rPr lang="en-US" sz="1600" b="0" dirty="0"/>
              <a:t>Investigate the current sound emission levels of M- and N-category vehicles</a:t>
            </a:r>
          </a:p>
          <a:p>
            <a:pPr lvl="1">
              <a:spcBef>
                <a:spcPts val="1200"/>
              </a:spcBef>
            </a:pPr>
            <a:r>
              <a:rPr lang="en-US" sz="1600" b="0" dirty="0"/>
              <a:t>Propose possible new (improved) sound level limits for the next phases of the Regulation (EU) No 540/2014 in the coming years</a:t>
            </a:r>
          </a:p>
          <a:p>
            <a:pPr lvl="1">
              <a:spcBef>
                <a:spcPts val="1200"/>
              </a:spcBef>
            </a:pPr>
            <a:r>
              <a:rPr lang="en-US" sz="1600" b="0" dirty="0"/>
              <a:t>Overall: protect the environment and human health and contribute in the reduction of the so-called ‘noise pollution’ and real-world traffic noise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627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00F5-8937-40C4-8F50-C43E7C7189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936625"/>
          </a:xfrm>
        </p:spPr>
        <p:txBody>
          <a:bodyPr/>
          <a:lstStyle/>
          <a:p>
            <a:r>
              <a:rPr lang="en-US" dirty="0"/>
              <a:t>Task overview and interaction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D2033E-95DF-4E26-84A5-87CDFDF9F1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7544" y="1780879"/>
            <a:ext cx="8229600" cy="4117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EAB2D-AD31-4338-B377-6EFE9CB71760}"/>
              </a:ext>
            </a:extLst>
          </p:cNvPr>
          <p:cNvSpPr/>
          <p:nvPr/>
        </p:nvSpPr>
        <p:spPr>
          <a:xfrm>
            <a:off x="1547664" y="5900222"/>
            <a:ext cx="1008112" cy="337611"/>
          </a:xfrm>
          <a:prstGeom prst="rect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chemeClr val="tx1"/>
                </a:solidFill>
              </a:rPr>
              <a:t>Completed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13DF2-F5ED-48AF-8C1B-D6F9C8C6D710}"/>
              </a:ext>
            </a:extLst>
          </p:cNvPr>
          <p:cNvSpPr/>
          <p:nvPr/>
        </p:nvSpPr>
        <p:spPr>
          <a:xfrm>
            <a:off x="5117232" y="5898856"/>
            <a:ext cx="1008112" cy="337611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/>
              <a:t>On-going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2DF393-1580-4CA5-9FA7-28FB0E5F0F69}"/>
              </a:ext>
            </a:extLst>
          </p:cNvPr>
          <p:cNvSpPr/>
          <p:nvPr/>
        </p:nvSpPr>
        <p:spPr>
          <a:xfrm>
            <a:off x="6342027" y="5898856"/>
            <a:ext cx="1008112" cy="337611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/>
              <a:t>On-going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6F943-E726-4605-9F59-6A9CE9AA83F0}"/>
              </a:ext>
            </a:extLst>
          </p:cNvPr>
          <p:cNvSpPr/>
          <p:nvPr/>
        </p:nvSpPr>
        <p:spPr>
          <a:xfrm>
            <a:off x="2792711" y="5898855"/>
            <a:ext cx="1008112" cy="337611"/>
          </a:xfrm>
          <a:prstGeom prst="rect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chemeClr val="tx1"/>
                </a:solidFill>
              </a:rPr>
              <a:t>Completed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CC526B-B9ED-4CA7-B774-A7007B4C3E7A}"/>
              </a:ext>
            </a:extLst>
          </p:cNvPr>
          <p:cNvSpPr/>
          <p:nvPr/>
        </p:nvSpPr>
        <p:spPr>
          <a:xfrm>
            <a:off x="3962687" y="5898854"/>
            <a:ext cx="1008112" cy="337611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/>
              <a:t>On-going</a:t>
            </a:r>
          </a:p>
        </p:txBody>
      </p:sp>
    </p:spTree>
    <p:extLst>
      <p:ext uri="{BB962C8B-B14F-4D97-AF65-F5344CB8AC3E}">
        <p14:creationId xmlns:p14="http://schemas.microsoft.com/office/powerpoint/2010/main" val="339025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8515-64E4-4C7D-8468-C97F19CB99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936625"/>
          </a:xfrm>
        </p:spPr>
        <p:txBody>
          <a:bodyPr/>
          <a:lstStyle/>
          <a:p>
            <a:r>
              <a:rPr lang="en-US" dirty="0"/>
              <a:t>Time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FD2050-9881-4316-B528-A6D92C0DD261}"/>
              </a:ext>
            </a:extLst>
          </p:cNvPr>
          <p:cNvSpPr/>
          <p:nvPr/>
        </p:nvSpPr>
        <p:spPr>
          <a:xfrm>
            <a:off x="2843808" y="6190599"/>
            <a:ext cx="3096344" cy="552955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/>
              <a:t>The final report is expected by the end of June 2021</a:t>
            </a:r>
          </a:p>
        </p:txBody>
      </p:sp>
      <p:graphicFrame>
        <p:nvGraphicFramePr>
          <p:cNvPr id="15" name="Content Placeholder 13">
            <a:extLst>
              <a:ext uri="{FF2B5EF4-FFF2-40B4-BE49-F238E27FC236}">
                <a16:creationId xmlns:a16="http://schemas.microsoft.com/office/drawing/2014/main" id="{1016B37E-FAC5-4B11-B9DD-05DA6AB9D9D8}"/>
              </a:ext>
            </a:extLst>
          </p:cNvPr>
          <p:cNvGraphicFramePr/>
          <p:nvPr/>
        </p:nvGraphicFramePr>
        <p:xfrm>
          <a:off x="328118" y="1778462"/>
          <a:ext cx="8509990" cy="3439085"/>
        </p:xfrm>
        <a:graphic>
          <a:graphicData uri="http://schemas.openxmlformats.org/drawingml/2006/table">
            <a:tbl>
              <a:tblPr/>
              <a:tblGrid>
                <a:gridCol w="2610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981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158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9158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52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1" marR="6211" marT="62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6211" marR="6211" marT="6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</a:p>
                  </a:txBody>
                  <a:tcPr marL="6211" marR="6211" marT="6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Estimate of sound level limits for all M- and N-category vehicles</a:t>
                      </a: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1" marR="6211" marT="6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Verification of vehicles’ sound level limits</a:t>
                      </a: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Noise source ranking</a:t>
                      </a: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64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Cost-benefit analysis</a:t>
                      </a: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Validation tests</a:t>
                      </a: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Proposal for limit values and reporting</a:t>
                      </a: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1" marR="6211" marT="6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571A9D9-44E1-4CED-9EF2-175FDC98EC43}"/>
              </a:ext>
            </a:extLst>
          </p:cNvPr>
          <p:cNvSpPr txBox="1"/>
          <p:nvPr/>
        </p:nvSpPr>
        <p:spPr bwMode="auto">
          <a:xfrm>
            <a:off x="3611390" y="5535311"/>
            <a:ext cx="2137244" cy="3721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rgbClr val="81808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98830" indent="-34163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-"/>
              <a:defRPr sz="2400">
                <a:solidFill>
                  <a:srgbClr val="818083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rgbClr val="818083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818083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818083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180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35000" noProof="0" dirty="0">
                <a:ln>
                  <a:noFill/>
                </a:ln>
                <a:solidFill>
                  <a:srgbClr val="8180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Time elapsed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FE24B87-7663-44D5-ABCA-54C56C116F1B}"/>
              </a:ext>
            </a:extLst>
          </p:cNvPr>
          <p:cNvSpPr txBox="1"/>
          <p:nvPr/>
        </p:nvSpPr>
        <p:spPr bwMode="auto">
          <a:xfrm>
            <a:off x="5292080" y="5500644"/>
            <a:ext cx="3261448" cy="39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rgbClr val="81808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98830" indent="-34163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-"/>
              <a:defRPr sz="2400">
                <a:solidFill>
                  <a:srgbClr val="818083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rgbClr val="818083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818083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818083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180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8180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Remaining time for each task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DD4E19-B38B-41BB-878C-89A152923A53}"/>
              </a:ext>
            </a:extLst>
          </p:cNvPr>
          <p:cNvCxnSpPr>
            <a:cxnSpLocks/>
          </p:cNvCxnSpPr>
          <p:nvPr/>
        </p:nvCxnSpPr>
        <p:spPr>
          <a:xfrm flipV="1">
            <a:off x="7020272" y="2243551"/>
            <a:ext cx="0" cy="2973996"/>
          </a:xfrm>
          <a:prstGeom prst="straightConnector1">
            <a:avLst/>
          </a:prstGeom>
          <a:noFill/>
          <a:ln w="571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34691F-16FF-41F2-907C-FF3F8AD3256E}"/>
              </a:ext>
            </a:extLst>
          </p:cNvPr>
          <p:cNvSpPr txBox="1"/>
          <p:nvPr/>
        </p:nvSpPr>
        <p:spPr bwMode="auto">
          <a:xfrm>
            <a:off x="1475656" y="5535311"/>
            <a:ext cx="2137244" cy="3721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rgbClr val="81808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98830" indent="-34163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-"/>
              <a:defRPr sz="2400">
                <a:solidFill>
                  <a:srgbClr val="818083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rgbClr val="818083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818083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818083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818083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CB644">
                  <a:lumMod val="60000"/>
                  <a:lumOff val="40000"/>
                </a:srgbClr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180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35000" noProof="0" dirty="0">
                <a:ln>
                  <a:noFill/>
                </a:ln>
                <a:solidFill>
                  <a:srgbClr val="8180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Completed tasks</a:t>
            </a:r>
          </a:p>
        </p:txBody>
      </p:sp>
    </p:spTree>
    <p:extLst>
      <p:ext uri="{BB962C8B-B14F-4D97-AF65-F5344CB8AC3E}">
        <p14:creationId xmlns:p14="http://schemas.microsoft.com/office/powerpoint/2010/main" val="147004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2E97-1921-4F07-95DF-8A78A5ADC1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936625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dirty="0"/>
              <a:t>Estimate of sound level limits for all M- and N-category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BC9E-B1BF-4C40-AA81-BFC2370DCC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0213" y="1557338"/>
            <a:ext cx="8713787" cy="140493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i="0" u="sng" kern="1200" dirty="0"/>
              <a:t>Description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0" kern="1200" dirty="0"/>
              <a:t>Feedback gathering </a:t>
            </a:r>
            <a:r>
              <a:rPr lang="en-US" sz="1400" b="0" i="0" kern="1200" dirty="0"/>
              <a:t>procedure with questionnaire to stakeholders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0" kern="1200" dirty="0"/>
              <a:t>Literature review </a:t>
            </a:r>
            <a:r>
              <a:rPr lang="en-US" sz="1400" b="0" i="0" kern="1200" dirty="0"/>
              <a:t>to explore the current state-of-the-art sound emissions control technology and analysis of TA databases (KBA and RDW)</a:t>
            </a:r>
          </a:p>
          <a:p>
            <a:endParaRPr lang="en-US" sz="1400" b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221D93-BE04-4F64-886D-1181BCA3E7A6}"/>
              </a:ext>
            </a:extLst>
          </p:cNvPr>
          <p:cNvSpPr txBox="1">
            <a:spLocks/>
          </p:cNvSpPr>
          <p:nvPr/>
        </p:nvSpPr>
        <p:spPr bwMode="auto">
          <a:xfrm>
            <a:off x="215516" y="3194581"/>
            <a:ext cx="8712968" cy="327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b="1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80000"/>
              <a:buChar char="•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u="sng" kern="0" dirty="0"/>
              <a:t>Main findings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u="sng" dirty="0"/>
              <a:t>Sound limits reduction</a:t>
            </a:r>
            <a:r>
              <a:rPr lang="en-US" sz="1400" b="0" dirty="0"/>
              <a:t> seems feasible (by 1 or 2 dB) for all vehicle categories except for M3 vehicles with PN≤150 and N2 vehicles with PN≤250 kW (to be examined in the CBA)</a:t>
            </a:r>
            <a:endParaRPr lang="en-US" sz="1400" kern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u="sng" dirty="0"/>
              <a:t>Testing conditions</a:t>
            </a:r>
            <a:r>
              <a:rPr lang="en-US" sz="1400" b="0" dirty="0"/>
              <a:t>: Better coverage of operation conditions is considered to be required for thorough sound emissions control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u="sng" dirty="0"/>
              <a:t>Technology</a:t>
            </a:r>
            <a:r>
              <a:rPr lang="en-US" sz="1400" b="0" dirty="0"/>
              <a:t>: Potential reductions  will require advancements in both vehicle and tyre technology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u="sng" dirty="0"/>
              <a:t>Additional measures</a:t>
            </a:r>
            <a:r>
              <a:rPr lang="en-US" sz="1400" b="0" dirty="0"/>
              <a:t>: Regulation enforcement is a recurring item that goes beyond current regulation but is known to provide sound benefits</a:t>
            </a:r>
          </a:p>
        </p:txBody>
      </p:sp>
    </p:spTree>
    <p:extLst>
      <p:ext uri="{BB962C8B-B14F-4D97-AF65-F5344CB8AC3E}">
        <p14:creationId xmlns:p14="http://schemas.microsoft.com/office/powerpoint/2010/main" val="77303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2E97-1921-4F07-95DF-8A78A5ADC1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936625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dirty="0"/>
              <a:t>Vehicle testing (1/5)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BC9E-B1BF-4C40-AA81-BFC2370DCC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0213" y="1844675"/>
            <a:ext cx="8713787" cy="158432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i="0" u="sng" kern="1200" dirty="0"/>
              <a:t>Description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i="0" dirty="0"/>
              <a:t>Vehicle testing includes CoP tests, ASEP and extended ASEP range testing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221D93-BE04-4F64-886D-1181BCA3E7A6}"/>
              </a:ext>
            </a:extLst>
          </p:cNvPr>
          <p:cNvSpPr txBox="1">
            <a:spLocks/>
          </p:cNvSpPr>
          <p:nvPr/>
        </p:nvSpPr>
        <p:spPr bwMode="auto">
          <a:xfrm>
            <a:off x="215516" y="3356992"/>
            <a:ext cx="87129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b="1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80000"/>
              <a:buChar char="•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n-US" sz="1600" u="sng" kern="0" dirty="0"/>
              <a:t>Current status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u="sng" dirty="0"/>
              <a:t>M1, M2, M3, N1, N2 and N3</a:t>
            </a:r>
            <a:r>
              <a:rPr lang="en-US" sz="1600" dirty="0"/>
              <a:t> </a:t>
            </a:r>
            <a:r>
              <a:rPr lang="en-US" sz="1600" b="0" dirty="0"/>
              <a:t>vehicle testing for </a:t>
            </a:r>
            <a:r>
              <a:rPr lang="en-US" sz="1600" u="sng" dirty="0"/>
              <a:t>Task 2</a:t>
            </a:r>
            <a:r>
              <a:rPr lang="en-US" sz="1600" dirty="0"/>
              <a:t> </a:t>
            </a:r>
            <a:r>
              <a:rPr lang="en-US" sz="1600" b="0" dirty="0"/>
              <a:t>has been </a:t>
            </a:r>
            <a:r>
              <a:rPr lang="en-US" sz="1600" u="sng" dirty="0"/>
              <a:t>concluded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u="sng" dirty="0"/>
              <a:t>43/47 of the planned measurements</a:t>
            </a:r>
            <a:r>
              <a:rPr lang="en-US" sz="1600" b="0" dirty="0"/>
              <a:t> for </a:t>
            </a:r>
            <a:r>
              <a:rPr lang="en-US" sz="1600" u="sng" dirty="0"/>
              <a:t>Task 3</a:t>
            </a:r>
            <a:r>
              <a:rPr lang="en-US" sz="1600" b="0" dirty="0"/>
              <a:t> and </a:t>
            </a:r>
            <a:r>
              <a:rPr lang="en-US" sz="1600" u="sng" dirty="0"/>
              <a:t>Task 5</a:t>
            </a:r>
            <a:r>
              <a:rPr lang="en-US" sz="1600" b="0" dirty="0"/>
              <a:t> have been </a:t>
            </a:r>
            <a:r>
              <a:rPr lang="en-US" sz="1600" u="sng" dirty="0"/>
              <a:t>completed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u="sng" dirty="0"/>
              <a:t>Additional testing beyond the agreed test matrix </a:t>
            </a:r>
            <a:r>
              <a:rPr lang="en-US" sz="1600" b="0" dirty="0"/>
              <a:t>(testing under an extended ASEP range), that will be beneficial for the study’s final outcome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u="sng" dirty="0"/>
              <a:t>Preliminary test results</a:t>
            </a:r>
            <a:r>
              <a:rPr lang="en-US" sz="1600" b="0" dirty="0"/>
              <a:t> are shown for M1 (PMR&gt;160) and for M1 sport vehicle (120&lt;PMR&lt;160) – R51.03 and Analysis of Tire Noise Share</a:t>
            </a:r>
          </a:p>
          <a:p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60346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2E97-1921-4F07-95DF-8A78A5ADC1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936625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dirty="0"/>
              <a:t>Vehicle testing (2/5)</a:t>
            </a:r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99284F64-6482-4BFF-8C27-B7CFF5F6E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3" y="1412776"/>
            <a:ext cx="8343493" cy="5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2E97-1921-4F07-95DF-8A78A5ADC1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936625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dirty="0"/>
              <a:t>Vehicle testing (3/5)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89CF462B-7A88-4CDA-8939-B63503142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11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2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2E97-1921-4F07-95DF-8A78A5ADC1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936625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dirty="0"/>
              <a:t>Vehicle testing (4/5)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17C4834-2979-402B-B0FF-043C7B050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1412776"/>
            <a:ext cx="7956376" cy="49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21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3" ma:contentTypeDescription="Create a new document." ma:contentTypeScope="" ma:versionID="89c13dde5d7aa6b1840a64c3c61e7101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49ff99f9a570207563b6136515cf8a36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DEE32D-9AFC-455E-8930-4A42E7307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C1F2F1-D6A1-4944-8E7C-C4F89F419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84B99-F5CF-4085-AB64-54068085742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b4a1c0d-4a69-4996-a84a-fc699b9f49de"/>
    <ds:schemaRef ds:uri="acccb6d4-dbe5-46d2-b4d3-5733603d8cc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526</TotalTime>
  <Words>921</Words>
  <Application>Microsoft Office PowerPoint</Application>
  <PresentationFormat>On-screen Show (4:3)</PresentationFormat>
  <Paragraphs>229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Verdana</vt:lpstr>
      <vt:lpstr>Wingdings</vt:lpstr>
      <vt:lpstr>Default Design</vt:lpstr>
      <vt:lpstr>PowerPoint Presentation</vt:lpstr>
      <vt:lpstr>Subject and aim of the study</vt:lpstr>
      <vt:lpstr>Task overview and interaction</vt:lpstr>
      <vt:lpstr>Time plan</vt:lpstr>
      <vt:lpstr>Estimate of sound level limits for all M- and N-category vehicles</vt:lpstr>
      <vt:lpstr>Vehicle testing (1/5)</vt:lpstr>
      <vt:lpstr>Vehicle testing (2/5)</vt:lpstr>
      <vt:lpstr>Vehicle testing (3/5)</vt:lpstr>
      <vt:lpstr>Vehicle testing (4/5)</vt:lpstr>
      <vt:lpstr>Vehicle testing (5/5)</vt:lpstr>
      <vt:lpstr>Cost-benefit analysis (CBA) (1/2)</vt:lpstr>
      <vt:lpstr>Cost-benefit analysis (CBA) (2/2)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VOSINIS Andreas (GROW)</dc:creator>
  <cp:lastModifiedBy>secretariat</cp:lastModifiedBy>
  <cp:revision>55</cp:revision>
  <dcterms:created xsi:type="dcterms:W3CDTF">2020-01-15T15:44:14Z</dcterms:created>
  <dcterms:modified xsi:type="dcterms:W3CDTF">2021-01-22T16:08:12Z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