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62" r:id="rId7"/>
    <p:sldId id="270" r:id="rId8"/>
    <p:sldId id="271" r:id="rId9"/>
    <p:sldId id="274" r:id="rId10"/>
    <p:sldId id="265" r:id="rId11"/>
    <p:sldId id="275" r:id="rId12"/>
    <p:sldId id="276" r:id="rId13"/>
    <p:sldId id="269" r:id="rId14"/>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78" d="100"/>
          <a:sy n="78" d="100"/>
        </p:scale>
        <p:origin x="15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BEF54D91-C3AA-4E96-8D1F-B424982A21F4}" type="datetimeFigureOut">
              <a:rPr lang="en-GB" smtClean="0"/>
              <a:t>22/01/2021</a:t>
            </a:fld>
            <a:endParaRPr lang="en-GB"/>
          </a:p>
        </p:txBody>
      </p:sp>
      <p:sp>
        <p:nvSpPr>
          <p:cNvPr id="4" name="Espace réservé de l'image des diapositives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5A1F74E1-92CA-4B21-BAEC-2C91D7726E05}" type="slidenum">
              <a:rPr lang="en-GB" smtClean="0"/>
              <a:t>‹#›</a:t>
            </a:fld>
            <a:endParaRPr lang="en-GB"/>
          </a:p>
        </p:txBody>
      </p:sp>
    </p:spTree>
    <p:extLst>
      <p:ext uri="{BB962C8B-B14F-4D97-AF65-F5344CB8AC3E}">
        <p14:creationId xmlns:p14="http://schemas.microsoft.com/office/powerpoint/2010/main" val="77213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5A1F74E1-92CA-4B21-BAEC-2C91D7726E05}" type="slidenum">
              <a:rPr lang="en-GB" smtClean="0"/>
              <a:t>3</a:t>
            </a:fld>
            <a:endParaRPr lang="en-GB"/>
          </a:p>
        </p:txBody>
      </p:sp>
    </p:spTree>
    <p:extLst>
      <p:ext uri="{BB962C8B-B14F-4D97-AF65-F5344CB8AC3E}">
        <p14:creationId xmlns:p14="http://schemas.microsoft.com/office/powerpoint/2010/main" val="2927403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5A1F74E1-92CA-4B21-BAEC-2C91D7726E05}" type="slidenum">
              <a:rPr lang="en-GB" smtClean="0"/>
              <a:t>7</a:t>
            </a:fld>
            <a:endParaRPr lang="en-GB"/>
          </a:p>
        </p:txBody>
      </p:sp>
    </p:spTree>
    <p:extLst>
      <p:ext uri="{BB962C8B-B14F-4D97-AF65-F5344CB8AC3E}">
        <p14:creationId xmlns:p14="http://schemas.microsoft.com/office/powerpoint/2010/main" val="413737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5A1F74E1-92CA-4B21-BAEC-2C91D7726E05}" type="slidenum">
              <a:rPr lang="en-GB" smtClean="0"/>
              <a:t>8</a:t>
            </a:fld>
            <a:endParaRPr lang="en-GB"/>
          </a:p>
        </p:txBody>
      </p:sp>
    </p:spTree>
    <p:extLst>
      <p:ext uri="{BB962C8B-B14F-4D97-AF65-F5344CB8AC3E}">
        <p14:creationId xmlns:p14="http://schemas.microsoft.com/office/powerpoint/2010/main" val="2187089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5A1F74E1-92CA-4B21-BAEC-2C91D7726E05}" type="slidenum">
              <a:rPr lang="en-GB" smtClean="0"/>
              <a:t>9</a:t>
            </a:fld>
            <a:endParaRPr lang="en-GB"/>
          </a:p>
        </p:txBody>
      </p:sp>
    </p:spTree>
    <p:extLst>
      <p:ext uri="{BB962C8B-B14F-4D97-AF65-F5344CB8AC3E}">
        <p14:creationId xmlns:p14="http://schemas.microsoft.com/office/powerpoint/2010/main" val="3426701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5A1F74E1-92CA-4B21-BAEC-2C91D7726E05}" type="slidenum">
              <a:rPr lang="en-GB" smtClean="0"/>
              <a:t>10</a:t>
            </a:fld>
            <a:endParaRPr lang="en-GB"/>
          </a:p>
        </p:txBody>
      </p:sp>
    </p:spTree>
    <p:extLst>
      <p:ext uri="{BB962C8B-B14F-4D97-AF65-F5344CB8AC3E}">
        <p14:creationId xmlns:p14="http://schemas.microsoft.com/office/powerpoint/2010/main" val="2099004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Logo etrto.png"/>
          <p:cNvPicPr>
            <a:picLocks noChangeAspect="1"/>
          </p:cNvPicPr>
          <p:nvPr userDrawn="1"/>
        </p:nvPicPr>
        <p:blipFill>
          <a:blip r:embed="rId3" cstate="print"/>
          <a:stretch>
            <a:fillRect/>
          </a:stretch>
        </p:blipFill>
        <p:spPr>
          <a:xfrm>
            <a:off x="7812360" y="0"/>
            <a:ext cx="1328545" cy="1268760"/>
          </a:xfrm>
          <a:prstGeom prst="rect">
            <a:avLst/>
          </a:prstGeom>
        </p:spPr>
      </p:pic>
      <p:cxnSp>
        <p:nvCxnSpPr>
          <p:cNvPr id="8" name="Connecteur droit 7"/>
          <p:cNvCxnSpPr/>
          <p:nvPr userDrawn="1"/>
        </p:nvCxnSpPr>
        <p:spPr>
          <a:xfrm>
            <a:off x="0" y="6381328"/>
            <a:ext cx="9144000" cy="0"/>
          </a:xfrm>
          <a:prstGeom prst="line">
            <a:avLst/>
          </a:prstGeom>
          <a:ln w="22225">
            <a:solidFill>
              <a:srgbClr val="0000B8"/>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userDrawn="1"/>
        </p:nvCxnSpPr>
        <p:spPr>
          <a:xfrm>
            <a:off x="0" y="548680"/>
            <a:ext cx="7956376" cy="0"/>
          </a:xfrm>
          <a:prstGeom prst="line">
            <a:avLst/>
          </a:prstGeom>
          <a:ln w="22225">
            <a:solidFill>
              <a:srgbClr val="0000B8"/>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685800" y="2130425"/>
            <a:ext cx="7772400" cy="1470025"/>
          </a:xfrm>
          <a:prstGeom prst="rect">
            <a:avLst/>
          </a:prstGeom>
        </p:spPr>
        <p:txBody>
          <a:bodyPr/>
          <a:lstStyle/>
          <a:p>
            <a:br>
              <a:rPr lang="en-US" sz="2800" dirty="0"/>
            </a:br>
            <a:r>
              <a:rPr lang="en-US" sz="2800" dirty="0" err="1"/>
              <a:t>Tyre</a:t>
            </a:r>
            <a:r>
              <a:rPr lang="en-US" sz="2800" dirty="0"/>
              <a:t> Industry preliminary Wet Grip on Worn </a:t>
            </a:r>
            <a:r>
              <a:rPr lang="en-US" sz="2800" dirty="0" err="1"/>
              <a:t>tyre</a:t>
            </a:r>
            <a:r>
              <a:rPr lang="en-US" sz="2800" dirty="0"/>
              <a:t> assessment on C2 and C3 tyres</a:t>
            </a:r>
          </a:p>
        </p:txBody>
      </p:sp>
      <p:sp>
        <p:nvSpPr>
          <p:cNvPr id="6" name="Sous-titre 2"/>
          <p:cNvSpPr txBox="1">
            <a:spLocks/>
          </p:cNvSpPr>
          <p:nvPr/>
        </p:nvSpPr>
        <p:spPr>
          <a:xfrm>
            <a:off x="0" y="6381329"/>
            <a:ext cx="9144000" cy="476672"/>
          </a:xfrm>
          <a:prstGeom prst="rect">
            <a:avLst/>
          </a:prstGeom>
        </p:spPr>
        <p:txBody>
          <a:bodyPr vert="horz" lIns="91440" tIns="45720" rIns="91440" bIns="45720" rtlCol="0" anchor="ctr" anchorCtr="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1" i="0" u="none" strike="noStrike" kern="1200" cap="none" spc="0" normalizeH="0" baseline="0" dirty="0">
                <a:ln>
                  <a:noFill/>
                </a:ln>
                <a:solidFill>
                  <a:schemeClr val="tx1">
                    <a:tint val="75000"/>
                  </a:schemeClr>
                </a:solidFill>
                <a:effectLst/>
                <a:uLnTx/>
                <a:uFillTx/>
                <a:latin typeface="+mn-lt"/>
                <a:ea typeface="+mn-ea"/>
                <a:cs typeface="+mn-cs"/>
              </a:rPr>
              <a:t>European </a:t>
            </a:r>
            <a:r>
              <a:rPr kumimoji="0" lang="en-US" sz="1800" b="1" i="0" u="none" strike="noStrike" kern="1200" cap="none" spc="0" normalizeH="0" baseline="0" dirty="0" err="1">
                <a:ln>
                  <a:noFill/>
                </a:ln>
                <a:solidFill>
                  <a:schemeClr val="tx1">
                    <a:tint val="75000"/>
                  </a:schemeClr>
                </a:solidFill>
                <a:effectLst/>
                <a:uLnTx/>
                <a:uFillTx/>
                <a:latin typeface="+mn-lt"/>
                <a:ea typeface="+mn-ea"/>
                <a:cs typeface="+mn-cs"/>
              </a:rPr>
              <a:t>Tyre</a:t>
            </a:r>
            <a:r>
              <a:rPr kumimoji="0" lang="en-US" sz="1800" b="1" i="0" u="none" strike="noStrike" kern="1200" cap="none" spc="0" normalizeH="0" baseline="0">
                <a:ln>
                  <a:noFill/>
                </a:ln>
                <a:solidFill>
                  <a:schemeClr val="tx1">
                    <a:tint val="75000"/>
                  </a:schemeClr>
                </a:solidFill>
                <a:effectLst/>
                <a:uLnTx/>
                <a:uFillTx/>
                <a:latin typeface="+mn-lt"/>
                <a:ea typeface="+mn-ea"/>
                <a:cs typeface="+mn-cs"/>
              </a:rPr>
              <a:t> and Rim Technical Organisation</a:t>
            </a:r>
          </a:p>
        </p:txBody>
      </p:sp>
      <p:sp>
        <p:nvSpPr>
          <p:cNvPr id="4" name="ZoneTexte 3">
            <a:extLst>
              <a:ext uri="{FF2B5EF4-FFF2-40B4-BE49-F238E27FC236}">
                <a16:creationId xmlns:a16="http://schemas.microsoft.com/office/drawing/2014/main" id="{A2D9DF1B-6233-4F9D-9C12-22F3376A1FB9}"/>
              </a:ext>
            </a:extLst>
          </p:cNvPr>
          <p:cNvSpPr txBox="1"/>
          <p:nvPr/>
        </p:nvSpPr>
        <p:spPr>
          <a:xfrm>
            <a:off x="4499992" y="908720"/>
            <a:ext cx="3744416" cy="646331"/>
          </a:xfrm>
          <a:prstGeom prst="rect">
            <a:avLst/>
          </a:prstGeom>
          <a:noFill/>
        </p:spPr>
        <p:txBody>
          <a:bodyPr wrap="square" rtlCol="0">
            <a:spAutoFit/>
          </a:bodyPr>
          <a:lstStyle/>
          <a:p>
            <a:r>
              <a:rPr lang="fr-BE" dirty="0"/>
              <a:t>Informal </a:t>
            </a:r>
            <a:r>
              <a:rPr lang="fr-BE"/>
              <a:t>document GRBP-73-22</a:t>
            </a:r>
            <a:endParaRPr lang="fr-BE" dirty="0"/>
          </a:p>
          <a:p>
            <a:r>
              <a:rPr lang="fr-BE" dirty="0"/>
              <a:t>Agenda item 5 (d)</a:t>
            </a:r>
            <a:endParaRPr lang="fr-FR" dirty="0"/>
          </a:p>
        </p:txBody>
      </p:sp>
      <p:sp>
        <p:nvSpPr>
          <p:cNvPr id="7" name="ZoneTexte 6">
            <a:extLst>
              <a:ext uri="{FF2B5EF4-FFF2-40B4-BE49-F238E27FC236}">
                <a16:creationId xmlns:a16="http://schemas.microsoft.com/office/drawing/2014/main" id="{5F7D0DC9-92CE-4064-BDE0-50012FED9FCD}"/>
              </a:ext>
            </a:extLst>
          </p:cNvPr>
          <p:cNvSpPr txBox="1"/>
          <p:nvPr/>
        </p:nvSpPr>
        <p:spPr>
          <a:xfrm>
            <a:off x="1619672" y="5334089"/>
            <a:ext cx="5760640" cy="369332"/>
          </a:xfrm>
          <a:prstGeom prst="rect">
            <a:avLst/>
          </a:prstGeom>
          <a:noFill/>
        </p:spPr>
        <p:txBody>
          <a:bodyPr wrap="square" rtlCol="0">
            <a:spAutoFit/>
          </a:bodyPr>
          <a:lstStyle/>
          <a:p>
            <a:pPr algn="ctr"/>
            <a:r>
              <a:rPr lang="fr-BE" dirty="0">
                <a:solidFill>
                  <a:schemeClr val="bg2">
                    <a:lumMod val="75000"/>
                  </a:schemeClr>
                </a:solidFill>
              </a:rPr>
              <a:t>GRBP session 73, </a:t>
            </a:r>
            <a:r>
              <a:rPr lang="fr-BE" dirty="0" err="1">
                <a:solidFill>
                  <a:schemeClr val="bg2">
                    <a:lumMod val="75000"/>
                  </a:schemeClr>
                </a:solidFill>
              </a:rPr>
              <a:t>January</a:t>
            </a:r>
            <a:r>
              <a:rPr lang="fr-BE" dirty="0">
                <a:solidFill>
                  <a:schemeClr val="bg2">
                    <a:lumMod val="75000"/>
                  </a:schemeClr>
                </a:solidFill>
              </a:rPr>
              <a:t> 2021</a:t>
            </a:r>
            <a:endParaRPr lang="fr-FR" dirty="0">
              <a:solidFill>
                <a:schemeClr val="bg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0" y="6381329"/>
            <a:ext cx="9144000" cy="476672"/>
          </a:xfrm>
          <a:prstGeom prst="rect">
            <a:avLst/>
          </a:prstGeom>
        </p:spPr>
        <p:txBody>
          <a:bodyPr anchor="ctr" anchorCtr="0">
            <a:normAutofit/>
          </a:bodyPr>
          <a:lstStyle/>
          <a:p>
            <a:pPr algn="l">
              <a:buNone/>
            </a:pPr>
            <a:r>
              <a:rPr lang="en-US" sz="1800" b="1" dirty="0"/>
              <a:t>European </a:t>
            </a:r>
            <a:r>
              <a:rPr lang="en-US" sz="1800" b="1" dirty="0" err="1"/>
              <a:t>Tyre</a:t>
            </a:r>
            <a:r>
              <a:rPr lang="en-US" sz="1800" b="1" dirty="0"/>
              <a:t> and Rim Technical Organisation					         9</a:t>
            </a:r>
          </a:p>
        </p:txBody>
      </p:sp>
      <p:sp>
        <p:nvSpPr>
          <p:cNvPr id="10" name="Rectangle 3"/>
          <p:cNvSpPr txBox="1">
            <a:spLocks noChangeArrowheads="1"/>
          </p:cNvSpPr>
          <p:nvPr/>
        </p:nvSpPr>
        <p:spPr>
          <a:xfrm>
            <a:off x="685800" y="620688"/>
            <a:ext cx="7772400" cy="5472608"/>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2200" b="0" i="0" u="none" strike="noStrike" kern="1200" cap="none" spc="0" normalizeH="0" baseline="0" dirty="0">
              <a:ln>
                <a:noFill/>
              </a:ln>
              <a:solidFill>
                <a:schemeClr val="tx1"/>
              </a:solidFill>
              <a:effectLst/>
              <a:uLnTx/>
              <a:uFillTx/>
              <a:latin typeface="+mn-lt"/>
              <a:ea typeface="+mn-ea"/>
              <a:cs typeface="+mn-cs"/>
            </a:endParaRPr>
          </a:p>
        </p:txBody>
      </p:sp>
      <p:sp>
        <p:nvSpPr>
          <p:cNvPr id="11" name="Titre 1"/>
          <p:cNvSpPr txBox="1">
            <a:spLocks/>
          </p:cNvSpPr>
          <p:nvPr/>
        </p:nvSpPr>
        <p:spPr>
          <a:xfrm>
            <a:off x="395536" y="81541"/>
            <a:ext cx="8136904" cy="819998"/>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b="1" dirty="0">
                <a:latin typeface="+mj-lt"/>
                <a:ea typeface="+mj-ea"/>
                <a:cs typeface="+mj-cs"/>
              </a:rPr>
              <a:t>4. Conclusions</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2" name="ZoneTexte 1">
            <a:extLst>
              <a:ext uri="{FF2B5EF4-FFF2-40B4-BE49-F238E27FC236}">
                <a16:creationId xmlns:a16="http://schemas.microsoft.com/office/drawing/2014/main" id="{0B288A96-6F16-4B15-8393-E5156E42F9CC}"/>
              </a:ext>
            </a:extLst>
          </p:cNvPr>
          <p:cNvSpPr txBox="1"/>
          <p:nvPr/>
        </p:nvSpPr>
        <p:spPr>
          <a:xfrm>
            <a:off x="251520" y="615454"/>
            <a:ext cx="8206680" cy="3970318"/>
          </a:xfrm>
          <a:prstGeom prst="rect">
            <a:avLst/>
          </a:prstGeom>
          <a:noFill/>
        </p:spPr>
        <p:txBody>
          <a:bodyPr wrap="square" rtlCol="0">
            <a:spAutoFit/>
          </a:bodyPr>
          <a:lstStyle/>
          <a:p>
            <a:r>
              <a:rPr lang="fr-FR" sz="2800" dirty="0"/>
              <a:t>The </a:t>
            </a:r>
            <a:r>
              <a:rPr lang="fr-FR" sz="2800" dirty="0" err="1"/>
              <a:t>Tyre</a:t>
            </a:r>
            <a:r>
              <a:rPr lang="fr-FR" sz="2800" dirty="0"/>
              <a:t> </a:t>
            </a:r>
            <a:r>
              <a:rPr lang="fr-FR" sz="2800" dirty="0" err="1"/>
              <a:t>Industry</a:t>
            </a:r>
            <a:r>
              <a:rPr lang="fr-FR" sz="2800" dirty="0"/>
              <a:t> </a:t>
            </a:r>
            <a:r>
              <a:rPr lang="fr-FR" sz="2800" dirty="0" err="1"/>
              <a:t>assumptions</a:t>
            </a:r>
            <a:r>
              <a:rPr lang="fr-FR" sz="2800" dirty="0"/>
              <a:t>/</a:t>
            </a:r>
            <a:r>
              <a:rPr lang="fr-FR" sz="2800" dirty="0" err="1"/>
              <a:t>experience</a:t>
            </a:r>
            <a:r>
              <a:rPr lang="fr-FR" sz="2800" dirty="0"/>
              <a:t>, as </a:t>
            </a:r>
            <a:r>
              <a:rPr lang="fr-FR" sz="2800" dirty="0" err="1"/>
              <a:t>mentioned</a:t>
            </a:r>
            <a:r>
              <a:rPr lang="fr-FR" sz="2800" dirty="0"/>
              <a:t> in GRBP 72nd session </a:t>
            </a:r>
            <a:r>
              <a:rPr lang="fr-FR" sz="2800" dirty="0" err="1"/>
              <a:t>were</a:t>
            </a:r>
            <a:r>
              <a:rPr lang="fr-FR" sz="2800" dirty="0"/>
              <a:t> </a:t>
            </a:r>
            <a:r>
              <a:rPr lang="fr-FR" sz="2800" dirty="0" err="1"/>
              <a:t>confirmed</a:t>
            </a:r>
            <a:r>
              <a:rPr lang="fr-FR" sz="2800" dirty="0"/>
              <a:t> for C2 and C3 tyres in </a:t>
            </a:r>
            <a:r>
              <a:rPr lang="fr-FR" sz="2800" dirty="0" err="1"/>
              <a:t>this</a:t>
            </a:r>
            <a:r>
              <a:rPr lang="fr-FR" sz="2800" dirty="0"/>
              <a:t> </a:t>
            </a:r>
            <a:r>
              <a:rPr lang="fr-FR" sz="2800" dirty="0" err="1"/>
              <a:t>study</a:t>
            </a:r>
            <a:r>
              <a:rPr lang="fr-FR" sz="2800" dirty="0"/>
              <a:t>:</a:t>
            </a:r>
          </a:p>
          <a:p>
            <a:endParaRPr lang="fr-FR" sz="2800" dirty="0"/>
          </a:p>
          <a:p>
            <a:r>
              <a:rPr lang="fr-FR" sz="2800" dirty="0"/>
              <a:t>- The </a:t>
            </a:r>
            <a:r>
              <a:rPr lang="fr-FR" sz="2800" dirty="0" err="1"/>
              <a:t>Wet</a:t>
            </a:r>
            <a:r>
              <a:rPr lang="fr-FR" sz="2800" dirty="0"/>
              <a:t> Grip performance drop for C2 and C3 </a:t>
            </a:r>
            <a:r>
              <a:rPr lang="fr-FR" sz="2800" dirty="0" err="1"/>
              <a:t>is</a:t>
            </a:r>
            <a:r>
              <a:rPr lang="fr-FR" sz="2800" dirty="0"/>
              <a:t> </a:t>
            </a:r>
            <a:r>
              <a:rPr lang="fr-FR" sz="2800" dirty="0" err="1"/>
              <a:t>significantly</a:t>
            </a:r>
            <a:r>
              <a:rPr lang="fr-FR" sz="2800" dirty="0"/>
              <a:t> </a:t>
            </a:r>
            <a:r>
              <a:rPr lang="fr-FR" sz="2800" dirty="0" err="1"/>
              <a:t>lower</a:t>
            </a:r>
            <a:r>
              <a:rPr lang="fr-FR" sz="2800" dirty="0"/>
              <a:t> </a:t>
            </a:r>
            <a:r>
              <a:rPr lang="fr-FR" sz="2800" dirty="0" err="1"/>
              <a:t>than</a:t>
            </a:r>
            <a:r>
              <a:rPr lang="fr-FR" sz="2800" dirty="0"/>
              <a:t> for C1.</a:t>
            </a:r>
          </a:p>
          <a:p>
            <a:r>
              <a:rPr lang="fr-FR" sz="2800" dirty="0"/>
              <a:t>- No </a:t>
            </a:r>
            <a:r>
              <a:rPr lang="fr-FR" sz="2800" dirty="0" err="1"/>
              <a:t>significant</a:t>
            </a:r>
            <a:r>
              <a:rPr lang="fr-FR" sz="2800" dirty="0"/>
              <a:t> </a:t>
            </a:r>
            <a:r>
              <a:rPr lang="fr-FR" sz="2800" dirty="0" err="1"/>
              <a:t>difference</a:t>
            </a:r>
            <a:r>
              <a:rPr lang="fr-FR" sz="2800" dirty="0"/>
              <a:t> in </a:t>
            </a:r>
            <a:r>
              <a:rPr lang="fr-FR" sz="2800" dirty="0" err="1"/>
              <a:t>Wet</a:t>
            </a:r>
            <a:r>
              <a:rPr lang="fr-FR" sz="2800" dirty="0"/>
              <a:t> Grip performance </a:t>
            </a:r>
            <a:r>
              <a:rPr lang="fr-FR" sz="2800" dirty="0" err="1"/>
              <a:t>ranking</a:t>
            </a:r>
            <a:r>
              <a:rPr lang="fr-FR" sz="2800" dirty="0"/>
              <a:t> </a:t>
            </a:r>
            <a:r>
              <a:rPr lang="fr-FR" sz="2800" dirty="0" err="1"/>
              <a:t>between</a:t>
            </a:r>
            <a:r>
              <a:rPr lang="fr-FR" sz="2800" dirty="0"/>
              <a:t> New and </a:t>
            </a:r>
            <a:r>
              <a:rPr lang="fr-FR" sz="2800" dirty="0" err="1"/>
              <a:t>Worn</a:t>
            </a:r>
            <a:r>
              <a:rPr lang="fr-FR" sz="2800" dirty="0"/>
              <a:t> </a:t>
            </a:r>
            <a:r>
              <a:rPr lang="fr-FR" sz="2800" dirty="0" err="1"/>
              <a:t>tyre</a:t>
            </a:r>
            <a:r>
              <a:rPr lang="fr-FR" sz="2800" dirty="0"/>
              <a:t> for C2 and C3 tyres (as </a:t>
            </a:r>
            <a:r>
              <a:rPr lang="fr-FR" sz="2800" dirty="0" err="1"/>
              <a:t>found</a:t>
            </a:r>
            <a:r>
              <a:rPr lang="fr-FR" sz="2800" dirty="0"/>
              <a:t> for C1 tyres)</a:t>
            </a:r>
          </a:p>
        </p:txBody>
      </p:sp>
      <p:sp>
        <p:nvSpPr>
          <p:cNvPr id="4" name="ZoneTexte 3">
            <a:extLst>
              <a:ext uri="{FF2B5EF4-FFF2-40B4-BE49-F238E27FC236}">
                <a16:creationId xmlns:a16="http://schemas.microsoft.com/office/drawing/2014/main" id="{2669C1D4-4F82-40DF-8270-058FAFE069F5}"/>
              </a:ext>
            </a:extLst>
          </p:cNvPr>
          <p:cNvSpPr txBox="1"/>
          <p:nvPr/>
        </p:nvSpPr>
        <p:spPr>
          <a:xfrm>
            <a:off x="963157" y="4953889"/>
            <a:ext cx="7217686" cy="830997"/>
          </a:xfrm>
          <a:prstGeom prst="rect">
            <a:avLst/>
          </a:prstGeom>
          <a:noFill/>
          <a:ln>
            <a:solidFill>
              <a:srgbClr val="FF0000"/>
            </a:solidFill>
          </a:ln>
        </p:spPr>
        <p:txBody>
          <a:bodyPr wrap="square" rtlCol="0">
            <a:spAutoFit/>
          </a:bodyPr>
          <a:lstStyle/>
          <a:p>
            <a:r>
              <a:rPr lang="fr-FR" sz="2400" b="1" dirty="0">
                <a:solidFill>
                  <a:srgbClr val="FF0000"/>
                </a:solidFill>
              </a:rPr>
              <a:t>The </a:t>
            </a:r>
            <a:r>
              <a:rPr lang="fr-FR" sz="2400" b="1" dirty="0" err="1">
                <a:solidFill>
                  <a:srgbClr val="FF0000"/>
                </a:solidFill>
              </a:rPr>
              <a:t>Wet</a:t>
            </a:r>
            <a:r>
              <a:rPr lang="fr-FR" sz="2400" b="1" dirty="0">
                <a:solidFill>
                  <a:srgbClr val="FF0000"/>
                </a:solidFill>
              </a:rPr>
              <a:t> grip performance of new C2 and C3 tyres </a:t>
            </a:r>
            <a:r>
              <a:rPr lang="fr-FR" sz="2400" b="1" dirty="0" err="1">
                <a:solidFill>
                  <a:srgbClr val="FF0000"/>
                </a:solidFill>
              </a:rPr>
              <a:t>is</a:t>
            </a:r>
            <a:r>
              <a:rPr lang="fr-FR" sz="2400" b="1" dirty="0">
                <a:solidFill>
                  <a:srgbClr val="FF0000"/>
                </a:solidFill>
              </a:rPr>
              <a:t> </a:t>
            </a:r>
            <a:r>
              <a:rPr lang="fr-FR" sz="2400" b="1" dirty="0" err="1">
                <a:solidFill>
                  <a:srgbClr val="FF0000"/>
                </a:solidFill>
              </a:rPr>
              <a:t>representative</a:t>
            </a:r>
            <a:r>
              <a:rPr lang="fr-FR" sz="2400" b="1" dirty="0">
                <a:solidFill>
                  <a:srgbClr val="FF0000"/>
                </a:solidFill>
              </a:rPr>
              <a:t> for </a:t>
            </a:r>
            <a:r>
              <a:rPr lang="fr-FR" sz="2400" b="1" dirty="0" err="1">
                <a:solidFill>
                  <a:srgbClr val="FF0000"/>
                </a:solidFill>
              </a:rPr>
              <a:t>wet</a:t>
            </a:r>
            <a:r>
              <a:rPr lang="fr-FR" sz="2400" b="1" dirty="0">
                <a:solidFill>
                  <a:srgbClr val="FF0000"/>
                </a:solidFill>
              </a:rPr>
              <a:t> grip performance in </a:t>
            </a:r>
            <a:r>
              <a:rPr lang="fr-FR" sz="2400" b="1" dirty="0" err="1">
                <a:solidFill>
                  <a:srgbClr val="FF0000"/>
                </a:solidFill>
              </a:rPr>
              <a:t>worn</a:t>
            </a:r>
            <a:r>
              <a:rPr lang="fr-FR" sz="2400" b="1" dirty="0">
                <a:solidFill>
                  <a:srgbClr val="FF0000"/>
                </a:solidFill>
              </a:rPr>
              <a:t> state.</a:t>
            </a:r>
          </a:p>
        </p:txBody>
      </p:sp>
    </p:spTree>
    <p:extLst>
      <p:ext uri="{BB962C8B-B14F-4D97-AF65-F5344CB8AC3E}">
        <p14:creationId xmlns:p14="http://schemas.microsoft.com/office/powerpoint/2010/main" val="332090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0" y="6381329"/>
            <a:ext cx="9144000" cy="476672"/>
          </a:xfrm>
          <a:prstGeom prst="rect">
            <a:avLst/>
          </a:prstGeom>
        </p:spPr>
        <p:txBody>
          <a:bodyPr anchor="ctr" anchorCtr="0">
            <a:normAutofit/>
          </a:bodyPr>
          <a:lstStyle/>
          <a:p>
            <a:pPr algn="l">
              <a:buNone/>
            </a:pPr>
            <a:r>
              <a:rPr lang="en-US" sz="1800" b="1" dirty="0"/>
              <a:t>European </a:t>
            </a:r>
            <a:r>
              <a:rPr lang="en-US" sz="1800" b="1" dirty="0" err="1"/>
              <a:t>Tyre</a:t>
            </a:r>
            <a:r>
              <a:rPr lang="en-US" sz="1800" b="1" dirty="0"/>
              <a:t> and Rim Technical Organisation					         1</a:t>
            </a:r>
          </a:p>
        </p:txBody>
      </p:sp>
      <p:sp>
        <p:nvSpPr>
          <p:cNvPr id="10" name="Rectangle 3"/>
          <p:cNvSpPr txBox="1">
            <a:spLocks noChangeArrowheads="1"/>
          </p:cNvSpPr>
          <p:nvPr/>
        </p:nvSpPr>
        <p:spPr>
          <a:xfrm>
            <a:off x="685800" y="620688"/>
            <a:ext cx="7772400" cy="5472608"/>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2200" b="0" i="0" u="none" strike="noStrike" kern="1200" cap="none" spc="0" normalizeH="0" baseline="0" dirty="0">
              <a:ln>
                <a:noFill/>
              </a:ln>
              <a:solidFill>
                <a:schemeClr val="tx1"/>
              </a:solidFill>
              <a:effectLst/>
              <a:uLnTx/>
              <a:uFillTx/>
              <a:latin typeface="+mn-lt"/>
              <a:ea typeface="+mn-ea"/>
              <a:cs typeface="+mn-cs"/>
            </a:endParaRPr>
          </a:p>
        </p:txBody>
      </p:sp>
      <p:sp>
        <p:nvSpPr>
          <p:cNvPr id="11" name="Titre 1"/>
          <p:cNvSpPr txBox="1">
            <a:spLocks/>
          </p:cNvSpPr>
          <p:nvPr/>
        </p:nvSpPr>
        <p:spPr>
          <a:xfrm>
            <a:off x="0" y="0"/>
            <a:ext cx="8028384" cy="576065"/>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dirty="0">
                <a:ln>
                  <a:noFill/>
                </a:ln>
                <a:solidFill>
                  <a:schemeClr val="tx1"/>
                </a:solidFill>
                <a:effectLst/>
                <a:uLnTx/>
                <a:uFillTx/>
                <a:latin typeface="+mj-lt"/>
                <a:ea typeface="+mj-ea"/>
                <a:cs typeface="+mj-cs"/>
              </a:rPr>
              <a:t>	</a:t>
            </a:r>
            <a:r>
              <a:rPr lang="en-US" sz="2800" b="1" dirty="0">
                <a:latin typeface="+mj-lt"/>
                <a:ea typeface="+mj-ea"/>
                <a:cs typeface="+mj-cs"/>
              </a:rPr>
              <a:t>Outlines</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5" name="ZoneTexte 4"/>
          <p:cNvSpPr txBox="1"/>
          <p:nvPr/>
        </p:nvSpPr>
        <p:spPr>
          <a:xfrm>
            <a:off x="1185392" y="1412776"/>
            <a:ext cx="7272808" cy="3416320"/>
          </a:xfrm>
          <a:prstGeom prst="rect">
            <a:avLst/>
          </a:prstGeom>
          <a:noFill/>
        </p:spPr>
        <p:txBody>
          <a:bodyPr wrap="square" rtlCol="0">
            <a:spAutoFit/>
          </a:bodyPr>
          <a:lstStyle/>
          <a:p>
            <a:pPr marL="342900" indent="-342900">
              <a:buAutoNum type="arabicPeriod"/>
            </a:pPr>
            <a:r>
              <a:rPr lang="fr-BE" sz="2400" dirty="0"/>
              <a:t> Background</a:t>
            </a:r>
          </a:p>
          <a:p>
            <a:pPr marL="342900" indent="-342900">
              <a:buAutoNum type="arabicPeriod"/>
            </a:pPr>
            <a:endParaRPr lang="fr-BE" sz="2400" dirty="0"/>
          </a:p>
          <a:p>
            <a:pPr marL="342900" indent="-342900">
              <a:buAutoNum type="arabicPeriod"/>
            </a:pPr>
            <a:r>
              <a:rPr lang="fr-BE" sz="2400" dirty="0"/>
              <a:t> </a:t>
            </a:r>
            <a:r>
              <a:rPr lang="fr-BE" sz="2400" dirty="0" err="1"/>
              <a:t>Hydroplaning</a:t>
            </a:r>
            <a:r>
              <a:rPr lang="fr-BE" sz="2400" dirty="0"/>
              <a:t> </a:t>
            </a:r>
            <a:r>
              <a:rPr lang="fr-BE" sz="2400" dirty="0" err="1"/>
              <a:t>phenomenon</a:t>
            </a:r>
            <a:endParaRPr lang="fr-BE" sz="2400" dirty="0"/>
          </a:p>
          <a:p>
            <a:endParaRPr lang="fr-BE" sz="2400" dirty="0"/>
          </a:p>
          <a:p>
            <a:pPr marL="457200" indent="-457200">
              <a:buFont typeface="+mj-lt"/>
              <a:buAutoNum type="arabicPeriod" startAt="3"/>
            </a:pPr>
            <a:r>
              <a:rPr lang="en-US" sz="2400" dirty="0" err="1"/>
              <a:t>Tyre</a:t>
            </a:r>
            <a:r>
              <a:rPr lang="en-US" sz="2400" dirty="0"/>
              <a:t> Industry preliminary assessment on C2 and C3 tyres</a:t>
            </a:r>
          </a:p>
          <a:p>
            <a:pPr marL="457200" indent="-457200">
              <a:buFont typeface="+mj-lt"/>
              <a:buAutoNum type="arabicPeriod" startAt="3"/>
            </a:pPr>
            <a:endParaRPr lang="fr-BE" sz="2400" dirty="0"/>
          </a:p>
          <a:p>
            <a:pPr marL="342900" indent="-342900">
              <a:buAutoNum type="arabicPeriod" startAt="3"/>
            </a:pPr>
            <a:r>
              <a:rPr lang="fr-BE" sz="2400" dirty="0"/>
              <a:t>Conclusions</a:t>
            </a:r>
          </a:p>
          <a:p>
            <a:pPr marL="342900" indent="-342900">
              <a:buAutoNum type="arabicPeriod" startAt="3"/>
            </a:pPr>
            <a:endParaRPr lang="fr-BE"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0" y="6381329"/>
            <a:ext cx="9144000" cy="476672"/>
          </a:xfrm>
          <a:prstGeom prst="rect">
            <a:avLst/>
          </a:prstGeom>
        </p:spPr>
        <p:txBody>
          <a:bodyPr anchor="ctr" anchorCtr="0">
            <a:normAutofit/>
          </a:bodyPr>
          <a:lstStyle/>
          <a:p>
            <a:pPr algn="l">
              <a:buNone/>
            </a:pPr>
            <a:r>
              <a:rPr lang="en-US" sz="1800" b="1" dirty="0"/>
              <a:t>European </a:t>
            </a:r>
            <a:r>
              <a:rPr lang="en-US" sz="1800" b="1" dirty="0" err="1"/>
              <a:t>Tyre</a:t>
            </a:r>
            <a:r>
              <a:rPr lang="en-US" sz="1800" b="1" dirty="0"/>
              <a:t> and Rim Technical Organisation					         2</a:t>
            </a:r>
          </a:p>
        </p:txBody>
      </p:sp>
      <p:sp>
        <p:nvSpPr>
          <p:cNvPr id="10" name="Rectangle 3"/>
          <p:cNvSpPr txBox="1">
            <a:spLocks noChangeArrowheads="1"/>
          </p:cNvSpPr>
          <p:nvPr/>
        </p:nvSpPr>
        <p:spPr>
          <a:xfrm>
            <a:off x="685800" y="620688"/>
            <a:ext cx="7772400" cy="5472608"/>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2200" b="0" i="0" u="none" strike="noStrike" kern="1200" cap="none" spc="0" normalizeH="0" baseline="0" dirty="0">
              <a:ln>
                <a:noFill/>
              </a:ln>
              <a:solidFill>
                <a:schemeClr val="tx1"/>
              </a:solidFill>
              <a:effectLst/>
              <a:uLnTx/>
              <a:uFillTx/>
              <a:latin typeface="+mn-lt"/>
              <a:ea typeface="+mn-ea"/>
              <a:cs typeface="+mn-cs"/>
            </a:endParaRPr>
          </a:p>
        </p:txBody>
      </p:sp>
      <p:sp>
        <p:nvSpPr>
          <p:cNvPr id="11" name="Titre 1"/>
          <p:cNvSpPr txBox="1">
            <a:spLocks/>
          </p:cNvSpPr>
          <p:nvPr/>
        </p:nvSpPr>
        <p:spPr>
          <a:xfrm>
            <a:off x="-180528" y="0"/>
            <a:ext cx="7380312" cy="16288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dirty="0">
                <a:ln>
                  <a:noFill/>
                </a:ln>
                <a:solidFill>
                  <a:schemeClr val="tx1"/>
                </a:solidFill>
                <a:effectLst/>
                <a:uLnTx/>
                <a:uFillTx/>
                <a:latin typeface="+mj-lt"/>
                <a:ea typeface="+mj-ea"/>
                <a:cs typeface="+mj-cs"/>
              </a:rPr>
              <a:t>	</a:t>
            </a:r>
            <a:r>
              <a:rPr lang="en-US" sz="2800" b="1" dirty="0">
                <a:latin typeface="+mj-lt"/>
                <a:ea typeface="+mj-ea"/>
                <a:cs typeface="+mj-cs"/>
              </a:rPr>
              <a:t>1. background</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5" name="ZoneTexte 4"/>
          <p:cNvSpPr txBox="1"/>
          <p:nvPr/>
        </p:nvSpPr>
        <p:spPr>
          <a:xfrm>
            <a:off x="323528" y="1340768"/>
            <a:ext cx="8134672" cy="3416320"/>
          </a:xfrm>
          <a:prstGeom prst="rect">
            <a:avLst/>
          </a:prstGeom>
          <a:noFill/>
        </p:spPr>
        <p:txBody>
          <a:bodyPr wrap="square" rtlCol="0">
            <a:spAutoFit/>
          </a:bodyPr>
          <a:lstStyle/>
          <a:p>
            <a:pPr marL="342900" indent="-342900">
              <a:buFont typeface="Arial" panose="020B0604020202020204" pitchFamily="34" charset="0"/>
              <a:buChar char="•"/>
            </a:pPr>
            <a:r>
              <a:rPr lang="fr-BE" sz="2400" dirty="0"/>
              <a:t>GRBP IWG WGWT </a:t>
            </a:r>
            <a:r>
              <a:rPr lang="fr-BE" sz="2400" dirty="0" err="1"/>
              <a:t>was</a:t>
            </a:r>
            <a:r>
              <a:rPr lang="fr-BE" sz="2400" dirty="0"/>
              <a:t> </a:t>
            </a:r>
            <a:r>
              <a:rPr lang="fr-BE" sz="2400" dirty="0" err="1"/>
              <a:t>requested</a:t>
            </a:r>
            <a:r>
              <a:rPr lang="fr-BE" sz="2400" dirty="0"/>
              <a:t> by EC to </a:t>
            </a:r>
            <a:r>
              <a:rPr lang="fr-BE" sz="2400" dirty="0" err="1"/>
              <a:t>extend</a:t>
            </a:r>
            <a:r>
              <a:rPr lang="fr-BE" sz="2400" dirty="0"/>
              <a:t> </a:t>
            </a:r>
            <a:r>
              <a:rPr lang="fr-BE" sz="2400" dirty="0" err="1"/>
              <a:t>its</a:t>
            </a:r>
            <a:r>
              <a:rPr lang="fr-BE" sz="2400" dirty="0"/>
              <a:t> scope to C2 and C3 tyres (Documents  </a:t>
            </a:r>
            <a:r>
              <a:rPr lang="fr-FR" sz="2400" dirty="0"/>
              <a:t>GRBP-72-02 and GRBP-73-02)</a:t>
            </a:r>
          </a:p>
          <a:p>
            <a:endParaRPr lang="fr-FR" sz="2400" dirty="0"/>
          </a:p>
          <a:p>
            <a:pPr marL="342900" indent="-342900">
              <a:buFont typeface="Arial" panose="020B0604020202020204" pitchFamily="34" charset="0"/>
              <a:buChar char="•"/>
            </a:pPr>
            <a:r>
              <a:rPr lang="fr-FR" sz="2400" dirty="0" err="1"/>
              <a:t>During</a:t>
            </a:r>
            <a:r>
              <a:rPr lang="fr-FR" sz="2400" dirty="0"/>
              <a:t> the 72nd GRBP session, </a:t>
            </a:r>
            <a:r>
              <a:rPr lang="fr-FR" sz="2400" dirty="0" err="1"/>
              <a:t>tyre</a:t>
            </a:r>
            <a:r>
              <a:rPr lang="fr-FR" sz="2400" dirty="0"/>
              <a:t> </a:t>
            </a:r>
            <a:r>
              <a:rPr lang="fr-FR" sz="2400" dirty="0" err="1"/>
              <a:t>industry</a:t>
            </a:r>
            <a:r>
              <a:rPr lang="fr-FR" sz="2400" dirty="0"/>
              <a:t> </a:t>
            </a:r>
            <a:r>
              <a:rPr lang="fr-FR" sz="2400" dirty="0" err="1"/>
              <a:t>preliminary</a:t>
            </a:r>
            <a:r>
              <a:rPr lang="fr-FR" sz="2400" dirty="0"/>
              <a:t> </a:t>
            </a:r>
            <a:r>
              <a:rPr lang="fr-FR" sz="2400" dirty="0" err="1"/>
              <a:t>considerations</a:t>
            </a:r>
            <a:r>
              <a:rPr lang="fr-FR" sz="2400" dirty="0"/>
              <a:t> </a:t>
            </a:r>
            <a:r>
              <a:rPr lang="fr-FR" sz="2400" dirty="0" err="1"/>
              <a:t>were</a:t>
            </a:r>
            <a:r>
              <a:rPr lang="fr-FR" sz="2400" dirty="0"/>
              <a:t> </a:t>
            </a:r>
            <a:r>
              <a:rPr lang="fr-FR" sz="2400" dirty="0" err="1"/>
              <a:t>provided</a:t>
            </a:r>
            <a:r>
              <a:rPr lang="fr-FR" sz="2400" dirty="0"/>
              <a:t> to GRBP by the Informal Document GRBP-72-26-Rev.1</a:t>
            </a:r>
          </a:p>
          <a:p>
            <a:endParaRPr lang="fr-FR" sz="2400" dirty="0"/>
          </a:p>
          <a:p>
            <a:pPr marL="342900" indent="-342900">
              <a:buFont typeface="Arial" panose="020B0604020202020204" pitchFamily="34" charset="0"/>
              <a:buChar char="•"/>
            </a:pPr>
            <a:r>
              <a:rPr lang="fr-FR" sz="2400" dirty="0"/>
              <a:t>Aim of </a:t>
            </a:r>
            <a:r>
              <a:rPr lang="fr-FR" sz="2400" dirty="0" err="1"/>
              <a:t>this</a:t>
            </a:r>
            <a:r>
              <a:rPr lang="fr-FR" sz="2400" dirty="0"/>
              <a:t> document </a:t>
            </a:r>
            <a:r>
              <a:rPr lang="fr-FR" sz="2400" dirty="0" err="1"/>
              <a:t>is</a:t>
            </a:r>
            <a:r>
              <a:rPr lang="fr-FR" sz="2400" dirty="0"/>
              <a:t> to </a:t>
            </a:r>
            <a:r>
              <a:rPr lang="fr-FR" sz="2400" dirty="0" err="1"/>
              <a:t>provide</a:t>
            </a:r>
            <a:r>
              <a:rPr lang="fr-FR" sz="2400" dirty="0"/>
              <a:t> GRBP the </a:t>
            </a:r>
            <a:r>
              <a:rPr lang="fr-FR" sz="2400" dirty="0" err="1"/>
              <a:t>technical</a:t>
            </a:r>
            <a:r>
              <a:rPr lang="fr-FR" sz="2400" dirty="0"/>
              <a:t> </a:t>
            </a:r>
            <a:r>
              <a:rPr lang="fr-FR" sz="2400" dirty="0" err="1"/>
              <a:t>evidence</a:t>
            </a:r>
            <a:r>
              <a:rPr lang="fr-FR" sz="2400" dirty="0"/>
              <a:t> of </a:t>
            </a:r>
            <a:r>
              <a:rPr lang="fr-FR" sz="2400" dirty="0" err="1"/>
              <a:t>Tyre</a:t>
            </a:r>
            <a:r>
              <a:rPr lang="fr-FR" sz="2400" dirty="0"/>
              <a:t> </a:t>
            </a:r>
            <a:r>
              <a:rPr lang="fr-FR" sz="2400" dirty="0" err="1"/>
              <a:t>Industry</a:t>
            </a:r>
            <a:r>
              <a:rPr lang="fr-FR" sz="2400" dirty="0"/>
              <a:t> </a:t>
            </a:r>
            <a:r>
              <a:rPr lang="fr-FR" sz="2400" dirty="0" err="1"/>
              <a:t>experience</a:t>
            </a:r>
            <a:r>
              <a:rPr lang="fr-FR" sz="2400" dirty="0"/>
              <a:t>.</a:t>
            </a:r>
          </a:p>
        </p:txBody>
      </p:sp>
    </p:spTree>
    <p:extLst>
      <p:ext uri="{BB962C8B-B14F-4D97-AF65-F5344CB8AC3E}">
        <p14:creationId xmlns:p14="http://schemas.microsoft.com/office/powerpoint/2010/main" val="114094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5CA3755-BE74-47E3-A813-AFA060ECBBD2}"/>
              </a:ext>
            </a:extLst>
          </p:cNvPr>
          <p:cNvSpPr txBox="1"/>
          <p:nvPr/>
        </p:nvSpPr>
        <p:spPr>
          <a:xfrm>
            <a:off x="611560" y="692696"/>
            <a:ext cx="6408712" cy="461665"/>
          </a:xfrm>
          <a:prstGeom prst="rect">
            <a:avLst/>
          </a:prstGeom>
          <a:noFill/>
        </p:spPr>
        <p:txBody>
          <a:bodyPr wrap="square" rtlCol="0">
            <a:spAutoFit/>
          </a:bodyPr>
          <a:lstStyle/>
          <a:p>
            <a:r>
              <a:rPr lang="fr-BE" sz="2400" b="1" dirty="0"/>
              <a:t>ETRTO </a:t>
            </a:r>
            <a:r>
              <a:rPr lang="fr-BE" sz="2400" b="1" dirty="0" err="1"/>
              <a:t>comments</a:t>
            </a:r>
            <a:r>
              <a:rPr lang="fr-BE" sz="2400" b="1" dirty="0"/>
              <a:t> made </a:t>
            </a:r>
            <a:r>
              <a:rPr lang="fr-BE" sz="2400" b="1" dirty="0" err="1"/>
              <a:t>during</a:t>
            </a:r>
            <a:r>
              <a:rPr lang="fr-BE" sz="2400" b="1" dirty="0"/>
              <a:t> 72nd GRBP </a:t>
            </a:r>
            <a:endParaRPr lang="fr-FR" sz="2400" b="1" dirty="0"/>
          </a:p>
        </p:txBody>
      </p:sp>
      <p:sp>
        <p:nvSpPr>
          <p:cNvPr id="4" name="ZoneTexte 3">
            <a:extLst>
              <a:ext uri="{FF2B5EF4-FFF2-40B4-BE49-F238E27FC236}">
                <a16:creationId xmlns:a16="http://schemas.microsoft.com/office/drawing/2014/main" id="{005E3043-8E4F-450B-AE1B-69218193BF0C}"/>
              </a:ext>
            </a:extLst>
          </p:cNvPr>
          <p:cNvSpPr txBox="1"/>
          <p:nvPr/>
        </p:nvSpPr>
        <p:spPr>
          <a:xfrm>
            <a:off x="287524" y="1340768"/>
            <a:ext cx="8568952" cy="4524315"/>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noAutofit/>
          </a:bodyPr>
          <a:lstStyle/>
          <a:p>
            <a:pPr marL="342900" lvl="0" indent="-342900">
              <a:buFont typeface="Arial" panose="020B0604020202020204" pitchFamily="34" charset="0"/>
              <a:buChar char="•"/>
            </a:pPr>
            <a:r>
              <a:rPr lang="en-GB" dirty="0">
                <a:solidFill>
                  <a:schemeClr val="tx1"/>
                </a:solidFill>
              </a:rPr>
              <a:t>C1: the initial purpose from France: C1 wet grip condition test in new state are not sufficient. Tyres have also to be tested in the worn state because wet grip (braking) </a:t>
            </a:r>
            <a:r>
              <a:rPr lang="en-GB" b="1" dirty="0">
                <a:solidFill>
                  <a:schemeClr val="tx1"/>
                </a:solidFill>
              </a:rPr>
              <a:t>tyre ranking in the worn state can be different than ranking in the new state,</a:t>
            </a:r>
            <a:r>
              <a:rPr lang="en-GB" dirty="0">
                <a:solidFill>
                  <a:schemeClr val="tx1"/>
                </a:solidFill>
              </a:rPr>
              <a:t> due in particular to the hydroplaning mechanism important in the worn state</a:t>
            </a:r>
          </a:p>
          <a:p>
            <a:pPr lvl="0"/>
            <a:endParaRPr lang="fr-FR" dirty="0">
              <a:solidFill>
                <a:schemeClr val="tx1"/>
              </a:solidFill>
            </a:endParaRPr>
          </a:p>
          <a:p>
            <a:pPr marL="342900" indent="-342900">
              <a:buFont typeface="Arial" panose="020B0604020202020204" pitchFamily="34" charset="0"/>
              <a:buChar char="•"/>
            </a:pPr>
            <a:r>
              <a:rPr lang="en-GB" dirty="0">
                <a:solidFill>
                  <a:schemeClr val="tx1"/>
                </a:solidFill>
              </a:rPr>
              <a:t>C2 and C3: due to the higher ground pressure and lower speed in field conditions the mechanism is  different than for C1, and </a:t>
            </a:r>
            <a:r>
              <a:rPr lang="en-GB" b="1" dirty="0">
                <a:solidFill>
                  <a:schemeClr val="tx1"/>
                </a:solidFill>
              </a:rPr>
              <a:t>C2 and C3 tyres are less or not subject to hydroplaning</a:t>
            </a:r>
            <a:r>
              <a:rPr lang="en-GB" dirty="0">
                <a:solidFill>
                  <a:schemeClr val="tx1"/>
                </a:solidFill>
              </a:rPr>
              <a:t>  in the regulatory test (C2 and C3 wet grip test from 60 kph to 20 kph while for C1 it is from 80 kph to 20 kph). Due to less hydroplaning contribution in the wet grip test of worn C2 and C3 tyres, the wet grip performance loss according to the test conditions between new and worn state for C2 and C3 is much lower compared to C1.</a:t>
            </a:r>
            <a:endParaRPr lang="fr-FR" dirty="0">
              <a:solidFill>
                <a:schemeClr val="tx1"/>
              </a:solidFill>
            </a:endParaRPr>
          </a:p>
          <a:p>
            <a:pPr marL="342900" lvl="0" indent="-342900">
              <a:buFont typeface="Arial" panose="020B0604020202020204" pitchFamily="34" charset="0"/>
              <a:buChar char="•"/>
            </a:pPr>
            <a:endParaRPr lang="en-GB" dirty="0">
              <a:solidFill>
                <a:schemeClr val="tx1"/>
              </a:solidFill>
            </a:endParaRPr>
          </a:p>
          <a:p>
            <a:pPr marL="342900" lvl="0" indent="-342900">
              <a:buFont typeface="Arial" panose="020B0604020202020204" pitchFamily="34" charset="0"/>
              <a:buChar char="•"/>
            </a:pPr>
            <a:r>
              <a:rPr lang="en-GB" b="1" dirty="0">
                <a:solidFill>
                  <a:schemeClr val="tx1"/>
                </a:solidFill>
              </a:rPr>
              <a:t>Industry experience </a:t>
            </a:r>
            <a:r>
              <a:rPr lang="en-GB" dirty="0">
                <a:solidFill>
                  <a:schemeClr val="tx1"/>
                </a:solidFill>
              </a:rPr>
              <a:t>is that there is </a:t>
            </a:r>
            <a:r>
              <a:rPr lang="en-GB" b="1" dirty="0">
                <a:solidFill>
                  <a:schemeClr val="tx1"/>
                </a:solidFill>
              </a:rPr>
              <a:t>no significant difference </a:t>
            </a:r>
            <a:r>
              <a:rPr lang="en-GB" dirty="0">
                <a:solidFill>
                  <a:schemeClr val="tx1"/>
                </a:solidFill>
              </a:rPr>
              <a:t>in wet grip (braking) performance ranking between new and worn state for C2 and C3. Because of this, the testing of new tyres is sufficient to ensure the wet grip performance in worn state.</a:t>
            </a:r>
            <a:endParaRPr lang="fr-FR" dirty="0">
              <a:solidFill>
                <a:schemeClr val="tx1"/>
              </a:solidFill>
            </a:endParaRPr>
          </a:p>
        </p:txBody>
      </p:sp>
      <p:sp>
        <p:nvSpPr>
          <p:cNvPr id="5" name="Titre 1">
            <a:extLst>
              <a:ext uri="{FF2B5EF4-FFF2-40B4-BE49-F238E27FC236}">
                <a16:creationId xmlns:a16="http://schemas.microsoft.com/office/drawing/2014/main" id="{7B9AD6D4-4F85-4373-B48A-168D39483DD2}"/>
              </a:ext>
            </a:extLst>
          </p:cNvPr>
          <p:cNvSpPr txBox="1">
            <a:spLocks/>
          </p:cNvSpPr>
          <p:nvPr/>
        </p:nvSpPr>
        <p:spPr>
          <a:xfrm>
            <a:off x="-180528" y="0"/>
            <a:ext cx="7380312" cy="16288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dirty="0">
                <a:ln>
                  <a:noFill/>
                </a:ln>
                <a:solidFill>
                  <a:schemeClr val="tx1"/>
                </a:solidFill>
                <a:effectLst/>
                <a:uLnTx/>
                <a:uFillTx/>
                <a:latin typeface="+mj-lt"/>
                <a:ea typeface="+mj-ea"/>
                <a:cs typeface="+mj-cs"/>
              </a:rPr>
              <a:t>	</a:t>
            </a:r>
            <a:r>
              <a:rPr lang="en-US" sz="2800" b="1" dirty="0">
                <a:latin typeface="+mj-lt"/>
                <a:ea typeface="+mj-ea"/>
                <a:cs typeface="+mj-cs"/>
              </a:rPr>
              <a:t>1. background</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6" name="Sous-titre 2">
            <a:extLst>
              <a:ext uri="{FF2B5EF4-FFF2-40B4-BE49-F238E27FC236}">
                <a16:creationId xmlns:a16="http://schemas.microsoft.com/office/drawing/2014/main" id="{C6A4B4EA-15BC-4321-B4A7-E276BF16AD0D}"/>
              </a:ext>
            </a:extLst>
          </p:cNvPr>
          <p:cNvSpPr txBox="1">
            <a:spLocks/>
          </p:cNvSpPr>
          <p:nvPr/>
        </p:nvSpPr>
        <p:spPr>
          <a:xfrm>
            <a:off x="0" y="6381329"/>
            <a:ext cx="9144000" cy="476672"/>
          </a:xfrm>
          <a:prstGeom prst="rect">
            <a:avLst/>
          </a:prstGeom>
        </p:spPr>
        <p:txBody>
          <a:bodyPr anchor="ctr"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800" b="1" dirty="0"/>
              <a:t>European </a:t>
            </a:r>
            <a:r>
              <a:rPr lang="en-US" sz="1800" b="1" dirty="0" err="1"/>
              <a:t>Tyre</a:t>
            </a:r>
            <a:r>
              <a:rPr lang="en-US" sz="1800" b="1" dirty="0"/>
              <a:t> and Rim Technical Organisation					         3</a:t>
            </a:r>
          </a:p>
        </p:txBody>
      </p:sp>
    </p:spTree>
    <p:extLst>
      <p:ext uri="{BB962C8B-B14F-4D97-AF65-F5344CB8AC3E}">
        <p14:creationId xmlns:p14="http://schemas.microsoft.com/office/powerpoint/2010/main" val="511497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F625C80-D751-4558-8FE0-671E4B8BCBEE}"/>
              </a:ext>
            </a:extLst>
          </p:cNvPr>
          <p:cNvSpPr txBox="1"/>
          <p:nvPr/>
        </p:nvSpPr>
        <p:spPr>
          <a:xfrm>
            <a:off x="419198" y="9553"/>
            <a:ext cx="6408712" cy="461665"/>
          </a:xfrm>
          <a:prstGeom prst="rect">
            <a:avLst/>
          </a:prstGeom>
          <a:noFill/>
        </p:spPr>
        <p:txBody>
          <a:bodyPr wrap="square" rtlCol="0">
            <a:spAutoFit/>
          </a:bodyPr>
          <a:lstStyle/>
          <a:p>
            <a:r>
              <a:rPr lang="fr-BE" sz="2400" b="1" dirty="0"/>
              <a:t>2. </a:t>
            </a:r>
            <a:r>
              <a:rPr lang="fr-BE" sz="2400" b="1" dirty="0" err="1"/>
              <a:t>Hydroplaning</a:t>
            </a:r>
            <a:r>
              <a:rPr lang="fr-BE" sz="2400" b="1" dirty="0"/>
              <a:t> </a:t>
            </a:r>
            <a:r>
              <a:rPr lang="fr-BE" sz="2400" b="1" dirty="0" err="1"/>
              <a:t>phenomenon</a:t>
            </a:r>
            <a:endParaRPr lang="fr-FR" sz="2400" b="1" dirty="0"/>
          </a:p>
        </p:txBody>
      </p:sp>
      <p:pic>
        <p:nvPicPr>
          <p:cNvPr id="5" name="Image 4">
            <a:extLst>
              <a:ext uri="{FF2B5EF4-FFF2-40B4-BE49-F238E27FC236}">
                <a16:creationId xmlns:a16="http://schemas.microsoft.com/office/drawing/2014/main" id="{8F46A918-1C52-4763-8F75-35FC3580E23C}"/>
              </a:ext>
            </a:extLst>
          </p:cNvPr>
          <p:cNvPicPr>
            <a:picLocks noChangeAspect="1"/>
          </p:cNvPicPr>
          <p:nvPr/>
        </p:nvPicPr>
        <p:blipFill>
          <a:blip r:embed="rId2"/>
          <a:stretch>
            <a:fillRect/>
          </a:stretch>
        </p:blipFill>
        <p:spPr>
          <a:xfrm>
            <a:off x="539552" y="836712"/>
            <a:ext cx="7200800" cy="4995858"/>
          </a:xfrm>
          <a:prstGeom prst="rect">
            <a:avLst/>
          </a:prstGeom>
        </p:spPr>
      </p:pic>
      <p:sp>
        <p:nvSpPr>
          <p:cNvPr id="7" name="Sous-titre 2">
            <a:extLst>
              <a:ext uri="{FF2B5EF4-FFF2-40B4-BE49-F238E27FC236}">
                <a16:creationId xmlns:a16="http://schemas.microsoft.com/office/drawing/2014/main" id="{0C66120A-90EF-4AA0-910F-8F467A69D6EE}"/>
              </a:ext>
            </a:extLst>
          </p:cNvPr>
          <p:cNvSpPr txBox="1">
            <a:spLocks/>
          </p:cNvSpPr>
          <p:nvPr/>
        </p:nvSpPr>
        <p:spPr>
          <a:xfrm>
            <a:off x="0" y="6381329"/>
            <a:ext cx="9144000" cy="476672"/>
          </a:xfrm>
          <a:prstGeom prst="rect">
            <a:avLst/>
          </a:prstGeom>
        </p:spPr>
        <p:txBody>
          <a:bodyPr anchor="ctr"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800" b="1" dirty="0"/>
              <a:t>European </a:t>
            </a:r>
            <a:r>
              <a:rPr lang="en-US" sz="1800" b="1" dirty="0" err="1"/>
              <a:t>Tyre</a:t>
            </a:r>
            <a:r>
              <a:rPr lang="en-US" sz="1800" b="1" dirty="0"/>
              <a:t> and Rim Technical Organisation					        4</a:t>
            </a:r>
          </a:p>
        </p:txBody>
      </p:sp>
    </p:spTree>
    <p:extLst>
      <p:ext uri="{BB962C8B-B14F-4D97-AF65-F5344CB8AC3E}">
        <p14:creationId xmlns:p14="http://schemas.microsoft.com/office/powerpoint/2010/main" val="33963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7AC032A-2F4C-4C70-A7AB-3C8E3A279313}"/>
              </a:ext>
            </a:extLst>
          </p:cNvPr>
          <p:cNvSpPr txBox="1"/>
          <p:nvPr/>
        </p:nvSpPr>
        <p:spPr>
          <a:xfrm>
            <a:off x="395536" y="620688"/>
            <a:ext cx="7560840" cy="1015663"/>
          </a:xfrm>
          <a:prstGeom prst="rect">
            <a:avLst/>
          </a:prstGeom>
          <a:noFill/>
        </p:spPr>
        <p:txBody>
          <a:bodyPr wrap="square">
            <a:spAutoFit/>
          </a:bodyPr>
          <a:lstStyle/>
          <a:p>
            <a:r>
              <a:rPr lang="en-GB" sz="2000" b="1" dirty="0"/>
              <a:t>C2 and C3 tyres</a:t>
            </a:r>
            <a:r>
              <a:rPr lang="en-GB" sz="2000" dirty="0"/>
              <a:t>: due to the higher ground pressure and lower speed in field conditions the mechanism is  different than for C1, and </a:t>
            </a:r>
            <a:r>
              <a:rPr lang="en-GB" sz="2000" b="1" dirty="0"/>
              <a:t>C2 and C3 tyres are less or not subject to hydroplaning</a:t>
            </a:r>
            <a:r>
              <a:rPr lang="en-GB" sz="2000" dirty="0"/>
              <a:t> </a:t>
            </a:r>
            <a:endParaRPr lang="fr-FR" sz="2000" dirty="0"/>
          </a:p>
        </p:txBody>
      </p:sp>
      <p:sp>
        <p:nvSpPr>
          <p:cNvPr id="4" name="ZoneTexte 3">
            <a:extLst>
              <a:ext uri="{FF2B5EF4-FFF2-40B4-BE49-F238E27FC236}">
                <a16:creationId xmlns:a16="http://schemas.microsoft.com/office/drawing/2014/main" id="{FF625C80-D751-4558-8FE0-671E4B8BCBEE}"/>
              </a:ext>
            </a:extLst>
          </p:cNvPr>
          <p:cNvSpPr txBox="1"/>
          <p:nvPr/>
        </p:nvSpPr>
        <p:spPr>
          <a:xfrm>
            <a:off x="419198" y="9553"/>
            <a:ext cx="6408712" cy="461665"/>
          </a:xfrm>
          <a:prstGeom prst="rect">
            <a:avLst/>
          </a:prstGeom>
          <a:noFill/>
        </p:spPr>
        <p:txBody>
          <a:bodyPr wrap="square" rtlCol="0">
            <a:spAutoFit/>
          </a:bodyPr>
          <a:lstStyle/>
          <a:p>
            <a:r>
              <a:rPr lang="fr-BE" sz="2400" b="1" dirty="0"/>
              <a:t>2. </a:t>
            </a:r>
            <a:r>
              <a:rPr lang="fr-BE" sz="2400" b="1" dirty="0" err="1"/>
              <a:t>Hydroplaning</a:t>
            </a:r>
            <a:r>
              <a:rPr lang="fr-BE" sz="2400" b="1" dirty="0"/>
              <a:t> </a:t>
            </a:r>
            <a:r>
              <a:rPr lang="fr-BE" sz="2400" b="1" dirty="0" err="1"/>
              <a:t>phenomenon</a:t>
            </a:r>
            <a:endParaRPr lang="fr-FR" sz="2400" b="1" dirty="0"/>
          </a:p>
        </p:txBody>
      </p:sp>
      <p:pic>
        <p:nvPicPr>
          <p:cNvPr id="2" name="Image 1">
            <a:extLst>
              <a:ext uri="{FF2B5EF4-FFF2-40B4-BE49-F238E27FC236}">
                <a16:creationId xmlns:a16="http://schemas.microsoft.com/office/drawing/2014/main" id="{F5ACA700-292A-4075-9A2B-E3648C4C2355}"/>
              </a:ext>
            </a:extLst>
          </p:cNvPr>
          <p:cNvPicPr>
            <a:picLocks noChangeAspect="1"/>
          </p:cNvPicPr>
          <p:nvPr/>
        </p:nvPicPr>
        <p:blipFill>
          <a:blip r:embed="rId2"/>
          <a:stretch>
            <a:fillRect/>
          </a:stretch>
        </p:blipFill>
        <p:spPr>
          <a:xfrm>
            <a:off x="650946" y="1676423"/>
            <a:ext cx="7050019" cy="4240921"/>
          </a:xfrm>
          <a:prstGeom prst="rect">
            <a:avLst/>
          </a:prstGeom>
        </p:spPr>
      </p:pic>
      <p:sp>
        <p:nvSpPr>
          <p:cNvPr id="6" name="Sous-titre 2">
            <a:extLst>
              <a:ext uri="{FF2B5EF4-FFF2-40B4-BE49-F238E27FC236}">
                <a16:creationId xmlns:a16="http://schemas.microsoft.com/office/drawing/2014/main" id="{92DA46B3-4A94-4456-8B73-2A99351CE420}"/>
              </a:ext>
            </a:extLst>
          </p:cNvPr>
          <p:cNvSpPr txBox="1">
            <a:spLocks/>
          </p:cNvSpPr>
          <p:nvPr/>
        </p:nvSpPr>
        <p:spPr>
          <a:xfrm>
            <a:off x="0" y="6381329"/>
            <a:ext cx="9144000" cy="476672"/>
          </a:xfrm>
          <a:prstGeom prst="rect">
            <a:avLst/>
          </a:prstGeom>
        </p:spPr>
        <p:txBody>
          <a:bodyPr anchor="ctr"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800" b="1" dirty="0"/>
              <a:t>European </a:t>
            </a:r>
            <a:r>
              <a:rPr lang="en-US" sz="1800" b="1" dirty="0" err="1"/>
              <a:t>Tyre</a:t>
            </a:r>
            <a:r>
              <a:rPr lang="en-US" sz="1800" b="1" dirty="0"/>
              <a:t> and Rim Technical Organisation					         5</a:t>
            </a:r>
          </a:p>
        </p:txBody>
      </p:sp>
      <p:sp>
        <p:nvSpPr>
          <p:cNvPr id="7" name="ZoneTexte 6">
            <a:extLst>
              <a:ext uri="{FF2B5EF4-FFF2-40B4-BE49-F238E27FC236}">
                <a16:creationId xmlns:a16="http://schemas.microsoft.com/office/drawing/2014/main" id="{635BA188-6A0E-4CF5-92A0-DD0D6BB943C6}"/>
              </a:ext>
            </a:extLst>
          </p:cNvPr>
          <p:cNvSpPr txBox="1"/>
          <p:nvPr/>
        </p:nvSpPr>
        <p:spPr>
          <a:xfrm>
            <a:off x="179512" y="5977944"/>
            <a:ext cx="7488832" cy="338554"/>
          </a:xfrm>
          <a:prstGeom prst="rect">
            <a:avLst/>
          </a:prstGeom>
          <a:noFill/>
        </p:spPr>
        <p:txBody>
          <a:bodyPr wrap="square" rtlCol="0">
            <a:spAutoFit/>
          </a:bodyPr>
          <a:lstStyle/>
          <a:p>
            <a:r>
              <a:rPr lang="fr-BE" sz="1600" dirty="0"/>
              <a:t>(*) Contact patch surface at 90 km/h </a:t>
            </a:r>
            <a:r>
              <a:rPr lang="fr-BE" sz="1600" dirty="0" err="1"/>
              <a:t>compared</a:t>
            </a:r>
            <a:r>
              <a:rPr lang="fr-BE" sz="1600" dirty="0"/>
              <a:t> to contact patch surface at 30 km/h </a:t>
            </a:r>
            <a:endParaRPr lang="fr-FR" sz="1600" dirty="0"/>
          </a:p>
        </p:txBody>
      </p:sp>
      <p:sp>
        <p:nvSpPr>
          <p:cNvPr id="8" name="ZoneTexte 7">
            <a:extLst>
              <a:ext uri="{FF2B5EF4-FFF2-40B4-BE49-F238E27FC236}">
                <a16:creationId xmlns:a16="http://schemas.microsoft.com/office/drawing/2014/main" id="{95EAFFFF-BE61-4AEB-9B5B-E6838901FE0C}"/>
              </a:ext>
            </a:extLst>
          </p:cNvPr>
          <p:cNvSpPr txBox="1"/>
          <p:nvPr/>
        </p:nvSpPr>
        <p:spPr>
          <a:xfrm>
            <a:off x="5796136" y="1785821"/>
            <a:ext cx="576064" cy="369332"/>
          </a:xfrm>
          <a:prstGeom prst="rect">
            <a:avLst/>
          </a:prstGeom>
          <a:noFill/>
        </p:spPr>
        <p:txBody>
          <a:bodyPr wrap="square" rtlCol="0">
            <a:spAutoFit/>
          </a:bodyPr>
          <a:lstStyle/>
          <a:p>
            <a:r>
              <a:rPr lang="fr-BE" dirty="0"/>
              <a:t>(*)</a:t>
            </a:r>
            <a:endParaRPr lang="fr-FR" dirty="0"/>
          </a:p>
        </p:txBody>
      </p:sp>
    </p:spTree>
    <p:extLst>
      <p:ext uri="{BB962C8B-B14F-4D97-AF65-F5344CB8AC3E}">
        <p14:creationId xmlns:p14="http://schemas.microsoft.com/office/powerpoint/2010/main" val="28736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0" y="6381329"/>
            <a:ext cx="9144000" cy="476672"/>
          </a:xfrm>
          <a:prstGeom prst="rect">
            <a:avLst/>
          </a:prstGeom>
        </p:spPr>
        <p:txBody>
          <a:bodyPr anchor="ctr" anchorCtr="0">
            <a:normAutofit/>
          </a:bodyPr>
          <a:lstStyle/>
          <a:p>
            <a:pPr algn="l">
              <a:buNone/>
            </a:pPr>
            <a:r>
              <a:rPr lang="en-US" sz="1800" b="1" dirty="0"/>
              <a:t>European </a:t>
            </a:r>
            <a:r>
              <a:rPr lang="en-US" sz="1800" b="1" dirty="0" err="1"/>
              <a:t>Tyre</a:t>
            </a:r>
            <a:r>
              <a:rPr lang="en-US" sz="1800" b="1" dirty="0"/>
              <a:t> and Rim Technical Organisation					         6</a:t>
            </a:r>
          </a:p>
        </p:txBody>
      </p:sp>
      <p:sp>
        <p:nvSpPr>
          <p:cNvPr id="10" name="Rectangle 3"/>
          <p:cNvSpPr txBox="1">
            <a:spLocks noChangeArrowheads="1"/>
          </p:cNvSpPr>
          <p:nvPr/>
        </p:nvSpPr>
        <p:spPr>
          <a:xfrm>
            <a:off x="685800" y="620688"/>
            <a:ext cx="7772400" cy="5472608"/>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2200" b="0" i="0" u="none" strike="noStrike" kern="1200" cap="none" spc="0" normalizeH="0" baseline="0" dirty="0">
              <a:ln>
                <a:noFill/>
              </a:ln>
              <a:solidFill>
                <a:schemeClr val="tx1"/>
              </a:solidFill>
              <a:effectLst/>
              <a:uLnTx/>
              <a:uFillTx/>
              <a:latin typeface="+mn-lt"/>
              <a:ea typeface="+mn-ea"/>
              <a:cs typeface="+mn-cs"/>
            </a:endParaRPr>
          </a:p>
        </p:txBody>
      </p:sp>
      <p:sp>
        <p:nvSpPr>
          <p:cNvPr id="11" name="Titre 1"/>
          <p:cNvSpPr txBox="1">
            <a:spLocks/>
          </p:cNvSpPr>
          <p:nvPr/>
        </p:nvSpPr>
        <p:spPr>
          <a:xfrm>
            <a:off x="0" y="66673"/>
            <a:ext cx="8136904" cy="819998"/>
          </a:xfrm>
          <a:prstGeom prst="rect">
            <a:avLst/>
          </a:prstGeom>
        </p:spPr>
        <p:txBody>
          <a:bodyP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dirty="0">
                <a:ln>
                  <a:noFill/>
                </a:ln>
                <a:solidFill>
                  <a:schemeClr val="tx1"/>
                </a:solidFill>
                <a:effectLst/>
                <a:uLnTx/>
                <a:uFillTx/>
                <a:latin typeface="+mj-lt"/>
                <a:ea typeface="+mj-ea"/>
                <a:cs typeface="+mj-cs"/>
              </a:rPr>
              <a:t>3. </a:t>
            </a:r>
            <a:r>
              <a:rPr lang="en-US" sz="2800" b="1" dirty="0" err="1">
                <a:latin typeface="+mj-lt"/>
                <a:ea typeface="+mj-ea"/>
                <a:cs typeface="+mj-cs"/>
              </a:rPr>
              <a:t>T</a:t>
            </a:r>
            <a:r>
              <a:rPr kumimoji="0" lang="en-US" sz="2800" b="1" i="0" u="none" strike="noStrike" kern="1200" cap="none" spc="0" normalizeH="0" baseline="0" dirty="0" err="1">
                <a:ln>
                  <a:noFill/>
                </a:ln>
                <a:solidFill>
                  <a:schemeClr val="tx1"/>
                </a:solidFill>
                <a:effectLst/>
                <a:uLnTx/>
                <a:uFillTx/>
                <a:latin typeface="+mj-lt"/>
                <a:ea typeface="+mj-ea"/>
                <a:cs typeface="+mj-cs"/>
              </a:rPr>
              <a:t>yre</a:t>
            </a:r>
            <a:r>
              <a:rPr kumimoji="0" lang="en-US" sz="2800" b="1" i="0" u="none" strike="noStrike" kern="1200" cap="none" spc="0" normalizeH="0" baseline="0" dirty="0">
                <a:ln>
                  <a:noFill/>
                </a:ln>
                <a:solidFill>
                  <a:schemeClr val="tx1"/>
                </a:solidFill>
                <a:effectLst/>
                <a:uLnTx/>
                <a:uFillTx/>
                <a:latin typeface="+mj-lt"/>
                <a:ea typeface="+mj-ea"/>
                <a:cs typeface="+mj-cs"/>
              </a:rPr>
              <a:t> Industry pre</a:t>
            </a:r>
            <a:r>
              <a:rPr lang="en-US" sz="2800" b="1" dirty="0">
                <a:latin typeface="+mj-lt"/>
                <a:ea typeface="+mj-ea"/>
                <a:cs typeface="+mj-cs"/>
              </a:rPr>
              <a:t>liminary assessment on C2 and C3 tyres </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2" name="ZoneTexte 1">
            <a:extLst>
              <a:ext uri="{FF2B5EF4-FFF2-40B4-BE49-F238E27FC236}">
                <a16:creationId xmlns:a16="http://schemas.microsoft.com/office/drawing/2014/main" id="{0B288A96-6F16-4B15-8393-E5156E42F9CC}"/>
              </a:ext>
            </a:extLst>
          </p:cNvPr>
          <p:cNvSpPr txBox="1"/>
          <p:nvPr/>
        </p:nvSpPr>
        <p:spPr>
          <a:xfrm>
            <a:off x="395536" y="1467340"/>
            <a:ext cx="7992888" cy="4154984"/>
          </a:xfrm>
          <a:prstGeom prst="rect">
            <a:avLst/>
          </a:prstGeom>
          <a:noFill/>
        </p:spPr>
        <p:txBody>
          <a:bodyPr wrap="square" rtlCol="0">
            <a:spAutoFit/>
          </a:bodyPr>
          <a:lstStyle/>
          <a:p>
            <a:endParaRPr lang="fr-BE" sz="2400" dirty="0"/>
          </a:p>
          <a:p>
            <a:pPr marL="342900" indent="-342900">
              <a:buFont typeface="Arial" panose="020B0604020202020204" pitchFamily="34" charset="0"/>
              <a:buChar char="•"/>
            </a:pPr>
            <a:r>
              <a:rPr lang="fr-FR" sz="2400" dirty="0" err="1"/>
              <a:t>Tyre</a:t>
            </a:r>
            <a:r>
              <a:rPr lang="fr-FR" sz="2400" dirty="0"/>
              <a:t> </a:t>
            </a:r>
            <a:r>
              <a:rPr lang="fr-FR" sz="2400" dirty="0" err="1"/>
              <a:t>Industry</a:t>
            </a:r>
            <a:r>
              <a:rPr lang="fr-FR" sz="2400" dirty="0"/>
              <a:t> </a:t>
            </a:r>
            <a:r>
              <a:rPr lang="fr-FR" sz="2400" dirty="0" err="1"/>
              <a:t>assessed</a:t>
            </a:r>
            <a:r>
              <a:rPr lang="fr-FR" sz="2400" dirty="0"/>
              <a:t> the possible scope extension of the IWG WGWT to C2 and C3 by </a:t>
            </a:r>
            <a:r>
              <a:rPr lang="fr-FR" sz="2400" dirty="0" err="1"/>
              <a:t>generating</a:t>
            </a:r>
            <a:r>
              <a:rPr lang="fr-FR" sz="2400" dirty="0"/>
              <a:t> </a:t>
            </a:r>
            <a:r>
              <a:rPr lang="fr-FR" sz="2400" dirty="0" err="1"/>
              <a:t>preliminary</a:t>
            </a:r>
            <a:r>
              <a:rPr lang="fr-FR" sz="2400" dirty="0"/>
              <a:t> data.</a:t>
            </a:r>
          </a:p>
          <a:p>
            <a:pPr marL="342900" indent="-342900">
              <a:buFont typeface="Arial" panose="020B0604020202020204" pitchFamily="34" charset="0"/>
              <a:buChar char="•"/>
            </a:pPr>
            <a:endParaRPr lang="fr-FR" sz="2400" dirty="0"/>
          </a:p>
          <a:p>
            <a:pPr marL="914400" lvl="1" indent="-457200">
              <a:buFont typeface="+mj-lt"/>
              <a:buAutoNum type="alphaLcParenR"/>
            </a:pPr>
            <a:r>
              <a:rPr lang="fr-FR" sz="2400" dirty="0" err="1"/>
              <a:t>Comparison</a:t>
            </a:r>
            <a:r>
              <a:rPr lang="fr-FR" sz="2400" dirty="0"/>
              <a:t> of </a:t>
            </a:r>
            <a:r>
              <a:rPr lang="fr-FR" sz="2400" dirty="0" err="1"/>
              <a:t>average</a:t>
            </a:r>
            <a:r>
              <a:rPr lang="fr-FR" sz="2400" dirty="0"/>
              <a:t> </a:t>
            </a:r>
            <a:r>
              <a:rPr lang="fr-FR" sz="2400" dirty="0" err="1"/>
              <a:t>Wet</a:t>
            </a:r>
            <a:r>
              <a:rPr lang="fr-FR" sz="2400" dirty="0"/>
              <a:t> Grip performance drop C1, C2 and C3</a:t>
            </a:r>
          </a:p>
          <a:p>
            <a:pPr marL="914400" lvl="1" indent="-457200">
              <a:buFont typeface="+mj-lt"/>
              <a:buAutoNum type="alphaLcParenR"/>
            </a:pPr>
            <a:r>
              <a:rPr lang="fr-FR" sz="2400" dirty="0" err="1"/>
              <a:t>Comparison</a:t>
            </a:r>
            <a:r>
              <a:rPr lang="fr-FR" sz="2400" dirty="0"/>
              <a:t> of New / </a:t>
            </a:r>
            <a:r>
              <a:rPr lang="fr-FR" sz="2400" dirty="0" err="1"/>
              <a:t>Worn</a:t>
            </a:r>
            <a:r>
              <a:rPr lang="fr-FR" sz="2400" dirty="0"/>
              <a:t> </a:t>
            </a:r>
            <a:r>
              <a:rPr lang="fr-FR" sz="2400" dirty="0" err="1"/>
              <a:t>ranking</a:t>
            </a:r>
            <a:r>
              <a:rPr lang="fr-FR" sz="2400" dirty="0"/>
              <a:t> </a:t>
            </a:r>
            <a:r>
              <a:rPr lang="fr-FR" sz="2400" dirty="0" err="1"/>
              <a:t>assessment</a:t>
            </a:r>
            <a:r>
              <a:rPr lang="fr-FR" sz="2400" dirty="0"/>
              <a:t> for C1, C2 and C3</a:t>
            </a:r>
          </a:p>
          <a:p>
            <a:pPr marL="457200" indent="-457200">
              <a:buFont typeface="+mj-lt"/>
              <a:buAutoNum type="alphaUcPeriod"/>
            </a:pPr>
            <a:endParaRPr lang="fr-FR" sz="2400" dirty="0"/>
          </a:p>
          <a:p>
            <a:endParaRPr lang="fr-FR" sz="2400" dirty="0"/>
          </a:p>
          <a:p>
            <a:endParaRPr lang="fr-FR" sz="2400" dirty="0"/>
          </a:p>
        </p:txBody>
      </p:sp>
    </p:spTree>
    <p:extLst>
      <p:ext uri="{BB962C8B-B14F-4D97-AF65-F5344CB8AC3E}">
        <p14:creationId xmlns:p14="http://schemas.microsoft.com/office/powerpoint/2010/main" val="12679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0" y="6381329"/>
            <a:ext cx="9144000" cy="476672"/>
          </a:xfrm>
          <a:prstGeom prst="rect">
            <a:avLst/>
          </a:prstGeom>
        </p:spPr>
        <p:txBody>
          <a:bodyPr anchor="ctr" anchorCtr="0">
            <a:normAutofit/>
          </a:bodyPr>
          <a:lstStyle/>
          <a:p>
            <a:pPr algn="l">
              <a:buNone/>
            </a:pPr>
            <a:r>
              <a:rPr lang="en-US" sz="1800" b="1" dirty="0"/>
              <a:t>European </a:t>
            </a:r>
            <a:r>
              <a:rPr lang="en-US" sz="1800" b="1" dirty="0" err="1"/>
              <a:t>Tyre</a:t>
            </a:r>
            <a:r>
              <a:rPr lang="en-US" sz="1800" b="1" dirty="0"/>
              <a:t> and Rim Technical Organisation					         7</a:t>
            </a:r>
          </a:p>
        </p:txBody>
      </p:sp>
      <p:sp>
        <p:nvSpPr>
          <p:cNvPr id="10" name="Rectangle 3"/>
          <p:cNvSpPr txBox="1">
            <a:spLocks noChangeArrowheads="1"/>
          </p:cNvSpPr>
          <p:nvPr/>
        </p:nvSpPr>
        <p:spPr>
          <a:xfrm>
            <a:off x="844678" y="597879"/>
            <a:ext cx="7772400" cy="5472608"/>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2200" b="0" i="0" u="none" strike="noStrike" kern="1200" cap="none" spc="0" normalizeH="0" baseline="0" dirty="0">
              <a:ln>
                <a:noFill/>
              </a:ln>
              <a:solidFill>
                <a:schemeClr val="tx1"/>
              </a:solidFill>
              <a:effectLst/>
              <a:uLnTx/>
              <a:uFillTx/>
              <a:latin typeface="+mn-lt"/>
              <a:ea typeface="+mn-ea"/>
              <a:cs typeface="+mn-cs"/>
            </a:endParaRPr>
          </a:p>
        </p:txBody>
      </p:sp>
      <p:sp>
        <p:nvSpPr>
          <p:cNvPr id="11" name="Titre 1"/>
          <p:cNvSpPr txBox="1">
            <a:spLocks/>
          </p:cNvSpPr>
          <p:nvPr/>
        </p:nvSpPr>
        <p:spPr>
          <a:xfrm>
            <a:off x="0" y="66673"/>
            <a:ext cx="8136904" cy="819998"/>
          </a:xfrm>
          <a:prstGeom prst="rect">
            <a:avLst/>
          </a:prstGeom>
        </p:spPr>
        <p:txBody>
          <a:bodyP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dirty="0">
                <a:ln>
                  <a:noFill/>
                </a:ln>
                <a:solidFill>
                  <a:schemeClr val="tx1"/>
                </a:solidFill>
                <a:effectLst/>
                <a:uLnTx/>
                <a:uFillTx/>
                <a:latin typeface="+mj-lt"/>
                <a:ea typeface="+mj-ea"/>
                <a:cs typeface="+mj-cs"/>
              </a:rPr>
              <a:t>3. </a:t>
            </a:r>
            <a:r>
              <a:rPr lang="en-US" sz="2800" b="1" dirty="0" err="1">
                <a:latin typeface="+mj-lt"/>
                <a:ea typeface="+mj-ea"/>
                <a:cs typeface="+mj-cs"/>
              </a:rPr>
              <a:t>T</a:t>
            </a:r>
            <a:r>
              <a:rPr kumimoji="0" lang="en-US" sz="2800" b="1" i="0" u="none" strike="noStrike" kern="1200" cap="none" spc="0" normalizeH="0" baseline="0" dirty="0" err="1">
                <a:ln>
                  <a:noFill/>
                </a:ln>
                <a:solidFill>
                  <a:schemeClr val="tx1"/>
                </a:solidFill>
                <a:effectLst/>
                <a:uLnTx/>
                <a:uFillTx/>
                <a:latin typeface="+mj-lt"/>
                <a:ea typeface="+mj-ea"/>
                <a:cs typeface="+mj-cs"/>
              </a:rPr>
              <a:t>yre</a:t>
            </a:r>
            <a:r>
              <a:rPr kumimoji="0" lang="en-US" sz="2800" b="1" i="0" u="none" strike="noStrike" kern="1200" cap="none" spc="0" normalizeH="0" baseline="0" dirty="0">
                <a:ln>
                  <a:noFill/>
                </a:ln>
                <a:solidFill>
                  <a:schemeClr val="tx1"/>
                </a:solidFill>
                <a:effectLst/>
                <a:uLnTx/>
                <a:uFillTx/>
                <a:latin typeface="+mj-lt"/>
                <a:ea typeface="+mj-ea"/>
                <a:cs typeface="+mj-cs"/>
              </a:rPr>
              <a:t> Industry pre</a:t>
            </a:r>
            <a:r>
              <a:rPr lang="en-US" sz="2800" b="1" dirty="0">
                <a:latin typeface="+mj-lt"/>
                <a:ea typeface="+mj-ea"/>
                <a:cs typeface="+mj-cs"/>
              </a:rPr>
              <a:t>liminary assessment on C2 and C3 tyres </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2" name="ZoneTexte 1">
            <a:extLst>
              <a:ext uri="{FF2B5EF4-FFF2-40B4-BE49-F238E27FC236}">
                <a16:creationId xmlns:a16="http://schemas.microsoft.com/office/drawing/2014/main" id="{0B288A96-6F16-4B15-8393-E5156E42F9CC}"/>
              </a:ext>
            </a:extLst>
          </p:cNvPr>
          <p:cNvSpPr txBox="1"/>
          <p:nvPr/>
        </p:nvSpPr>
        <p:spPr>
          <a:xfrm>
            <a:off x="100700" y="649196"/>
            <a:ext cx="7815716" cy="707886"/>
          </a:xfrm>
          <a:prstGeom prst="rect">
            <a:avLst/>
          </a:prstGeom>
          <a:noFill/>
        </p:spPr>
        <p:txBody>
          <a:bodyPr wrap="square" rtlCol="0">
            <a:spAutoFit/>
          </a:bodyPr>
          <a:lstStyle/>
          <a:p>
            <a:r>
              <a:rPr lang="fr-FR" sz="2000" b="1" dirty="0">
                <a:solidFill>
                  <a:srgbClr val="0070C0"/>
                </a:solidFill>
              </a:rPr>
              <a:t>a. </a:t>
            </a:r>
            <a:r>
              <a:rPr lang="fr-FR" sz="2000" b="1" dirty="0" err="1">
                <a:solidFill>
                  <a:srgbClr val="0070C0"/>
                </a:solidFill>
              </a:rPr>
              <a:t>Comparison</a:t>
            </a:r>
            <a:r>
              <a:rPr lang="fr-FR" sz="2000" b="1" dirty="0">
                <a:solidFill>
                  <a:srgbClr val="0070C0"/>
                </a:solidFill>
              </a:rPr>
              <a:t> of </a:t>
            </a:r>
            <a:r>
              <a:rPr lang="fr-FR" sz="2000" b="1" dirty="0" err="1">
                <a:solidFill>
                  <a:srgbClr val="0070C0"/>
                </a:solidFill>
              </a:rPr>
              <a:t>average</a:t>
            </a:r>
            <a:r>
              <a:rPr lang="fr-FR" sz="2000" b="1" dirty="0">
                <a:solidFill>
                  <a:srgbClr val="0070C0"/>
                </a:solidFill>
              </a:rPr>
              <a:t> </a:t>
            </a:r>
            <a:r>
              <a:rPr lang="fr-FR" sz="2000" b="1" dirty="0" err="1">
                <a:solidFill>
                  <a:srgbClr val="0070C0"/>
                </a:solidFill>
              </a:rPr>
              <a:t>wet</a:t>
            </a:r>
            <a:r>
              <a:rPr lang="fr-FR" sz="2000" b="1" dirty="0">
                <a:solidFill>
                  <a:srgbClr val="0070C0"/>
                </a:solidFill>
              </a:rPr>
              <a:t> grip performance drop C1 </a:t>
            </a:r>
            <a:r>
              <a:rPr lang="fr-FR" sz="2000" dirty="0">
                <a:solidFill>
                  <a:srgbClr val="0070C0"/>
                </a:solidFill>
              </a:rPr>
              <a:t>(</a:t>
            </a:r>
            <a:r>
              <a:rPr lang="fr-FR" sz="2000" dirty="0" err="1">
                <a:solidFill>
                  <a:srgbClr val="0070C0"/>
                </a:solidFill>
              </a:rPr>
              <a:t>ref</a:t>
            </a:r>
            <a:r>
              <a:rPr lang="fr-FR" sz="2000" dirty="0">
                <a:solidFill>
                  <a:srgbClr val="0070C0"/>
                </a:solidFill>
              </a:rPr>
              <a:t> GRB-69-08), </a:t>
            </a:r>
            <a:r>
              <a:rPr lang="fr-FR" sz="2000" b="1" dirty="0">
                <a:solidFill>
                  <a:srgbClr val="0070C0"/>
                </a:solidFill>
              </a:rPr>
              <a:t>C2 and C3 </a:t>
            </a:r>
            <a:r>
              <a:rPr lang="fr-FR" sz="2000" dirty="0"/>
              <a:t>(*)</a:t>
            </a:r>
          </a:p>
        </p:txBody>
      </p:sp>
      <p:grpSp>
        <p:nvGrpSpPr>
          <p:cNvPr id="6" name="Groupe 5">
            <a:extLst>
              <a:ext uri="{FF2B5EF4-FFF2-40B4-BE49-F238E27FC236}">
                <a16:creationId xmlns:a16="http://schemas.microsoft.com/office/drawing/2014/main" id="{35D807A2-DCDC-4647-93B1-AF97A5FF3559}"/>
              </a:ext>
            </a:extLst>
          </p:cNvPr>
          <p:cNvGrpSpPr/>
          <p:nvPr/>
        </p:nvGrpSpPr>
        <p:grpSpPr>
          <a:xfrm>
            <a:off x="1373004" y="1402509"/>
            <a:ext cx="7300045" cy="4225507"/>
            <a:chOff x="251520" y="1179230"/>
            <a:chExt cx="6490626" cy="4731003"/>
          </a:xfrm>
        </p:grpSpPr>
        <p:pic>
          <p:nvPicPr>
            <p:cNvPr id="7" name="Image 6">
              <a:extLst>
                <a:ext uri="{FF2B5EF4-FFF2-40B4-BE49-F238E27FC236}">
                  <a16:creationId xmlns:a16="http://schemas.microsoft.com/office/drawing/2014/main" id="{D693F958-ECEA-4510-ACE4-128A4D6C466D}"/>
                </a:ext>
              </a:extLst>
            </p:cNvPr>
            <p:cNvPicPr>
              <a:picLocks noChangeAspect="1"/>
            </p:cNvPicPr>
            <p:nvPr/>
          </p:nvPicPr>
          <p:blipFill>
            <a:blip r:embed="rId3"/>
            <a:stretch>
              <a:fillRect/>
            </a:stretch>
          </p:blipFill>
          <p:spPr>
            <a:xfrm>
              <a:off x="251520" y="1179230"/>
              <a:ext cx="6490626" cy="4731003"/>
            </a:xfrm>
            <a:prstGeom prst="rect">
              <a:avLst/>
            </a:prstGeom>
          </p:spPr>
        </p:pic>
        <p:sp>
          <p:nvSpPr>
            <p:cNvPr id="5" name="Rectangle 4">
              <a:extLst>
                <a:ext uri="{FF2B5EF4-FFF2-40B4-BE49-F238E27FC236}">
                  <a16:creationId xmlns:a16="http://schemas.microsoft.com/office/drawing/2014/main" id="{070389AA-571C-4A4A-B542-A5769B177231}"/>
                </a:ext>
              </a:extLst>
            </p:cNvPr>
            <p:cNvSpPr/>
            <p:nvPr/>
          </p:nvSpPr>
          <p:spPr>
            <a:xfrm>
              <a:off x="1619672" y="2221954"/>
              <a:ext cx="648072" cy="295232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ZoneTexte 7">
            <a:extLst>
              <a:ext uri="{FF2B5EF4-FFF2-40B4-BE49-F238E27FC236}">
                <a16:creationId xmlns:a16="http://schemas.microsoft.com/office/drawing/2014/main" id="{BB9C8EFF-8D49-490E-9C20-96D65D16CAD7}"/>
              </a:ext>
            </a:extLst>
          </p:cNvPr>
          <p:cNvSpPr txBox="1"/>
          <p:nvPr/>
        </p:nvSpPr>
        <p:spPr>
          <a:xfrm>
            <a:off x="1129684" y="5727674"/>
            <a:ext cx="7520533" cy="369332"/>
          </a:xfrm>
          <a:prstGeom prst="rect">
            <a:avLst/>
          </a:prstGeom>
          <a:noFill/>
          <a:ln>
            <a:solidFill>
              <a:srgbClr val="FF0000"/>
            </a:solidFill>
          </a:ln>
        </p:spPr>
        <p:txBody>
          <a:bodyPr wrap="square" rtlCol="0">
            <a:spAutoFit/>
          </a:bodyPr>
          <a:lstStyle/>
          <a:p>
            <a:r>
              <a:rPr lang="fr-BE" b="1" dirty="0">
                <a:solidFill>
                  <a:srgbClr val="FF0000"/>
                </a:solidFill>
              </a:rPr>
              <a:t>The </a:t>
            </a:r>
            <a:r>
              <a:rPr lang="fr-BE" b="1" dirty="0" err="1">
                <a:solidFill>
                  <a:srgbClr val="FF0000"/>
                </a:solidFill>
              </a:rPr>
              <a:t>wet</a:t>
            </a:r>
            <a:r>
              <a:rPr lang="fr-BE" b="1" dirty="0">
                <a:solidFill>
                  <a:srgbClr val="FF0000"/>
                </a:solidFill>
              </a:rPr>
              <a:t> grip performance drop for C2 and C3 </a:t>
            </a:r>
            <a:r>
              <a:rPr lang="fr-BE" b="1" dirty="0" err="1">
                <a:solidFill>
                  <a:srgbClr val="FF0000"/>
                </a:solidFill>
              </a:rPr>
              <a:t>is</a:t>
            </a:r>
            <a:r>
              <a:rPr lang="fr-BE" b="1" dirty="0">
                <a:solidFill>
                  <a:srgbClr val="FF0000"/>
                </a:solidFill>
              </a:rPr>
              <a:t> </a:t>
            </a:r>
            <a:r>
              <a:rPr lang="fr-BE" b="1" dirty="0" err="1">
                <a:solidFill>
                  <a:srgbClr val="FF0000"/>
                </a:solidFill>
              </a:rPr>
              <a:t>significantly</a:t>
            </a:r>
            <a:r>
              <a:rPr lang="fr-BE" b="1" dirty="0">
                <a:solidFill>
                  <a:srgbClr val="FF0000"/>
                </a:solidFill>
              </a:rPr>
              <a:t> </a:t>
            </a:r>
            <a:r>
              <a:rPr lang="fr-BE" b="1" dirty="0" err="1">
                <a:solidFill>
                  <a:srgbClr val="FF0000"/>
                </a:solidFill>
              </a:rPr>
              <a:t>lower</a:t>
            </a:r>
            <a:r>
              <a:rPr lang="fr-BE" b="1" dirty="0">
                <a:solidFill>
                  <a:srgbClr val="FF0000"/>
                </a:solidFill>
              </a:rPr>
              <a:t> </a:t>
            </a:r>
            <a:r>
              <a:rPr lang="fr-BE" b="1" dirty="0" err="1">
                <a:solidFill>
                  <a:srgbClr val="FF0000"/>
                </a:solidFill>
              </a:rPr>
              <a:t>than</a:t>
            </a:r>
            <a:r>
              <a:rPr lang="fr-BE" b="1" dirty="0">
                <a:solidFill>
                  <a:srgbClr val="FF0000"/>
                </a:solidFill>
              </a:rPr>
              <a:t> C1</a:t>
            </a:r>
            <a:endParaRPr lang="fr-FR" b="1" dirty="0">
              <a:solidFill>
                <a:srgbClr val="FF0000"/>
              </a:solidFill>
            </a:endParaRPr>
          </a:p>
        </p:txBody>
      </p:sp>
      <p:sp>
        <p:nvSpPr>
          <p:cNvPr id="9" name="ZoneTexte 8">
            <a:extLst>
              <a:ext uri="{FF2B5EF4-FFF2-40B4-BE49-F238E27FC236}">
                <a16:creationId xmlns:a16="http://schemas.microsoft.com/office/drawing/2014/main" id="{BE6F0B71-6731-4481-BC68-D0FAD88FFF12}"/>
              </a:ext>
            </a:extLst>
          </p:cNvPr>
          <p:cNvSpPr txBox="1"/>
          <p:nvPr/>
        </p:nvSpPr>
        <p:spPr>
          <a:xfrm>
            <a:off x="1547664" y="4836314"/>
            <a:ext cx="504056" cy="369332"/>
          </a:xfrm>
          <a:prstGeom prst="rect">
            <a:avLst/>
          </a:prstGeom>
          <a:noFill/>
        </p:spPr>
        <p:txBody>
          <a:bodyPr wrap="square" rtlCol="0">
            <a:spAutoFit/>
          </a:bodyPr>
          <a:lstStyle/>
          <a:p>
            <a:r>
              <a:rPr lang="fr-BE" dirty="0"/>
              <a:t>0</a:t>
            </a:r>
            <a:endParaRPr lang="fr-FR" dirty="0"/>
          </a:p>
        </p:txBody>
      </p:sp>
      <p:sp>
        <p:nvSpPr>
          <p:cNvPr id="14" name="ZoneTexte 13">
            <a:extLst>
              <a:ext uri="{FF2B5EF4-FFF2-40B4-BE49-F238E27FC236}">
                <a16:creationId xmlns:a16="http://schemas.microsoft.com/office/drawing/2014/main" id="{C43099AF-E19E-42C8-869A-0405C5A52265}"/>
              </a:ext>
            </a:extLst>
          </p:cNvPr>
          <p:cNvSpPr txBox="1"/>
          <p:nvPr/>
        </p:nvSpPr>
        <p:spPr>
          <a:xfrm>
            <a:off x="1514767" y="3984965"/>
            <a:ext cx="504056" cy="369332"/>
          </a:xfrm>
          <a:prstGeom prst="rect">
            <a:avLst/>
          </a:prstGeom>
          <a:noFill/>
        </p:spPr>
        <p:txBody>
          <a:bodyPr wrap="square" rtlCol="0">
            <a:spAutoFit/>
          </a:bodyPr>
          <a:lstStyle/>
          <a:p>
            <a:r>
              <a:rPr lang="fr-BE" dirty="0"/>
              <a:t>10</a:t>
            </a:r>
            <a:endParaRPr lang="fr-FR" dirty="0"/>
          </a:p>
        </p:txBody>
      </p:sp>
      <p:sp>
        <p:nvSpPr>
          <p:cNvPr id="15" name="ZoneTexte 14">
            <a:extLst>
              <a:ext uri="{FF2B5EF4-FFF2-40B4-BE49-F238E27FC236}">
                <a16:creationId xmlns:a16="http://schemas.microsoft.com/office/drawing/2014/main" id="{36D96E61-8319-45D8-A2E2-9D11D00FC832}"/>
              </a:ext>
            </a:extLst>
          </p:cNvPr>
          <p:cNvSpPr txBox="1"/>
          <p:nvPr/>
        </p:nvSpPr>
        <p:spPr>
          <a:xfrm>
            <a:off x="1514767" y="3133616"/>
            <a:ext cx="504056" cy="369332"/>
          </a:xfrm>
          <a:prstGeom prst="rect">
            <a:avLst/>
          </a:prstGeom>
          <a:noFill/>
        </p:spPr>
        <p:txBody>
          <a:bodyPr wrap="square" rtlCol="0">
            <a:spAutoFit/>
          </a:bodyPr>
          <a:lstStyle/>
          <a:p>
            <a:r>
              <a:rPr lang="fr-BE" dirty="0"/>
              <a:t>20</a:t>
            </a:r>
            <a:endParaRPr lang="fr-FR" dirty="0"/>
          </a:p>
        </p:txBody>
      </p:sp>
      <p:sp>
        <p:nvSpPr>
          <p:cNvPr id="16" name="ZoneTexte 15">
            <a:extLst>
              <a:ext uri="{FF2B5EF4-FFF2-40B4-BE49-F238E27FC236}">
                <a16:creationId xmlns:a16="http://schemas.microsoft.com/office/drawing/2014/main" id="{36BE2078-C126-4B2D-99BD-BE66A9EB2A22}"/>
              </a:ext>
            </a:extLst>
          </p:cNvPr>
          <p:cNvSpPr txBox="1"/>
          <p:nvPr/>
        </p:nvSpPr>
        <p:spPr>
          <a:xfrm>
            <a:off x="1547664" y="1547120"/>
            <a:ext cx="504056" cy="369332"/>
          </a:xfrm>
          <a:prstGeom prst="rect">
            <a:avLst/>
          </a:prstGeom>
          <a:noFill/>
        </p:spPr>
        <p:txBody>
          <a:bodyPr wrap="square" rtlCol="0">
            <a:spAutoFit/>
          </a:bodyPr>
          <a:lstStyle/>
          <a:p>
            <a:r>
              <a:rPr lang="fr-BE" dirty="0"/>
              <a:t>40</a:t>
            </a:r>
            <a:endParaRPr lang="fr-FR" dirty="0"/>
          </a:p>
        </p:txBody>
      </p:sp>
      <p:sp>
        <p:nvSpPr>
          <p:cNvPr id="17" name="ZoneTexte 16">
            <a:extLst>
              <a:ext uri="{FF2B5EF4-FFF2-40B4-BE49-F238E27FC236}">
                <a16:creationId xmlns:a16="http://schemas.microsoft.com/office/drawing/2014/main" id="{EE49AB7E-520A-4FBA-A151-C6551B3A37E8}"/>
              </a:ext>
            </a:extLst>
          </p:cNvPr>
          <p:cNvSpPr txBox="1"/>
          <p:nvPr/>
        </p:nvSpPr>
        <p:spPr>
          <a:xfrm>
            <a:off x="1547664" y="2362077"/>
            <a:ext cx="504056" cy="369332"/>
          </a:xfrm>
          <a:prstGeom prst="rect">
            <a:avLst/>
          </a:prstGeom>
          <a:noFill/>
        </p:spPr>
        <p:txBody>
          <a:bodyPr wrap="square" rtlCol="0">
            <a:spAutoFit/>
          </a:bodyPr>
          <a:lstStyle/>
          <a:p>
            <a:r>
              <a:rPr lang="fr-BE" dirty="0"/>
              <a:t>30</a:t>
            </a:r>
            <a:endParaRPr lang="fr-FR" dirty="0"/>
          </a:p>
        </p:txBody>
      </p:sp>
      <p:sp>
        <p:nvSpPr>
          <p:cNvPr id="4" name="ZoneTexte 3">
            <a:extLst>
              <a:ext uri="{FF2B5EF4-FFF2-40B4-BE49-F238E27FC236}">
                <a16:creationId xmlns:a16="http://schemas.microsoft.com/office/drawing/2014/main" id="{94889B74-D443-46D9-8566-76133E7CD14A}"/>
              </a:ext>
            </a:extLst>
          </p:cNvPr>
          <p:cNvSpPr txBox="1"/>
          <p:nvPr/>
        </p:nvSpPr>
        <p:spPr>
          <a:xfrm>
            <a:off x="100700" y="6011998"/>
            <a:ext cx="5688632" cy="338554"/>
          </a:xfrm>
          <a:prstGeom prst="rect">
            <a:avLst/>
          </a:prstGeom>
          <a:noFill/>
        </p:spPr>
        <p:txBody>
          <a:bodyPr wrap="square" rtlCol="0">
            <a:spAutoFit/>
          </a:bodyPr>
          <a:lstStyle/>
          <a:p>
            <a:r>
              <a:rPr lang="fr-FR" sz="1600" dirty="0"/>
              <a:t>(*)C2 and C3: ETRTO data </a:t>
            </a:r>
            <a:r>
              <a:rPr lang="fr-FR" sz="1600" dirty="0" err="1"/>
              <a:t>based</a:t>
            </a:r>
            <a:r>
              <a:rPr lang="fr-FR" sz="1600" dirty="0"/>
              <a:t> on </a:t>
            </a:r>
            <a:r>
              <a:rPr lang="fr-FR" sz="1600" dirty="0" err="1"/>
              <a:t>deceleration</a:t>
            </a:r>
            <a:r>
              <a:rPr lang="fr-FR" sz="1600" dirty="0"/>
              <a:t> test </a:t>
            </a:r>
            <a:r>
              <a:rPr lang="fr-FR" sz="1600" dirty="0" err="1"/>
              <a:t>method</a:t>
            </a:r>
            <a:endParaRPr lang="fr-FR" sz="1600" dirty="0"/>
          </a:p>
        </p:txBody>
      </p:sp>
    </p:spTree>
    <p:extLst>
      <p:ext uri="{BB962C8B-B14F-4D97-AF65-F5344CB8AC3E}">
        <p14:creationId xmlns:p14="http://schemas.microsoft.com/office/powerpoint/2010/main" val="212290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0" y="6381329"/>
            <a:ext cx="9144000" cy="476672"/>
          </a:xfrm>
          <a:prstGeom prst="rect">
            <a:avLst/>
          </a:prstGeom>
        </p:spPr>
        <p:txBody>
          <a:bodyPr anchor="ctr" anchorCtr="0">
            <a:normAutofit/>
          </a:bodyPr>
          <a:lstStyle/>
          <a:p>
            <a:pPr algn="l">
              <a:buNone/>
            </a:pPr>
            <a:r>
              <a:rPr lang="en-US" sz="1800" b="1" dirty="0"/>
              <a:t>European </a:t>
            </a:r>
            <a:r>
              <a:rPr lang="en-US" sz="1800" b="1" dirty="0" err="1"/>
              <a:t>Tyre</a:t>
            </a:r>
            <a:r>
              <a:rPr lang="en-US" sz="1800" b="1" dirty="0"/>
              <a:t> and Rim Technical Organisation					         8</a:t>
            </a:r>
          </a:p>
        </p:txBody>
      </p:sp>
      <p:sp>
        <p:nvSpPr>
          <p:cNvPr id="10" name="Rectangle 3"/>
          <p:cNvSpPr txBox="1">
            <a:spLocks noChangeArrowheads="1"/>
          </p:cNvSpPr>
          <p:nvPr/>
        </p:nvSpPr>
        <p:spPr>
          <a:xfrm>
            <a:off x="685800" y="620688"/>
            <a:ext cx="7772400" cy="5472608"/>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Ø"/>
              <a:tabLst/>
              <a:defRPr/>
            </a:pPr>
            <a:endParaRPr kumimoji="0" lang="en-US" sz="2200" b="0" i="0" u="none" strike="noStrike" kern="1200" cap="none" spc="0" normalizeH="0" baseline="0" dirty="0">
              <a:ln>
                <a:noFill/>
              </a:ln>
              <a:solidFill>
                <a:schemeClr val="tx1"/>
              </a:solidFill>
              <a:effectLst/>
              <a:uLnTx/>
              <a:uFillTx/>
              <a:latin typeface="+mn-lt"/>
              <a:ea typeface="+mn-ea"/>
              <a:cs typeface="+mn-cs"/>
            </a:endParaRPr>
          </a:p>
        </p:txBody>
      </p:sp>
      <p:sp>
        <p:nvSpPr>
          <p:cNvPr id="11" name="Titre 1"/>
          <p:cNvSpPr txBox="1">
            <a:spLocks/>
          </p:cNvSpPr>
          <p:nvPr/>
        </p:nvSpPr>
        <p:spPr>
          <a:xfrm>
            <a:off x="0" y="66673"/>
            <a:ext cx="8136904" cy="819998"/>
          </a:xfrm>
          <a:prstGeom prst="rect">
            <a:avLst/>
          </a:prstGeom>
        </p:spPr>
        <p:txBody>
          <a:bodyP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dirty="0">
                <a:ln>
                  <a:noFill/>
                </a:ln>
                <a:solidFill>
                  <a:schemeClr val="tx1"/>
                </a:solidFill>
                <a:effectLst/>
                <a:uLnTx/>
                <a:uFillTx/>
                <a:latin typeface="+mj-lt"/>
                <a:ea typeface="+mj-ea"/>
                <a:cs typeface="+mj-cs"/>
              </a:rPr>
              <a:t>3. </a:t>
            </a:r>
            <a:r>
              <a:rPr lang="en-US" sz="2800" b="1" dirty="0" err="1">
                <a:latin typeface="+mj-lt"/>
                <a:ea typeface="+mj-ea"/>
                <a:cs typeface="+mj-cs"/>
              </a:rPr>
              <a:t>T</a:t>
            </a:r>
            <a:r>
              <a:rPr kumimoji="0" lang="en-US" sz="2800" b="1" i="0" u="none" strike="noStrike" kern="1200" cap="none" spc="0" normalizeH="0" baseline="0" dirty="0" err="1">
                <a:ln>
                  <a:noFill/>
                </a:ln>
                <a:solidFill>
                  <a:schemeClr val="tx1"/>
                </a:solidFill>
                <a:effectLst/>
                <a:uLnTx/>
                <a:uFillTx/>
                <a:latin typeface="+mj-lt"/>
                <a:ea typeface="+mj-ea"/>
                <a:cs typeface="+mj-cs"/>
              </a:rPr>
              <a:t>yre</a:t>
            </a:r>
            <a:r>
              <a:rPr kumimoji="0" lang="en-US" sz="2800" b="1" i="0" u="none" strike="noStrike" kern="1200" cap="none" spc="0" normalizeH="0" baseline="0" dirty="0">
                <a:ln>
                  <a:noFill/>
                </a:ln>
                <a:solidFill>
                  <a:schemeClr val="tx1"/>
                </a:solidFill>
                <a:effectLst/>
                <a:uLnTx/>
                <a:uFillTx/>
                <a:latin typeface="+mj-lt"/>
                <a:ea typeface="+mj-ea"/>
                <a:cs typeface="+mj-cs"/>
              </a:rPr>
              <a:t> Industry pre</a:t>
            </a:r>
            <a:r>
              <a:rPr lang="en-US" sz="2800" b="1" dirty="0">
                <a:latin typeface="+mj-lt"/>
                <a:ea typeface="+mj-ea"/>
                <a:cs typeface="+mj-cs"/>
              </a:rPr>
              <a:t>liminary assessment on C2 and C3 tyres </a:t>
            </a:r>
            <a:r>
              <a:rPr kumimoji="0" lang="en-US" sz="2800" b="1" i="0" u="none" strike="noStrike" kern="1200" cap="none" spc="0" normalizeH="0" baseline="0" dirty="0">
                <a:ln>
                  <a:noFill/>
                </a:ln>
                <a:solidFill>
                  <a:schemeClr val="tx1"/>
                </a:solidFill>
                <a:effectLst/>
                <a:uLnTx/>
                <a:uFillTx/>
                <a:latin typeface="+mj-lt"/>
                <a:ea typeface="+mj-ea"/>
                <a:cs typeface="+mj-cs"/>
              </a:rPr>
              <a:t>						</a:t>
            </a:r>
            <a:endParaRPr kumimoji="0" lang="en-US" sz="1400" b="1" i="0" u="none" strike="noStrike" kern="1200" cap="none" spc="0" normalizeH="0" baseline="0" dirty="0">
              <a:ln>
                <a:noFill/>
              </a:ln>
              <a:solidFill>
                <a:schemeClr val="tx1"/>
              </a:solidFill>
              <a:effectLst/>
              <a:uLnTx/>
              <a:uFillTx/>
              <a:latin typeface="+mj-lt"/>
              <a:ea typeface="+mj-ea"/>
              <a:cs typeface="+mj-cs"/>
            </a:endParaRPr>
          </a:p>
        </p:txBody>
      </p:sp>
      <p:sp>
        <p:nvSpPr>
          <p:cNvPr id="15" name="Rectangle 14">
            <a:extLst>
              <a:ext uri="{FF2B5EF4-FFF2-40B4-BE49-F238E27FC236}">
                <a16:creationId xmlns:a16="http://schemas.microsoft.com/office/drawing/2014/main" id="{D1B9C6B2-3CEB-4DEE-BE7B-B1156F987C4F}"/>
              </a:ext>
            </a:extLst>
          </p:cNvPr>
          <p:cNvSpPr/>
          <p:nvPr/>
        </p:nvSpPr>
        <p:spPr>
          <a:xfrm>
            <a:off x="-30808" y="597717"/>
            <a:ext cx="8419232" cy="369332"/>
          </a:xfrm>
          <a:prstGeom prst="rect">
            <a:avLst/>
          </a:prstGeom>
        </p:spPr>
        <p:txBody>
          <a:bodyPr wrap="square">
            <a:spAutoFit/>
          </a:bodyPr>
          <a:lstStyle/>
          <a:p>
            <a:r>
              <a:rPr lang="fr-FR" b="1" dirty="0">
                <a:solidFill>
                  <a:srgbClr val="0070C0"/>
                </a:solidFill>
              </a:rPr>
              <a:t>b. </a:t>
            </a:r>
            <a:r>
              <a:rPr lang="fr-FR" b="1" dirty="0" err="1">
                <a:solidFill>
                  <a:srgbClr val="0070C0"/>
                </a:solidFill>
              </a:rPr>
              <a:t>Comparison</a:t>
            </a:r>
            <a:r>
              <a:rPr lang="fr-FR" b="1" dirty="0">
                <a:solidFill>
                  <a:srgbClr val="0070C0"/>
                </a:solidFill>
              </a:rPr>
              <a:t> of New / </a:t>
            </a:r>
            <a:r>
              <a:rPr lang="fr-FR" b="1" dirty="0" err="1">
                <a:solidFill>
                  <a:srgbClr val="0070C0"/>
                </a:solidFill>
              </a:rPr>
              <a:t>Worn</a:t>
            </a:r>
            <a:r>
              <a:rPr lang="fr-FR" b="1" dirty="0">
                <a:solidFill>
                  <a:srgbClr val="0070C0"/>
                </a:solidFill>
              </a:rPr>
              <a:t> </a:t>
            </a:r>
            <a:r>
              <a:rPr lang="fr-FR" b="1" dirty="0" err="1">
                <a:solidFill>
                  <a:srgbClr val="0070C0"/>
                </a:solidFill>
              </a:rPr>
              <a:t>ranking</a:t>
            </a:r>
            <a:r>
              <a:rPr lang="fr-FR" b="1" dirty="0">
                <a:solidFill>
                  <a:srgbClr val="0070C0"/>
                </a:solidFill>
              </a:rPr>
              <a:t> </a:t>
            </a:r>
            <a:r>
              <a:rPr lang="fr-FR" b="1" dirty="0" err="1">
                <a:solidFill>
                  <a:srgbClr val="0070C0"/>
                </a:solidFill>
              </a:rPr>
              <a:t>assessment</a:t>
            </a:r>
            <a:r>
              <a:rPr lang="fr-FR" b="1" dirty="0">
                <a:solidFill>
                  <a:srgbClr val="0070C0"/>
                </a:solidFill>
              </a:rPr>
              <a:t> for C1</a:t>
            </a:r>
            <a:r>
              <a:rPr lang="fr-FR" dirty="0">
                <a:solidFill>
                  <a:srgbClr val="0070C0"/>
                </a:solidFill>
              </a:rPr>
              <a:t> (GRB-69-08</a:t>
            </a:r>
            <a:r>
              <a:rPr lang="fr-FR" b="1" dirty="0">
                <a:solidFill>
                  <a:srgbClr val="0070C0"/>
                </a:solidFill>
              </a:rPr>
              <a:t>, C2 and C3 </a:t>
            </a:r>
            <a:r>
              <a:rPr lang="fr-FR" dirty="0"/>
              <a:t>(*)</a:t>
            </a:r>
            <a:r>
              <a:rPr lang="fr-FR" b="1" dirty="0">
                <a:solidFill>
                  <a:srgbClr val="0070C0"/>
                </a:solidFill>
              </a:rPr>
              <a:t> </a:t>
            </a:r>
            <a:endParaRPr lang="en-US" b="1" dirty="0">
              <a:solidFill>
                <a:srgbClr val="0070C0"/>
              </a:solidFill>
            </a:endParaRPr>
          </a:p>
        </p:txBody>
      </p:sp>
      <p:sp>
        <p:nvSpPr>
          <p:cNvPr id="9" name="ZoneTexte 8">
            <a:extLst>
              <a:ext uri="{FF2B5EF4-FFF2-40B4-BE49-F238E27FC236}">
                <a16:creationId xmlns:a16="http://schemas.microsoft.com/office/drawing/2014/main" id="{43F077BD-3577-4652-8435-6435B793B47C}"/>
              </a:ext>
            </a:extLst>
          </p:cNvPr>
          <p:cNvSpPr txBox="1"/>
          <p:nvPr/>
        </p:nvSpPr>
        <p:spPr>
          <a:xfrm>
            <a:off x="1039028" y="5392961"/>
            <a:ext cx="7065944" cy="646331"/>
          </a:xfrm>
          <a:prstGeom prst="rect">
            <a:avLst/>
          </a:prstGeom>
          <a:noFill/>
          <a:ln>
            <a:solidFill>
              <a:srgbClr val="FF0000"/>
            </a:solidFill>
          </a:ln>
        </p:spPr>
        <p:txBody>
          <a:bodyPr wrap="square" rtlCol="0">
            <a:spAutoFit/>
          </a:bodyPr>
          <a:lstStyle/>
          <a:p>
            <a:r>
              <a:rPr lang="fr-BE" b="1" dirty="0">
                <a:solidFill>
                  <a:srgbClr val="FF0000"/>
                </a:solidFill>
              </a:rPr>
              <a:t>The </a:t>
            </a:r>
            <a:r>
              <a:rPr lang="fr-BE" b="1" dirty="0" err="1">
                <a:solidFill>
                  <a:srgbClr val="FF0000"/>
                </a:solidFill>
              </a:rPr>
              <a:t>correlation</a:t>
            </a:r>
            <a:r>
              <a:rPr lang="fr-BE" b="1" dirty="0">
                <a:solidFill>
                  <a:srgbClr val="FF0000"/>
                </a:solidFill>
              </a:rPr>
              <a:t> factor R² for C2 and C3 </a:t>
            </a:r>
            <a:r>
              <a:rPr lang="fr-BE" b="1" dirty="0" err="1">
                <a:solidFill>
                  <a:srgbClr val="FF0000"/>
                </a:solidFill>
              </a:rPr>
              <a:t>is</a:t>
            </a:r>
            <a:r>
              <a:rPr lang="fr-BE" b="1" dirty="0">
                <a:solidFill>
                  <a:srgbClr val="FF0000"/>
                </a:solidFill>
              </a:rPr>
              <a:t> </a:t>
            </a:r>
            <a:r>
              <a:rPr lang="fr-BE" b="1" dirty="0" err="1">
                <a:solidFill>
                  <a:srgbClr val="FF0000"/>
                </a:solidFill>
              </a:rPr>
              <a:t>significantly</a:t>
            </a:r>
            <a:r>
              <a:rPr lang="fr-BE" b="1" dirty="0">
                <a:solidFill>
                  <a:srgbClr val="FF0000"/>
                </a:solidFill>
              </a:rPr>
              <a:t> </a:t>
            </a:r>
            <a:r>
              <a:rPr lang="fr-BE" b="1" dirty="0" err="1">
                <a:solidFill>
                  <a:srgbClr val="FF0000"/>
                </a:solidFill>
              </a:rPr>
              <a:t>higher</a:t>
            </a:r>
            <a:r>
              <a:rPr lang="fr-BE" b="1" dirty="0">
                <a:solidFill>
                  <a:srgbClr val="FF0000"/>
                </a:solidFill>
              </a:rPr>
              <a:t> </a:t>
            </a:r>
            <a:r>
              <a:rPr lang="fr-BE" b="1" dirty="0" err="1">
                <a:solidFill>
                  <a:srgbClr val="FF0000"/>
                </a:solidFill>
              </a:rPr>
              <a:t>than</a:t>
            </a:r>
            <a:r>
              <a:rPr lang="fr-BE" b="1" dirty="0">
                <a:solidFill>
                  <a:srgbClr val="FF0000"/>
                </a:solidFill>
              </a:rPr>
              <a:t> C1 </a:t>
            </a:r>
            <a:r>
              <a:rPr lang="fr-BE" b="1" dirty="0">
                <a:solidFill>
                  <a:srgbClr val="FF0000"/>
                </a:solidFill>
                <a:sym typeface="Wingdings" panose="05000000000000000000" pitchFamily="2" charset="2"/>
              </a:rPr>
              <a:t> </a:t>
            </a:r>
            <a:r>
              <a:rPr lang="fr-BE" b="1" dirty="0" err="1">
                <a:solidFill>
                  <a:srgbClr val="FF0000"/>
                </a:solidFill>
                <a:sym typeface="Wingdings" panose="05000000000000000000" pitchFamily="2" charset="2"/>
              </a:rPr>
              <a:t>strong</a:t>
            </a:r>
            <a:r>
              <a:rPr lang="fr-BE" b="1" dirty="0">
                <a:solidFill>
                  <a:srgbClr val="FF0000"/>
                </a:solidFill>
                <a:sym typeface="Wingdings" panose="05000000000000000000" pitchFamily="2" charset="2"/>
              </a:rPr>
              <a:t> </a:t>
            </a:r>
            <a:r>
              <a:rPr lang="fr-BE" b="1" dirty="0" err="1">
                <a:solidFill>
                  <a:srgbClr val="FF0000"/>
                </a:solidFill>
                <a:sym typeface="Wingdings" panose="05000000000000000000" pitchFamily="2" charset="2"/>
              </a:rPr>
              <a:t>wet</a:t>
            </a:r>
            <a:r>
              <a:rPr lang="fr-BE" b="1" dirty="0">
                <a:solidFill>
                  <a:srgbClr val="FF0000"/>
                </a:solidFill>
                <a:sym typeface="Wingdings" panose="05000000000000000000" pitchFamily="2" charset="2"/>
              </a:rPr>
              <a:t> grip performance </a:t>
            </a:r>
            <a:r>
              <a:rPr lang="fr-BE" b="1" dirty="0" err="1">
                <a:solidFill>
                  <a:srgbClr val="FF0000"/>
                </a:solidFill>
                <a:sym typeface="Wingdings" panose="05000000000000000000" pitchFamily="2" charset="2"/>
              </a:rPr>
              <a:t>correlation</a:t>
            </a:r>
            <a:r>
              <a:rPr lang="fr-BE" b="1" dirty="0">
                <a:solidFill>
                  <a:srgbClr val="FF0000"/>
                </a:solidFill>
                <a:sym typeface="Wingdings" panose="05000000000000000000" pitchFamily="2" charset="2"/>
              </a:rPr>
              <a:t> </a:t>
            </a:r>
            <a:r>
              <a:rPr lang="fr-BE" b="1" dirty="0" err="1">
                <a:solidFill>
                  <a:srgbClr val="FF0000"/>
                </a:solidFill>
                <a:sym typeface="Wingdings" panose="05000000000000000000" pitchFamily="2" charset="2"/>
              </a:rPr>
              <a:t>between</a:t>
            </a:r>
            <a:r>
              <a:rPr lang="fr-BE" b="1" dirty="0">
                <a:solidFill>
                  <a:srgbClr val="FF0000"/>
                </a:solidFill>
                <a:sym typeface="Wingdings" panose="05000000000000000000" pitchFamily="2" charset="2"/>
              </a:rPr>
              <a:t> new and </a:t>
            </a:r>
            <a:r>
              <a:rPr lang="fr-BE" b="1" dirty="0" err="1">
                <a:solidFill>
                  <a:srgbClr val="FF0000"/>
                </a:solidFill>
                <a:sym typeface="Wingdings" panose="05000000000000000000" pitchFamily="2" charset="2"/>
              </a:rPr>
              <a:t>worn</a:t>
            </a:r>
            <a:r>
              <a:rPr lang="fr-BE" b="1" dirty="0">
                <a:solidFill>
                  <a:srgbClr val="FF0000"/>
                </a:solidFill>
                <a:sym typeface="Wingdings" panose="05000000000000000000" pitchFamily="2" charset="2"/>
              </a:rPr>
              <a:t> stage</a:t>
            </a:r>
            <a:endParaRPr lang="fr-FR" b="1" dirty="0">
              <a:solidFill>
                <a:srgbClr val="FF0000"/>
              </a:solidFill>
            </a:endParaRPr>
          </a:p>
        </p:txBody>
      </p:sp>
      <p:pic>
        <p:nvPicPr>
          <p:cNvPr id="2" name="Image 1">
            <a:extLst>
              <a:ext uri="{FF2B5EF4-FFF2-40B4-BE49-F238E27FC236}">
                <a16:creationId xmlns:a16="http://schemas.microsoft.com/office/drawing/2014/main" id="{58B32A19-7E52-409C-8DE0-9CB91CF19064}"/>
              </a:ext>
            </a:extLst>
          </p:cNvPr>
          <p:cNvPicPr>
            <a:picLocks noChangeAspect="1"/>
          </p:cNvPicPr>
          <p:nvPr/>
        </p:nvPicPr>
        <p:blipFill>
          <a:blip r:embed="rId3"/>
          <a:stretch>
            <a:fillRect/>
          </a:stretch>
        </p:blipFill>
        <p:spPr>
          <a:xfrm>
            <a:off x="246009" y="957227"/>
            <a:ext cx="3484055" cy="2590924"/>
          </a:xfrm>
          <a:prstGeom prst="rect">
            <a:avLst/>
          </a:prstGeom>
        </p:spPr>
      </p:pic>
      <p:pic>
        <p:nvPicPr>
          <p:cNvPr id="4" name="Image 3">
            <a:extLst>
              <a:ext uri="{FF2B5EF4-FFF2-40B4-BE49-F238E27FC236}">
                <a16:creationId xmlns:a16="http://schemas.microsoft.com/office/drawing/2014/main" id="{E0F2F62F-2927-4E24-B823-B10E16095F92}"/>
              </a:ext>
            </a:extLst>
          </p:cNvPr>
          <p:cNvPicPr>
            <a:picLocks noChangeAspect="1"/>
          </p:cNvPicPr>
          <p:nvPr/>
        </p:nvPicPr>
        <p:blipFill>
          <a:blip r:embed="rId4"/>
          <a:stretch>
            <a:fillRect/>
          </a:stretch>
        </p:blipFill>
        <p:spPr>
          <a:xfrm>
            <a:off x="2843808" y="3104556"/>
            <a:ext cx="3024336" cy="2265434"/>
          </a:xfrm>
          <a:prstGeom prst="rect">
            <a:avLst/>
          </a:prstGeom>
        </p:spPr>
      </p:pic>
      <p:pic>
        <p:nvPicPr>
          <p:cNvPr id="12" name="Image 11">
            <a:extLst>
              <a:ext uri="{FF2B5EF4-FFF2-40B4-BE49-F238E27FC236}">
                <a16:creationId xmlns:a16="http://schemas.microsoft.com/office/drawing/2014/main" id="{5D34DBBB-4EA8-4BCC-9F70-564D31B39E0B}"/>
              </a:ext>
            </a:extLst>
          </p:cNvPr>
          <p:cNvPicPr>
            <a:picLocks noChangeAspect="1"/>
          </p:cNvPicPr>
          <p:nvPr/>
        </p:nvPicPr>
        <p:blipFill>
          <a:blip r:embed="rId5"/>
          <a:stretch>
            <a:fillRect/>
          </a:stretch>
        </p:blipFill>
        <p:spPr>
          <a:xfrm>
            <a:off x="4924879" y="997540"/>
            <a:ext cx="3635878" cy="2627104"/>
          </a:xfrm>
          <a:prstGeom prst="rect">
            <a:avLst/>
          </a:prstGeom>
        </p:spPr>
      </p:pic>
      <p:sp>
        <p:nvSpPr>
          <p:cNvPr id="13" name="ZoneTexte 12">
            <a:extLst>
              <a:ext uri="{FF2B5EF4-FFF2-40B4-BE49-F238E27FC236}">
                <a16:creationId xmlns:a16="http://schemas.microsoft.com/office/drawing/2014/main" id="{33EB274D-54D3-4A61-A8DF-C8E7C464703C}"/>
              </a:ext>
            </a:extLst>
          </p:cNvPr>
          <p:cNvSpPr txBox="1"/>
          <p:nvPr/>
        </p:nvSpPr>
        <p:spPr>
          <a:xfrm>
            <a:off x="179512" y="6093296"/>
            <a:ext cx="5688632" cy="338554"/>
          </a:xfrm>
          <a:prstGeom prst="rect">
            <a:avLst/>
          </a:prstGeom>
          <a:noFill/>
        </p:spPr>
        <p:txBody>
          <a:bodyPr wrap="square" rtlCol="0">
            <a:spAutoFit/>
          </a:bodyPr>
          <a:lstStyle/>
          <a:p>
            <a:r>
              <a:rPr lang="fr-FR" sz="1600" dirty="0"/>
              <a:t>(*)C2 and C3: ETRTO data </a:t>
            </a:r>
            <a:r>
              <a:rPr lang="fr-FR" sz="1600" dirty="0" err="1"/>
              <a:t>based</a:t>
            </a:r>
            <a:r>
              <a:rPr lang="fr-FR" sz="1600" dirty="0"/>
              <a:t> on </a:t>
            </a:r>
            <a:r>
              <a:rPr lang="fr-FR" sz="1600" dirty="0" err="1"/>
              <a:t>deceleration</a:t>
            </a:r>
            <a:r>
              <a:rPr lang="fr-FR" sz="1600" dirty="0"/>
              <a:t> test </a:t>
            </a:r>
            <a:r>
              <a:rPr lang="fr-FR" sz="1600" dirty="0" err="1"/>
              <a:t>method</a:t>
            </a:r>
            <a:endParaRPr lang="fr-FR" sz="1600" dirty="0"/>
          </a:p>
        </p:txBody>
      </p:sp>
    </p:spTree>
    <p:extLst>
      <p:ext uri="{BB962C8B-B14F-4D97-AF65-F5344CB8AC3E}">
        <p14:creationId xmlns:p14="http://schemas.microsoft.com/office/powerpoint/2010/main" val="163272329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1BFB3A-0BFA-42A1-8A42-1789F1FDC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6D6F78-1E78-4801-9A47-629795CF6AD9}">
  <ds:schemaRefs>
    <ds:schemaRef ds:uri="http://schemas.microsoft.com/sharepoint/v3/contenttype/forms"/>
  </ds:schemaRefs>
</ds:datastoreItem>
</file>

<file path=customXml/itemProps3.xml><?xml version="1.0" encoding="utf-8"?>
<ds:datastoreItem xmlns:ds="http://schemas.openxmlformats.org/officeDocument/2006/customXml" ds:itemID="{29EC18F4-C3A5-47F7-9C21-725CB5626BFB}">
  <ds:schemaRefs>
    <ds:schemaRef ds:uri="http://schemas.microsoft.com/office/2006/documentManagement/type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http://purl.org/dc/dcmitype/"/>
    <ds:schemaRef ds:uri="http://schemas.microsoft.com/office/infopath/2007/PartnerControls"/>
    <ds:schemaRef ds:uri="acccb6d4-dbe5-46d2-b4d3-5733603d8c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6272</TotalTime>
  <Words>846</Words>
  <Application>Microsoft Office PowerPoint</Application>
  <PresentationFormat>On-screen Show (4:3)</PresentationFormat>
  <Paragraphs>71</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Thème Office</vt:lpstr>
      <vt:lpstr> Tyre Industry preliminary Wet Grip on Worn tyre assessment on C2 and C3 tyres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ETRTO Incomes Analysis</dc:title>
  <dc:creator>SIF</dc:creator>
  <cp:lastModifiedBy>secretariat</cp:lastModifiedBy>
  <cp:revision>187</cp:revision>
  <dcterms:created xsi:type="dcterms:W3CDTF">2014-09-24T13:03:48Z</dcterms:created>
  <dcterms:modified xsi:type="dcterms:W3CDTF">2021-01-22T16:05:56Z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