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32" r:id="rId5"/>
    <p:sldMasterId id="2147483858" r:id="rId6"/>
    <p:sldMasterId id="2147483851" r:id="rId7"/>
    <p:sldMasterId id="2147483865" r:id="rId8"/>
    <p:sldMasterId id="2147483872" r:id="rId9"/>
    <p:sldMasterId id="2147483879" r:id="rId10"/>
    <p:sldMasterId id="2147483886" r:id="rId11"/>
    <p:sldMasterId id="2147483893" r:id="rId12"/>
    <p:sldMasterId id="2147483900" r:id="rId13"/>
  </p:sldMasterIdLst>
  <p:notesMasterIdLst>
    <p:notesMasterId r:id="rId27"/>
  </p:notesMasterIdLst>
  <p:sldIdLst>
    <p:sldId id="326" r:id="rId14"/>
    <p:sldId id="331" r:id="rId15"/>
    <p:sldId id="329" r:id="rId16"/>
    <p:sldId id="332" r:id="rId17"/>
    <p:sldId id="333" r:id="rId18"/>
    <p:sldId id="334" r:id="rId19"/>
    <p:sldId id="335" r:id="rId20"/>
    <p:sldId id="336" r:id="rId21"/>
    <p:sldId id="337" r:id="rId22"/>
    <p:sldId id="339" r:id="rId23"/>
    <p:sldId id="341" r:id="rId24"/>
    <p:sldId id="342" r:id="rId25"/>
    <p:sldId id="343"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31"/>
            <p14:sldId id="329"/>
            <p14:sldId id="332"/>
            <p14:sldId id="333"/>
            <p14:sldId id="334"/>
            <p14:sldId id="335"/>
            <p14:sldId id="336"/>
            <p14:sldId id="337"/>
            <p14:sldId id="339"/>
            <p14:sldId id="341"/>
            <p14:sldId id="342"/>
            <p14:sldId id="34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31" userDrawn="1">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109" d="100"/>
          <a:sy n="109" d="100"/>
        </p:scale>
        <p:origin x="662" y="82"/>
      </p:cViewPr>
      <p:guideLst>
        <p:guide orient="horz" pos="1620"/>
        <p:guide orient="horz" pos="191"/>
        <p:guide orient="horz" pos="854"/>
        <p:guide orient="horz" pos="821"/>
        <p:guide orient="horz" pos="3049"/>
        <p:guide orient="horz" pos="3151"/>
        <p:guide pos="2880"/>
        <p:guide pos="431"/>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22/01/2021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25541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29436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427889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229184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56014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9332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76581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91768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2361139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408443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973710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45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314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127635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1375040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4181448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34007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0363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934054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130353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158580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1826761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987993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10480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65509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1474321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4260558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1734520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355866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13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390696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943697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8541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3182815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2298198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95472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29057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163590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3525726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29928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372062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709317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31118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648084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697648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1618739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a:prstGeom prst="rect">
            <a:avLst/>
          </a:prstGeo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1673956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a:prstGeom prst="rect">
            <a:avLst/>
          </a:prstGeo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528745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162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a:prstGeom prst="rect">
            <a:avLst/>
          </a:prstGeo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590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1" i="0" u="none" strike="noStrike" kern="1200" cap="none" spc="0" normalizeH="0" baseline="0" noProof="0">
                <a:ln>
                  <a:noFill/>
                </a:ln>
                <a:solidFill>
                  <a:srgbClr val="000000">
                    <a:alpha val="0"/>
                  </a:srgbClr>
                </a:solidFill>
                <a:effectLst/>
                <a:uLnTx/>
                <a:uFillTx/>
                <a:latin typeface="Arial"/>
                <a:ea typeface="+mn-ea"/>
                <a:cs typeface="+mn-cs"/>
              </a:rPr>
              <a:t>XX/XX/XXXX</a:t>
            </a:r>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1" i="0" u="none" strike="noStrike" kern="1200" cap="none" spc="0" normalizeH="0" baseline="0" noProof="0" smtClean="0">
                <a:ln>
                  <a:noFill/>
                </a:ln>
                <a:solidFill>
                  <a:srgbClr val="000000">
                    <a:alpha val="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00" b="1" i="0" u="none" strike="noStrike" kern="1200" cap="none" spc="0" normalizeH="0" baseline="0" noProof="0" dirty="0">
              <a:ln>
                <a:noFill/>
              </a:ln>
              <a:solidFill>
                <a:srgbClr val="000000">
                  <a:alpha val="0"/>
                </a:srgbClr>
              </a:solidFill>
              <a:effectLst/>
              <a:uLnTx/>
              <a:uFillTx/>
              <a:latin typeface="Arial"/>
              <a:ea typeface="+mn-ea"/>
              <a:cs typeface="+mn-cs"/>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17" y="143674"/>
            <a:ext cx="4644023" cy="3327854"/>
          </a:xfrm>
          <a:prstGeom prst="rect">
            <a:avLst/>
          </a:prstGeom>
        </p:spPr>
      </p:pic>
    </p:spTree>
    <p:extLst>
      <p:ext uri="{BB962C8B-B14F-4D97-AF65-F5344CB8AC3E}">
        <p14:creationId xmlns:p14="http://schemas.microsoft.com/office/powerpoint/2010/main" val="1083876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en-GB" sz="2800" dirty="0"/>
              <a:t>Background</a:t>
            </a:r>
            <a:endParaRPr lang="fr-FR" dirty="0"/>
          </a:p>
        </p:txBody>
      </p:sp>
      <p:sp>
        <p:nvSpPr>
          <p:cNvPr id="5" name="Espace réservé de la date 4"/>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6" name="Espace réservé du pied de page 5"/>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contenu 8"/>
          <p:cNvSpPr>
            <a:spLocks noGrp="1"/>
          </p:cNvSpPr>
          <p:nvPr>
            <p:ph sz="quarter" idx="14" hasCustomPrompt="1"/>
          </p:nvPr>
        </p:nvSpPr>
        <p:spPr bwMode="gray">
          <a:xfrm>
            <a:off x="359998" y="1836000"/>
            <a:ext cx="8424000" cy="2574000"/>
          </a:xfrm>
          <a:prstGeom prst="rect">
            <a:avLst/>
          </a:prstGeom>
        </p:spPr>
        <p:txBody>
          <a:bodyPr/>
          <a:lstStyle>
            <a:lvl1pPr>
              <a:defRPr/>
            </a:lvl1pPr>
            <a:lvl2pPr>
              <a:defRPr/>
            </a:lvl2pPr>
            <a:lvl3pPr>
              <a:defRPr/>
            </a:lvl3pPr>
            <a:lvl4pPr>
              <a:defRPr/>
            </a:lvl4pPr>
            <a:lvl5pPr>
              <a:defRPr/>
            </a:lvl5p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dirty="0"/>
          </a:p>
        </p:txBody>
      </p:sp>
      <p:sp>
        <p:nvSpPr>
          <p:cNvPr id="15" name="Espace réservé du texte 9"/>
          <p:cNvSpPr>
            <a:spLocks noGrp="1"/>
          </p:cNvSpPr>
          <p:nvPr>
            <p:ph type="body" sz="quarter" idx="13" hasCustomPrompt="1"/>
          </p:nvPr>
        </p:nvSpPr>
        <p:spPr bwMode="gray">
          <a:xfrm>
            <a:off x="3312000" y="180000"/>
            <a:ext cx="5472000" cy="360000"/>
          </a:xfrm>
          <a:prstGeom prst="rect">
            <a:avLst/>
          </a:prstGeo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35950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3" name="Espace réservé du pied de page 2"/>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numéro de diapositive 7"/>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51865"/>
            <a:ext cx="2383510" cy="1707996"/>
          </a:xfrm>
          <a:prstGeom prst="rect">
            <a:avLst/>
          </a:prstGeom>
        </p:spPr>
      </p:pic>
    </p:spTree>
    <p:extLst>
      <p:ext uri="{BB962C8B-B14F-4D97-AF65-F5344CB8AC3E}">
        <p14:creationId xmlns:p14="http://schemas.microsoft.com/office/powerpoint/2010/main" val="244557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80550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Intitulé de la direction/service interministérielle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7099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4.jpe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Radial </a:t>
            </a:r>
            <a:r>
              <a:rPr lang="fr-FR" noProof="0" dirty="0" err="1"/>
              <a:t>definition</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GRBP - 72th session – </a:t>
            </a:r>
            <a:r>
              <a:rPr lang="fr-FR" noProof="0" dirty="0" err="1"/>
              <a:t>September</a:t>
            </a:r>
            <a:r>
              <a:rPr lang="fr-FR" noProof="0" dirty="0"/>
              <a:t> 2020</a:t>
            </a:r>
          </a:p>
          <a:p>
            <a:pPr lvl="0"/>
            <a:r>
              <a:rPr lang="fr-FR" noProof="0" dirty="0"/>
              <a:t>Informal document </a:t>
            </a:r>
            <a:r>
              <a:rPr lang="fr-FR" noProof="0" dirty="0" err="1"/>
              <a:t>linked</a:t>
            </a:r>
            <a:r>
              <a:rPr lang="fr-FR" noProof="0" dirty="0"/>
              <a:t> to </a:t>
            </a:r>
            <a:r>
              <a:rPr lang="fr-FR" noProof="0" dirty="0" err="1"/>
              <a:t>working</a:t>
            </a:r>
            <a:r>
              <a:rPr lang="fr-FR" noProof="0" dirty="0"/>
              <a:t> document 2020/21</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Justifications</a:t>
            </a:r>
            <a:br>
              <a:rPr lang="en-GB" dirty="0"/>
            </a:br>
            <a:br>
              <a:rPr lang="en-GB" dirty="0"/>
            </a:br>
            <a:br>
              <a:rPr lang="en-GB" dirty="0"/>
            </a:b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sp>
        <p:nvSpPr>
          <p:cNvPr id="3" name="Rectangle 2"/>
          <p:cNvSpPr/>
          <p:nvPr userDrawn="1"/>
        </p:nvSpPr>
        <p:spPr>
          <a:xfrm>
            <a:off x="280615" y="994936"/>
            <a:ext cx="8424000" cy="3429465"/>
          </a:xfrm>
          <a:prstGeom prst="rect">
            <a:avLst/>
          </a:prstGeom>
        </p:spPr>
        <p:txBody>
          <a:bodyPr wrap="square">
            <a:spAutoFit/>
          </a:bodyPr>
          <a:lstStyle/>
          <a:p>
            <a:pPr>
              <a:lnSpc>
                <a:spcPct val="120000"/>
              </a:lnSpc>
              <a:spcBef>
                <a:spcPts val="0"/>
              </a:spcBef>
            </a:pPr>
            <a:r>
              <a:rPr lang="en-US" sz="1400" b="0" dirty="0"/>
              <a:t>Enlarges and enriches the current definition, whilst keeping the essential feature of a radial structure (mechanical decoupling between tread and bead)</a:t>
            </a:r>
          </a:p>
          <a:p>
            <a:pPr>
              <a:lnSpc>
                <a:spcPct val="120000"/>
              </a:lnSpc>
              <a:spcBef>
                <a:spcPts val="0"/>
              </a:spcBef>
            </a:pPr>
            <a:r>
              <a:rPr lang="en-US" sz="1400" b="0" dirty="0"/>
              <a:t>Allows potentially innovative features</a:t>
            </a:r>
          </a:p>
          <a:p>
            <a:pPr marL="0" indent="0">
              <a:lnSpc>
                <a:spcPct val="120000"/>
              </a:lnSpc>
              <a:spcBef>
                <a:spcPts val="0"/>
              </a:spcBef>
              <a:buNone/>
            </a:pPr>
            <a:endParaRPr lang="en-US" sz="1400" b="0" dirty="0"/>
          </a:p>
          <a:p>
            <a:pPr>
              <a:lnSpc>
                <a:spcPct val="120000"/>
              </a:lnSpc>
              <a:spcBef>
                <a:spcPts val="0"/>
              </a:spcBef>
            </a:pPr>
            <a:r>
              <a:rPr lang="en-US" sz="1400" b="0" dirty="0"/>
              <a:t>Existing approved radial </a:t>
            </a:r>
            <a:r>
              <a:rPr lang="en-US" sz="1400" b="0" dirty="0" err="1"/>
              <a:t>tyres</a:t>
            </a:r>
            <a:r>
              <a:rPr lang="en-US" sz="1400" b="0" dirty="0"/>
              <a:t> still comply with the proposed amended radial definition</a:t>
            </a:r>
            <a:r>
              <a:rPr lang="en-US" sz="1400" b="0" dirty="0">
                <a:sym typeface="Wingdings" panose="05000000000000000000" pitchFamily="2" charset="2"/>
              </a:rPr>
              <a:t> (no a</a:t>
            </a:r>
            <a:r>
              <a:rPr lang="en-US" sz="1400" b="0" dirty="0"/>
              <a:t>dditional requirements). </a:t>
            </a:r>
          </a:p>
          <a:p>
            <a:pPr>
              <a:lnSpc>
                <a:spcPct val="120000"/>
              </a:lnSpc>
              <a:spcBef>
                <a:spcPts val="0"/>
              </a:spcBef>
            </a:pPr>
            <a:r>
              <a:rPr lang="en-US" sz="1400" b="0" dirty="0"/>
              <a:t>No change on the type definition in UN Regulation N° 30. Like today, each </a:t>
            </a:r>
            <a:r>
              <a:rPr lang="en-US" sz="1400" b="0" dirty="0" err="1"/>
              <a:t>tyre</a:t>
            </a:r>
            <a:r>
              <a:rPr lang="en-US" sz="1400" b="0" dirty="0"/>
              <a:t> manufacturer must manage its regulatory types and therefore the </a:t>
            </a:r>
            <a:r>
              <a:rPr lang="en-US" sz="1400" b="0" dirty="0" err="1"/>
              <a:t>mixability</a:t>
            </a:r>
            <a:r>
              <a:rPr lang="en-US" sz="1400" b="0" dirty="0"/>
              <a:t> on the same axle/vehicle, in agreement with the Type Approval Authority.</a:t>
            </a:r>
          </a:p>
          <a:p>
            <a:pPr>
              <a:lnSpc>
                <a:spcPct val="120000"/>
              </a:lnSpc>
              <a:spcBef>
                <a:spcPts val="0"/>
              </a:spcBef>
            </a:pPr>
            <a:endParaRPr lang="en-US" sz="1400" b="0" dirty="0"/>
          </a:p>
          <a:p>
            <a:pPr>
              <a:lnSpc>
                <a:spcPct val="120000"/>
              </a:lnSpc>
              <a:spcBef>
                <a:spcPts val="0"/>
              </a:spcBef>
            </a:pPr>
            <a:r>
              <a:rPr lang="en-US" sz="1400" b="0" dirty="0"/>
              <a:t>None of the IP rights owned by the </a:t>
            </a:r>
            <a:r>
              <a:rPr lang="en-US" sz="1400" b="0" dirty="0" err="1"/>
              <a:t>tyre</a:t>
            </a:r>
            <a:r>
              <a:rPr lang="en-US" sz="1400" b="0" dirty="0"/>
              <a:t> manufacturer is deemed to be essential to have access to the amended definition. Furthermore, the amended definition would enable any other </a:t>
            </a:r>
            <a:r>
              <a:rPr lang="en-US" sz="1400" b="0" dirty="0" err="1"/>
              <a:t>tyre</a:t>
            </a:r>
            <a:r>
              <a:rPr lang="en-US" sz="1400" b="0" dirty="0"/>
              <a:t> manufacturers to sell </a:t>
            </a:r>
            <a:r>
              <a:rPr lang="en-US" sz="1400" b="0" dirty="0" err="1"/>
              <a:t>tyres</a:t>
            </a:r>
            <a:r>
              <a:rPr lang="en-US" sz="1400" b="0" dirty="0"/>
              <a:t> that would not comply with the current definition of a radial </a:t>
            </a:r>
            <a:r>
              <a:rPr lang="en-US" sz="1400" b="0" dirty="0" err="1"/>
              <a:t>tyre</a:t>
            </a:r>
            <a:r>
              <a:rPr lang="en-US" sz="1400" b="0" dirty="0"/>
              <a:t>.</a:t>
            </a:r>
            <a:endParaRPr lang="en-US" sz="1400" b="0" i="1" dirty="0"/>
          </a:p>
        </p:txBody>
      </p:sp>
    </p:spTree>
    <p:extLst>
      <p:ext uri="{BB962C8B-B14F-4D97-AF65-F5344CB8AC3E}">
        <p14:creationId xmlns:p14="http://schemas.microsoft.com/office/powerpoint/2010/main" val="210950374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Background</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r>
              <a:rPr lang="en-US" b="0" dirty="0"/>
              <a:t>A </a:t>
            </a:r>
            <a:r>
              <a:rPr lang="en-US" b="0" dirty="0" err="1"/>
              <a:t>tyre</a:t>
            </a:r>
            <a:r>
              <a:rPr lang="en-US" b="0" dirty="0"/>
              <a:t> manufacturer applied to get an EC type-approval in respect of a type of </a:t>
            </a:r>
            <a:r>
              <a:rPr lang="en-US" b="0" dirty="0" err="1"/>
              <a:t>tyre</a:t>
            </a:r>
            <a:r>
              <a:rPr lang="en-US" b="0" dirty="0"/>
              <a:t> that incorporates a new architecture. </a:t>
            </a:r>
          </a:p>
          <a:p>
            <a:pPr>
              <a:spcBef>
                <a:spcPts val="1200"/>
              </a:spcBef>
            </a:pPr>
            <a:r>
              <a:rPr lang="en-US" b="0" dirty="0"/>
              <a:t>This new architecture has the functionalities of a Radial </a:t>
            </a:r>
            <a:r>
              <a:rPr lang="en-US" b="0" dirty="0" err="1"/>
              <a:t>tyre</a:t>
            </a:r>
            <a:r>
              <a:rPr lang="en-US" b="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b="0" dirty="0" err="1"/>
              <a:t>tyre</a:t>
            </a:r>
            <a:r>
              <a:rPr lang="en-US" b="0" dirty="0"/>
              <a:t>. </a:t>
            </a:r>
          </a:p>
          <a:p>
            <a:pPr>
              <a:spcBef>
                <a:spcPts val="1200"/>
              </a:spcBef>
            </a:pPr>
            <a:r>
              <a:rPr lang="en-US" b="0" dirty="0"/>
              <a:t>As this structural architecture opens new radial </a:t>
            </a:r>
            <a:r>
              <a:rPr lang="en-US" b="0" dirty="0" err="1"/>
              <a:t>tyres</a:t>
            </a:r>
            <a:r>
              <a:rPr lang="en-US" b="0" dirty="0"/>
              <a:t> performances possibilities, the followings actions have been done:</a:t>
            </a:r>
          </a:p>
          <a:p>
            <a:pPr lvl="1"/>
            <a:r>
              <a:rPr lang="en-US" b="0" dirty="0"/>
              <a:t>Based on R30 and R117 tests results, France granted provisional approvals to this </a:t>
            </a:r>
            <a:r>
              <a:rPr lang="en-US" b="0" dirty="0" err="1"/>
              <a:t>tyre</a:t>
            </a:r>
            <a:r>
              <a:rPr lang="en-US" b="0" dirty="0"/>
              <a:t> type for use in France only.</a:t>
            </a:r>
          </a:p>
          <a:p>
            <a:pPr lvl="1"/>
            <a:r>
              <a:rPr lang="en-US" b="0" dirty="0"/>
              <a:t>France has been authorized by EC to grand an EC type approval.</a:t>
            </a:r>
          </a:p>
          <a:p>
            <a:pPr lvl="1"/>
            <a:r>
              <a:rPr lang="en-US" b="0" dirty="0"/>
              <a:t>As Radial definition revision is necessary, France propose a working document to upgrade the Radial definition of the UN_ECE regulations. </a:t>
            </a:r>
          </a:p>
          <a:p>
            <a:pPr lvl="0"/>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spTree>
    <p:extLst>
      <p:ext uri="{BB962C8B-B14F-4D97-AF65-F5344CB8AC3E}">
        <p14:creationId xmlns:p14="http://schemas.microsoft.com/office/powerpoint/2010/main" val="152983408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447614"/>
          </a:xfrm>
          <a:prstGeom prst="rect">
            <a:avLst/>
          </a:prstGeom>
        </p:spPr>
        <p:txBody>
          <a:bodyPr vert="horz" lIns="0" tIns="0" rIns="0" bIns="0" rtlCol="0" anchor="t" anchorCtr="0">
            <a:noAutofit/>
          </a:bodyPr>
          <a:lstStyle/>
          <a:p>
            <a:r>
              <a:rPr lang="en-GB" sz="2800" dirty="0"/>
              <a:t>Background (detailed timing)</a:t>
            </a:r>
            <a:endParaRPr lang="fr-FR" noProof="0" dirty="0"/>
          </a:p>
        </p:txBody>
      </p:sp>
      <p:sp>
        <p:nvSpPr>
          <p:cNvPr id="3" name="Espace réservé du texte 2"/>
          <p:cNvSpPr>
            <a:spLocks noGrp="1"/>
          </p:cNvSpPr>
          <p:nvPr>
            <p:ph type="body" idx="1"/>
          </p:nvPr>
        </p:nvSpPr>
        <p:spPr bwMode="gray">
          <a:xfrm>
            <a:off x="359999" y="1522018"/>
            <a:ext cx="8424000" cy="2574000"/>
          </a:xfrm>
          <a:prstGeom prst="rect">
            <a:avLst/>
          </a:prstGeom>
        </p:spPr>
        <p:txBody>
          <a:bodyPr vert="horz" lIns="0" tIns="0" rIns="0" bIns="0" rtlCol="0" anchor="t" anchorCtr="0">
            <a:noAutofit/>
          </a:bodyPr>
          <a:lstStyle/>
          <a:p>
            <a:r>
              <a:rPr lang="en-US" sz="1050" b="0" dirty="0"/>
              <a:t>On 23 October 2019 France applied for authorization to grant an EC type-approval in respect of a type of </a:t>
            </a:r>
            <a:r>
              <a:rPr lang="en-US" sz="1050" b="0" dirty="0" err="1"/>
              <a:t>tyre</a:t>
            </a:r>
            <a:r>
              <a:rPr lang="en-US" sz="1050" b="0" dirty="0"/>
              <a:t> that incorporates a new structural architecture. </a:t>
            </a:r>
          </a:p>
          <a:p>
            <a:r>
              <a:rPr lang="en-US" sz="1050" b="0" dirty="0"/>
              <a:t>From 16 July 2019 to 12 September 2019 the Technical Service UTAC (France) and the Manufacturer’s approved test laboratory carried out tests in accordance with UNECE Regulations Nos 30 and 117 of the </a:t>
            </a:r>
            <a:r>
              <a:rPr lang="en-US" sz="1050" b="0" dirty="0" err="1"/>
              <a:t>tyre</a:t>
            </a:r>
            <a:r>
              <a:rPr lang="en-US" sz="1050" b="0" dirty="0"/>
              <a:t> type, for which the exemption is sought. France has provided the Commission and the other Member States with all the information referred to in points (a), (b) and (c) of Article 20 of Directive 2007/46/EC. </a:t>
            </a:r>
          </a:p>
          <a:p>
            <a:r>
              <a:rPr lang="en-US" sz="1050" b="0" dirty="0"/>
              <a:t>France granted provisional approvals to this </a:t>
            </a:r>
            <a:r>
              <a:rPr lang="en-US" sz="1050" b="0" dirty="0" err="1"/>
              <a:t>tyre</a:t>
            </a:r>
            <a:r>
              <a:rPr lang="en-US" sz="1050" b="0" dirty="0"/>
              <a:t> type, as follows: a) on 11 December 2019, in accordance with the performance requirements set out in UNECE Regulation No 30 and b) on 12 December 2019, in accordance with the performance requirements set out in UNECE Regulation No 117. </a:t>
            </a:r>
          </a:p>
          <a:p>
            <a:r>
              <a:rPr lang="en-US" sz="1050" b="0" dirty="0"/>
              <a:t>The applicable requirements for C1 </a:t>
            </a:r>
            <a:r>
              <a:rPr lang="en-US" sz="1050" b="0" dirty="0" err="1"/>
              <a:t>tyres</a:t>
            </a:r>
            <a:r>
              <a:rPr lang="en-US" sz="1050" b="0" dirty="0"/>
              <a:t> are laid down in UNECE Regulations Nos 30 and 117, which are listed in Annex IV to Regulation (EC) No 661/2009 of the European Parliament and of the Council as being compulsory for the purposes of EC type approval. UNECE Regulations Nos 30 and 117 and Regulation (EC) No 661/2009 are also listed in Part I of and Appendix 1, Tables 1 and 2, to Annex IV and Appendices 1 to 6 to Annex XI to Directive 2007/46/EC. </a:t>
            </a:r>
          </a:p>
          <a:p>
            <a:r>
              <a:rPr lang="en-US" sz="1050" b="0" dirty="0"/>
              <a:t>UNECE Regulation No 30 provides for the definition of radial </a:t>
            </a:r>
            <a:r>
              <a:rPr lang="en-US" sz="1050" b="0" dirty="0" err="1"/>
              <a:t>tyre</a:t>
            </a:r>
            <a:r>
              <a:rPr lang="en-US" sz="1050" b="0" dirty="0"/>
              <a:t>, which does not include the possibility of laying the </a:t>
            </a:r>
            <a:r>
              <a:rPr lang="en-US" sz="1050" b="0" dirty="0" err="1"/>
              <a:t>tyre</a:t>
            </a:r>
            <a:r>
              <a:rPr lang="en-US" sz="1050" b="0" dirty="0"/>
              <a:t> ply cords at an angle slightly different from substantially 90° to the center line of the tread. </a:t>
            </a:r>
          </a:p>
          <a:p>
            <a:r>
              <a:rPr lang="en-US" sz="1050" b="0" dirty="0"/>
              <a:t>France has demonstrated that, in comparison with the requirements from which the exemption is sought, the </a:t>
            </a:r>
            <a:r>
              <a:rPr lang="en-US" sz="1050" b="0" dirty="0" err="1"/>
              <a:t>tyre</a:t>
            </a:r>
            <a:r>
              <a:rPr lang="en-US" sz="1050" b="0" dirty="0"/>
              <a:t> type concerned by this Decision fulfils safety and environmental requirements, meaning wet grip and rolling sound emission within the prescribed type-approval limits, improved rolling resistance, reduced mass and comparable contact patch, cornering stiffness and vertical stiffness to the ones of the standard </a:t>
            </a:r>
            <a:r>
              <a:rPr lang="en-US" sz="1050" b="0" dirty="0" err="1"/>
              <a:t>tyre</a:t>
            </a:r>
            <a:r>
              <a:rPr lang="en-US" sz="1050" b="0" dirty="0"/>
              <a:t>. </a:t>
            </a:r>
          </a:p>
          <a:p>
            <a:pPr lvl="0"/>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spTree>
    <p:extLst>
      <p:ext uri="{BB962C8B-B14F-4D97-AF65-F5344CB8AC3E}">
        <p14:creationId xmlns:p14="http://schemas.microsoft.com/office/powerpoint/2010/main" val="322054650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en-GB" sz="2800" dirty="0"/>
              <a:t>Objectives of the Radial definition revision</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r>
              <a:rPr lang="en-US" sz="1050" b="0" dirty="0"/>
              <a:t>Enlarge and enrich the current definition of a radial structure while ensuring the radial </a:t>
            </a:r>
            <a:r>
              <a:rPr lang="en-US" sz="1050" b="0" dirty="0" err="1"/>
              <a:t>tyres</a:t>
            </a:r>
            <a:r>
              <a:rPr lang="en-US" sz="1050" b="0" dirty="0"/>
              <a:t> key features (mechanical decoupling between the tread and the bead).</a:t>
            </a:r>
          </a:p>
          <a:p>
            <a:pPr marL="0" indent="0">
              <a:buNone/>
            </a:pPr>
            <a:endParaRPr lang="en-US" sz="1050" b="0" dirty="0"/>
          </a:p>
          <a:p>
            <a:r>
              <a:rPr lang="en-US" sz="1050" b="0" dirty="0"/>
              <a:t>Allow new potentially innovative features that do not strictly meet the current definition of a Radial </a:t>
            </a:r>
            <a:r>
              <a:rPr lang="en-US" sz="1050" b="0" dirty="0" err="1"/>
              <a:t>tyre</a:t>
            </a:r>
            <a:r>
              <a:rPr lang="en-US" sz="1050" b="0" dirty="0"/>
              <a:t> structure but could provide significant improvement in safety and/or environmental performances.</a:t>
            </a:r>
          </a:p>
          <a:p>
            <a:endParaRPr lang="en-US" sz="1050" b="0" dirty="0"/>
          </a:p>
          <a:p>
            <a:r>
              <a:rPr lang="en-US" sz="1050" b="0" dirty="0"/>
              <a:t>Existing approved radial </a:t>
            </a:r>
            <a:r>
              <a:rPr lang="en-US" sz="1050" b="0" dirty="0" err="1"/>
              <a:t>tyres</a:t>
            </a:r>
            <a:r>
              <a:rPr lang="en-US" sz="1050" b="0" dirty="0"/>
              <a:t> still comply with the proposed amended radial definition (no additional requirements).</a:t>
            </a:r>
          </a:p>
          <a:p>
            <a:pPr lvl="0"/>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spTree>
    <p:extLst>
      <p:ext uri="{BB962C8B-B14F-4D97-AF65-F5344CB8AC3E}">
        <p14:creationId xmlns:p14="http://schemas.microsoft.com/office/powerpoint/2010/main" val="415883274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60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r>
              <a:rPr lang="en-GB" dirty="0"/>
              <a:t>Summary of the proposal</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pic>
        <p:nvPicPr>
          <p:cNvPr id="7" name="Image 6"/>
          <p:cNvPicPr>
            <a:picLocks noChangeAspect="1"/>
          </p:cNvPicPr>
          <p:nvPr userDrawn="1"/>
        </p:nvPicPr>
        <p:blipFill>
          <a:blip r:embed="rId9"/>
          <a:stretch>
            <a:fillRect/>
          </a:stretch>
        </p:blipFill>
        <p:spPr>
          <a:xfrm>
            <a:off x="1030888" y="962202"/>
            <a:ext cx="6796247" cy="4157429"/>
          </a:xfrm>
          <a:prstGeom prst="rect">
            <a:avLst/>
          </a:prstGeom>
        </p:spPr>
      </p:pic>
    </p:spTree>
    <p:extLst>
      <p:ext uri="{BB962C8B-B14F-4D97-AF65-F5344CB8AC3E}">
        <p14:creationId xmlns:p14="http://schemas.microsoft.com/office/powerpoint/2010/main" val="37483293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Technical functionality</a:t>
            </a:r>
            <a:br>
              <a:rPr lang="en-GB" dirty="0"/>
            </a:b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pic>
        <p:nvPicPr>
          <p:cNvPr id="9" name="Image 8">
            <a:extLst>
              <a:ext uri="{FF2B5EF4-FFF2-40B4-BE49-F238E27FC236}">
                <a16:creationId xmlns:a16="http://schemas.microsoft.com/office/drawing/2014/main" id="{0AE8FCC6-B234-421A-A882-A1A30214A253}"/>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835696" y="627534"/>
            <a:ext cx="6683589" cy="4171601"/>
          </a:xfrm>
          <a:prstGeom prst="rect">
            <a:avLst/>
          </a:prstGeom>
          <a:noFill/>
          <a:ln>
            <a:noFill/>
          </a:ln>
        </p:spPr>
      </p:pic>
    </p:spTree>
    <p:extLst>
      <p:ext uri="{BB962C8B-B14F-4D97-AF65-F5344CB8AC3E}">
        <p14:creationId xmlns:p14="http://schemas.microsoft.com/office/powerpoint/2010/main" val="284735082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Technical functionality : Cornering stiffness</a:t>
            </a:r>
            <a:br>
              <a:rPr lang="en-GB" dirty="0"/>
            </a:br>
            <a:br>
              <a:rPr lang="en-GB" dirty="0"/>
            </a:b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pic>
        <p:nvPicPr>
          <p:cNvPr id="3" name="Image 2"/>
          <p:cNvPicPr>
            <a:picLocks noChangeAspect="1"/>
          </p:cNvPicPr>
          <p:nvPr userDrawn="1"/>
        </p:nvPicPr>
        <p:blipFill>
          <a:blip r:embed="rId10"/>
          <a:stretch>
            <a:fillRect/>
          </a:stretch>
        </p:blipFill>
        <p:spPr>
          <a:xfrm>
            <a:off x="1403648" y="1419622"/>
            <a:ext cx="6625942" cy="3171106"/>
          </a:xfrm>
          <a:prstGeom prst="rect">
            <a:avLst/>
          </a:prstGeom>
        </p:spPr>
      </p:pic>
    </p:spTree>
    <p:extLst>
      <p:ext uri="{BB962C8B-B14F-4D97-AF65-F5344CB8AC3E}">
        <p14:creationId xmlns:p14="http://schemas.microsoft.com/office/powerpoint/2010/main" val="142915533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907" r:id="rId7"/>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Technical functionality : Vertical stiffness</a:t>
            </a:r>
            <a:br>
              <a:rPr lang="en-GB" dirty="0"/>
            </a:br>
            <a:br>
              <a:rPr lang="en-GB" dirty="0"/>
            </a:br>
            <a:br>
              <a:rPr lang="en-GB" dirty="0"/>
            </a:b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pic>
        <p:nvPicPr>
          <p:cNvPr id="3" name="Image 2"/>
          <p:cNvPicPr>
            <a:picLocks noChangeAspect="1"/>
          </p:cNvPicPr>
          <p:nvPr userDrawn="1"/>
        </p:nvPicPr>
        <p:blipFill>
          <a:blip r:embed="rId9"/>
          <a:stretch>
            <a:fillRect/>
          </a:stretch>
        </p:blipFill>
        <p:spPr>
          <a:xfrm>
            <a:off x="1030888" y="987574"/>
            <a:ext cx="6421432" cy="3795926"/>
          </a:xfrm>
          <a:prstGeom prst="rect">
            <a:avLst/>
          </a:prstGeom>
        </p:spPr>
      </p:pic>
    </p:spTree>
    <p:extLst>
      <p:ext uri="{BB962C8B-B14F-4D97-AF65-F5344CB8AC3E}">
        <p14:creationId xmlns:p14="http://schemas.microsoft.com/office/powerpoint/2010/main" val="422425460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27534"/>
            <a:ext cx="8424000" cy="992466"/>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lang="en-GB" dirty="0"/>
            </a:br>
            <a:r>
              <a:rPr lang="en-GB" dirty="0"/>
              <a:t>Radial definition proposal from France </a:t>
            </a:r>
            <a:br>
              <a:rPr lang="en-GB" dirty="0"/>
            </a:br>
            <a:r>
              <a:rPr lang="en-GB" dirty="0"/>
              <a:t>(doc. GRBP-2020-21)</a:t>
            </a:r>
            <a:br>
              <a:rPr lang="en-GB" dirty="0"/>
            </a:br>
            <a:br>
              <a:rPr lang="en-GB" dirty="0"/>
            </a:br>
            <a:br>
              <a:rPr lang="en-GB" dirty="0"/>
            </a:b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all" spc="0" normalizeH="0" baseline="0" noProof="0">
                <a:ln>
                  <a:noFill/>
                </a:ln>
                <a:solidFill>
                  <a:srgbClr val="000000"/>
                </a:solidFill>
                <a:effectLst/>
                <a:uLnTx/>
                <a:uFillTx/>
                <a:latin typeface="Arial"/>
                <a:ea typeface="+mn-ea"/>
                <a:cs typeface="+mn-cs"/>
              </a:rPr>
              <a:t>XX/XX/XXXX</a:t>
            </a:r>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6000" y="108088"/>
            <a:ext cx="724888" cy="519446"/>
          </a:xfrm>
          <a:prstGeom prst="rect">
            <a:avLst/>
          </a:prstGeom>
        </p:spPr>
      </p:pic>
      <p:pic>
        <p:nvPicPr>
          <p:cNvPr id="18" name="Image 17">
            <a:extLst>
              <a:ext uri="{FF2B5EF4-FFF2-40B4-BE49-F238E27FC236}">
                <a16:creationId xmlns:a16="http://schemas.microsoft.com/office/drawing/2014/main" id="{449C2676-6EBD-4CAD-90AA-D966EA469264}"/>
              </a:ext>
            </a:extLst>
          </p:cNvPr>
          <p:cNvPicPr>
            <a:picLocks noChangeAspect="1"/>
          </p:cNvPicPr>
          <p:nvPr userDrawn="1"/>
        </p:nvPicPr>
        <p:blipFill rotWithShape="1">
          <a:blip r:embed="rId9"/>
          <a:srcRect b="50000"/>
          <a:stretch/>
        </p:blipFill>
        <p:spPr>
          <a:xfrm>
            <a:off x="323528" y="2060848"/>
            <a:ext cx="8359626" cy="2304256"/>
          </a:xfrm>
          <a:prstGeom prst="rect">
            <a:avLst/>
          </a:prstGeom>
        </p:spPr>
      </p:pic>
    </p:spTree>
    <p:extLst>
      <p:ext uri="{BB962C8B-B14F-4D97-AF65-F5344CB8AC3E}">
        <p14:creationId xmlns:p14="http://schemas.microsoft.com/office/powerpoint/2010/main" val="301080836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720000" y="3919897"/>
            <a:ext cx="5220152" cy="900000"/>
          </a:xfrm>
        </p:spPr>
        <p:txBody>
          <a:bodyPr/>
          <a:lstStyle/>
          <a:p>
            <a:r>
              <a:rPr lang="fr-FR" dirty="0"/>
              <a:t>Direction Générale de l’Energie et du Climat</a:t>
            </a:r>
          </a:p>
          <a:p>
            <a:r>
              <a:rPr lang="fr-FR" dirty="0"/>
              <a:t>Sous-direction à la sécurité et aux émissions des véhicules</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graphicFrame>
        <p:nvGraphicFramePr>
          <p:cNvPr id="10" name="Table 9">
            <a:extLst>
              <a:ext uri="{FF2B5EF4-FFF2-40B4-BE49-F238E27FC236}">
                <a16:creationId xmlns:a16="http://schemas.microsoft.com/office/drawing/2014/main" id="{6C7ABBA9-8E55-48F6-B593-BA4DD8C45299}"/>
              </a:ext>
            </a:extLst>
          </p:cNvPr>
          <p:cNvGraphicFramePr>
            <a:graphicFrameLocks noGrp="1"/>
          </p:cNvGraphicFramePr>
          <p:nvPr>
            <p:extLst>
              <p:ext uri="{D42A27DB-BD31-4B8C-83A1-F6EECF244321}">
                <p14:modId xmlns:p14="http://schemas.microsoft.com/office/powerpoint/2010/main" val="3816253382"/>
              </p:ext>
            </p:extLst>
          </p:nvPr>
        </p:nvGraphicFramePr>
        <p:xfrm>
          <a:off x="2843808" y="195486"/>
          <a:ext cx="5976664" cy="464820"/>
        </p:xfrm>
        <a:graphic>
          <a:graphicData uri="http://schemas.openxmlformats.org/drawingml/2006/table">
            <a:tbl>
              <a:tblPr firstRow="1" firstCol="1" bandRow="1">
                <a:tableStyleId>{5C22544A-7EE6-4342-B048-85BDC9FD1C3A}</a:tableStyleId>
              </a:tblPr>
              <a:tblGrid>
                <a:gridCol w="3198691">
                  <a:extLst>
                    <a:ext uri="{9D8B030D-6E8A-4147-A177-3AD203B41FA5}">
                      <a16:colId xmlns:a16="http://schemas.microsoft.com/office/drawing/2014/main" val="4267892878"/>
                    </a:ext>
                  </a:extLst>
                </a:gridCol>
                <a:gridCol w="2777973">
                  <a:extLst>
                    <a:ext uri="{9D8B030D-6E8A-4147-A177-3AD203B41FA5}">
                      <a16:colId xmlns:a16="http://schemas.microsoft.com/office/drawing/2014/main" val="842001964"/>
                    </a:ext>
                  </a:extLst>
                </a:gridCol>
              </a:tblGrid>
              <a:tr h="464820">
                <a:tc>
                  <a:txBody>
                    <a:bodyPr/>
                    <a:lstStyle/>
                    <a:p>
                      <a:pPr marL="0" indent="112713">
                        <a:lnSpc>
                          <a:spcPts val="1500"/>
                        </a:lnSpc>
                        <a:spcAft>
                          <a:spcPts val="400"/>
                        </a:spcAft>
                      </a:pPr>
                      <a:r>
                        <a:rPr lang="en-US" sz="1000" kern="100" dirty="0">
                          <a:solidFill>
                            <a:schemeClr val="tx1"/>
                          </a:solidFill>
                          <a:effectLst/>
                        </a:rPr>
                        <a:t>Submitted by the expert from France</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bg1"/>
                    </a:solidFill>
                  </a:tcPr>
                </a:tc>
                <a:tc>
                  <a:txBody>
                    <a:bodyPr/>
                    <a:lstStyle/>
                    <a:p>
                      <a:pPr marL="457200" indent="0">
                        <a:lnSpc>
                          <a:spcPts val="1200"/>
                        </a:lnSpc>
                        <a:spcAft>
                          <a:spcPts val="0"/>
                        </a:spcAft>
                      </a:pPr>
                      <a:r>
                        <a:rPr lang="en-US" sz="1000" u="sng" dirty="0">
                          <a:solidFill>
                            <a:schemeClr val="tx1"/>
                          </a:solidFill>
                          <a:effectLst/>
                        </a:rPr>
                        <a:t>Informal </a:t>
                      </a:r>
                      <a:r>
                        <a:rPr lang="en-US" sz="1000" u="sng">
                          <a:solidFill>
                            <a:schemeClr val="tx1"/>
                          </a:solidFill>
                          <a:effectLst/>
                        </a:rPr>
                        <a:t>document</a:t>
                      </a:r>
                      <a:r>
                        <a:rPr lang="en-US" sz="1000">
                          <a:solidFill>
                            <a:schemeClr val="tx1"/>
                          </a:solidFill>
                          <a:effectLst/>
                        </a:rPr>
                        <a:t> GRB-73-20-Rev.1</a:t>
                      </a:r>
                      <a:endParaRPr lang="en-US" sz="1000" dirty="0">
                        <a:solidFill>
                          <a:schemeClr val="tx1"/>
                        </a:solidFill>
                        <a:effectLst/>
                      </a:endParaRPr>
                    </a:p>
                    <a:p>
                      <a:pPr marL="457200" indent="0">
                        <a:lnSpc>
                          <a:spcPts val="1200"/>
                        </a:lnSpc>
                        <a:spcAft>
                          <a:spcPts val="0"/>
                        </a:spcAft>
                        <a:tabLst>
                          <a:tab pos="2969895" algn="ctr"/>
                          <a:tab pos="5940425" algn="r"/>
                        </a:tabLst>
                      </a:pPr>
                      <a:r>
                        <a:rPr lang="en-US" sz="1000" kern="100" dirty="0">
                          <a:solidFill>
                            <a:schemeClr val="tx1"/>
                          </a:solidFill>
                          <a:effectLst/>
                        </a:rPr>
                        <a:t>(73rd GRBP, 26-29 January 2021, </a:t>
                      </a:r>
                      <a:endParaRPr lang="en-US" sz="1000" dirty="0">
                        <a:solidFill>
                          <a:schemeClr val="tx1"/>
                        </a:solidFill>
                        <a:effectLst/>
                      </a:endParaRPr>
                    </a:p>
                    <a:p>
                      <a:pPr marL="457200" indent="0">
                        <a:lnSpc>
                          <a:spcPts val="1200"/>
                        </a:lnSpc>
                        <a:spcAft>
                          <a:spcPts val="0"/>
                        </a:spcAft>
                        <a:tabLst>
                          <a:tab pos="2969895" algn="ctr"/>
                          <a:tab pos="5940425" algn="r"/>
                        </a:tabLst>
                      </a:pPr>
                      <a:r>
                        <a:rPr lang="en-US" sz="1000" kern="100" dirty="0">
                          <a:solidFill>
                            <a:schemeClr val="tx1"/>
                          </a:solidFill>
                          <a:effectLst/>
                        </a:rPr>
                        <a:t> agenda item 5 (a))</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183257239"/>
                  </a:ext>
                </a:extLst>
              </a:tr>
            </a:tbl>
          </a:graphicData>
        </a:graphic>
      </p:graphicFrame>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188" y="771550"/>
            <a:ext cx="8424000" cy="720000"/>
          </a:xfrm>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fr-FR" sz="1600" b="1" kern="0" dirty="0"/>
              <a:t>2/ Can the </a:t>
            </a:r>
            <a:r>
              <a:rPr lang="fr-FR" sz="1600" b="1" kern="0" dirty="0" err="1"/>
              <a:t>proposed</a:t>
            </a:r>
            <a:r>
              <a:rPr lang="fr-FR" sz="1600" b="1" kern="0" dirty="0"/>
              <a:t> </a:t>
            </a:r>
            <a:r>
              <a:rPr lang="fr-FR" sz="1600" b="1" kern="0" dirty="0" err="1"/>
              <a:t>definition</a:t>
            </a:r>
            <a:r>
              <a:rPr lang="fr-FR" sz="1600" b="1" kern="0" dirty="0"/>
              <a:t> </a:t>
            </a:r>
            <a:r>
              <a:rPr lang="fr-FR" sz="1600" b="1" kern="0" dirty="0" err="1"/>
              <a:t>allow</a:t>
            </a:r>
            <a:r>
              <a:rPr lang="fr-FR" sz="1600" b="1" kern="0" dirty="0"/>
              <a:t> « </a:t>
            </a:r>
            <a:r>
              <a:rPr lang="fr-FR" sz="1600" b="1" kern="0" dirty="0" err="1"/>
              <a:t>less</a:t>
            </a:r>
            <a:r>
              <a:rPr lang="fr-FR" sz="1600" b="1" kern="0" dirty="0"/>
              <a:t> radial » </a:t>
            </a:r>
            <a:r>
              <a:rPr lang="fr-FR" sz="1600" b="1" kern="0" dirty="0" err="1"/>
              <a:t>tyres</a:t>
            </a:r>
            <a:r>
              <a:rPr lang="fr-FR" sz="1600" b="1" kern="0" dirty="0"/>
              <a:t> </a:t>
            </a:r>
            <a:r>
              <a:rPr lang="fr-FR" sz="1600" b="1" kern="0" dirty="0" err="1"/>
              <a:t>than</a:t>
            </a:r>
            <a:r>
              <a:rPr lang="fr-FR" sz="1600" b="1" kern="0" dirty="0"/>
              <a:t> </a:t>
            </a:r>
            <a:r>
              <a:rPr lang="fr-FR" sz="1600" b="1" kern="0" dirty="0" err="1"/>
              <a:t>today</a:t>
            </a:r>
            <a:r>
              <a:rPr lang="fr-FR" sz="1600" b="1" kern="0" dirty="0"/>
              <a:t> ?</a:t>
            </a:r>
            <a:br>
              <a:rPr lang="fr-FR" sz="2800" kern="0" dirty="0"/>
            </a:b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Current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definition</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does</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not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necessary</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guarantee</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 minimum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mechanical</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decoupling</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between</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tread</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and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bead</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zone.</a:t>
            </a:r>
            <a:b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b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The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proposed</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definition</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does</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not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introduce</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additional</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risk</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on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that</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point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compared</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to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today’s</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 </a:t>
            </a:r>
            <a:r>
              <a:rPr kumimoji="0" lang="fr-FR" sz="1100" b="1" i="0" u="none" strike="noStrike" kern="1200" cap="none" spc="0" normalizeH="0" baseline="0" noProof="0" dirty="0" err="1">
                <a:ln>
                  <a:noFill/>
                </a:ln>
                <a:solidFill>
                  <a:srgbClr val="0070C0"/>
                </a:solidFill>
                <a:effectLst/>
                <a:uLnTx/>
                <a:uFillTx/>
                <a:latin typeface="Arial" charset="0"/>
                <a:ea typeface="ＭＳ Ｐゴシック" pitchFamily="34" charset="-128"/>
                <a:cs typeface="+mn-cs"/>
              </a:rPr>
              <a:t>definition</a:t>
            </a:r>
            <a:r>
              <a:rPr kumimoji="0" lang="fr-FR" sz="1100" b="1"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t>.</a:t>
            </a:r>
            <a:br>
              <a:rPr kumimoji="0" lang="fr-FR" sz="1100" b="0" i="0" u="none" strike="noStrike" kern="1200" cap="none" spc="0" normalizeH="0" baseline="0" noProof="0" dirty="0">
                <a:ln>
                  <a:noFill/>
                </a:ln>
                <a:solidFill>
                  <a:srgbClr val="0070C0"/>
                </a:solidFill>
                <a:effectLst/>
                <a:uLnTx/>
                <a:uFillTx/>
                <a:latin typeface="Arial" charset="0"/>
                <a:ea typeface="ＭＳ Ｐゴシック" pitchFamily="34" charset="-128"/>
                <a:cs typeface="+mn-cs"/>
              </a:rPr>
            </a:br>
            <a:endParaRPr lang="fr-FR" sz="11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texte 8"/>
          <p:cNvSpPr>
            <a:spLocks noGrp="1"/>
          </p:cNvSpPr>
          <p:nvPr>
            <p:ph type="body" sz="quarter" idx="14"/>
          </p:nvPr>
        </p:nvSpPr>
        <p:spPr>
          <a:xfrm>
            <a:off x="359998" y="1620000"/>
            <a:ext cx="8388190" cy="2895966"/>
          </a:xfrm>
        </p:spPr>
        <p:txBody>
          <a:bodyPr/>
          <a:lstStyle/>
          <a:p>
            <a:pPr>
              <a:lnSpc>
                <a:spcPct val="120000"/>
              </a:lnSpc>
            </a:pPr>
            <a:endParaRPr lang="en-US" sz="1200" i="1" dirty="0"/>
          </a:p>
        </p:txBody>
      </p:sp>
      <p:grpSp>
        <p:nvGrpSpPr>
          <p:cNvPr id="10" name="Groupe 9"/>
          <p:cNvGrpSpPr/>
          <p:nvPr/>
        </p:nvGrpSpPr>
        <p:grpSpPr>
          <a:xfrm>
            <a:off x="359998" y="1620000"/>
            <a:ext cx="7380354" cy="2679942"/>
            <a:chOff x="180381" y="875377"/>
            <a:chExt cx="8235512" cy="4929887"/>
          </a:xfrm>
        </p:grpSpPr>
        <p:sp>
          <p:nvSpPr>
            <p:cNvPr id="11" name="ZoneTexte 14">
              <a:extLst>
                <a:ext uri="{FF2B5EF4-FFF2-40B4-BE49-F238E27FC236}">
                  <a16:creationId xmlns:a16="http://schemas.microsoft.com/office/drawing/2014/main" id="{14A29B14-2A37-4C9A-A359-D53FB9F3A7A3}"/>
                </a:ext>
              </a:extLst>
            </p:cNvPr>
            <p:cNvSpPr txBox="1">
              <a:spLocks noChangeArrowheads="1"/>
            </p:cNvSpPr>
            <p:nvPr/>
          </p:nvSpPr>
          <p:spPr bwMode="auto">
            <a:xfrm>
              <a:off x="6372200" y="1920525"/>
              <a:ext cx="2043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fr-FR" dirty="0" err="1">
                  <a:solidFill>
                    <a:srgbClr val="FF0000"/>
                  </a:solidFill>
                </a:rPr>
                <a:t>Additionnal</a:t>
              </a:r>
              <a:r>
                <a:rPr lang="fr-FR" dirty="0">
                  <a:solidFill>
                    <a:srgbClr val="FF0000"/>
                  </a:solidFill>
                </a:rPr>
                <a:t> inextensible </a:t>
              </a:r>
              <a:r>
                <a:rPr lang="fr-FR" dirty="0" err="1">
                  <a:solidFill>
                    <a:srgbClr val="FF0000"/>
                  </a:solidFill>
                </a:rPr>
                <a:t>belt</a:t>
              </a:r>
              <a:endParaRPr lang="fr-FR" dirty="0">
                <a:solidFill>
                  <a:srgbClr val="FF0000"/>
                </a:solidFill>
              </a:endParaRPr>
            </a:p>
          </p:txBody>
        </p:sp>
        <p:sp>
          <p:nvSpPr>
            <p:cNvPr id="12" name="ZoneTexte 14">
              <a:extLst>
                <a:ext uri="{FF2B5EF4-FFF2-40B4-BE49-F238E27FC236}">
                  <a16:creationId xmlns:a16="http://schemas.microsoft.com/office/drawing/2014/main" id="{F8C49045-EE84-4922-A405-B60E8D6A563A}"/>
                </a:ext>
              </a:extLst>
            </p:cNvPr>
            <p:cNvSpPr txBox="1">
              <a:spLocks noChangeArrowheads="1"/>
            </p:cNvSpPr>
            <p:nvPr/>
          </p:nvSpPr>
          <p:spPr bwMode="auto">
            <a:xfrm>
              <a:off x="3031200" y="980728"/>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t>≈ 90°</a:t>
              </a:r>
            </a:p>
          </p:txBody>
        </p:sp>
        <p:sp>
          <p:nvSpPr>
            <p:cNvPr id="13" name="ZoneTexte 14">
              <a:extLst>
                <a:ext uri="{FF2B5EF4-FFF2-40B4-BE49-F238E27FC236}">
                  <a16:creationId xmlns:a16="http://schemas.microsoft.com/office/drawing/2014/main" id="{6DB35ED1-51A1-443A-8628-905C15E14C1B}"/>
                </a:ext>
              </a:extLst>
            </p:cNvPr>
            <p:cNvSpPr txBox="1">
              <a:spLocks noChangeArrowheads="1"/>
            </p:cNvSpPr>
            <p:nvPr/>
          </p:nvSpPr>
          <p:spPr bwMode="auto">
            <a:xfrm>
              <a:off x="4736780" y="1052736"/>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t>≈ 90°</a:t>
              </a:r>
            </a:p>
          </p:txBody>
        </p:sp>
        <p:sp>
          <p:nvSpPr>
            <p:cNvPr id="14" name="ZoneTexte 14">
              <a:extLst>
                <a:ext uri="{FF2B5EF4-FFF2-40B4-BE49-F238E27FC236}">
                  <a16:creationId xmlns:a16="http://schemas.microsoft.com/office/drawing/2014/main" id="{A0B8992F-DDA3-4CF0-8E2F-19E94AC565CB}"/>
                </a:ext>
              </a:extLst>
            </p:cNvPr>
            <p:cNvSpPr txBox="1">
              <a:spLocks noChangeArrowheads="1"/>
            </p:cNvSpPr>
            <p:nvPr/>
          </p:nvSpPr>
          <p:spPr bwMode="auto">
            <a:xfrm>
              <a:off x="6968507" y="1032991"/>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t>≈ 90°</a:t>
              </a:r>
            </a:p>
          </p:txBody>
        </p:sp>
        <p:grpSp>
          <p:nvGrpSpPr>
            <p:cNvPr id="15" name="Groupe 14">
              <a:extLst>
                <a:ext uri="{FF2B5EF4-FFF2-40B4-BE49-F238E27FC236}">
                  <a16:creationId xmlns:a16="http://schemas.microsoft.com/office/drawing/2014/main" id="{D0DCD706-AE86-4882-B116-09213B7E1475}"/>
                </a:ext>
              </a:extLst>
            </p:cNvPr>
            <p:cNvGrpSpPr/>
            <p:nvPr/>
          </p:nvGrpSpPr>
          <p:grpSpPr>
            <a:xfrm rot="2400000">
              <a:off x="5751247" y="1558330"/>
              <a:ext cx="1177359" cy="303644"/>
              <a:chOff x="2267744" y="1772816"/>
              <a:chExt cx="1656184" cy="360040"/>
            </a:xfrm>
          </p:grpSpPr>
          <p:cxnSp>
            <p:nvCxnSpPr>
              <p:cNvPr id="148" name="Connecteur droit 147">
                <a:extLst>
                  <a:ext uri="{FF2B5EF4-FFF2-40B4-BE49-F238E27FC236}">
                    <a16:creationId xmlns:a16="http://schemas.microsoft.com/office/drawing/2014/main" id="{93841AB7-5049-444E-B977-8263F5ED2B19}"/>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Connecteur droit 148">
                <a:extLst>
                  <a:ext uri="{FF2B5EF4-FFF2-40B4-BE49-F238E27FC236}">
                    <a16:creationId xmlns:a16="http://schemas.microsoft.com/office/drawing/2014/main" id="{ABD54CEC-7BD6-4EFD-979A-3E304C779B2A}"/>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Connecteur droit 149">
                <a:extLst>
                  <a:ext uri="{FF2B5EF4-FFF2-40B4-BE49-F238E27FC236}">
                    <a16:creationId xmlns:a16="http://schemas.microsoft.com/office/drawing/2014/main" id="{218F1973-5E4F-429B-A87C-5D9C1F90F550}"/>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Connecteur droit 150">
                <a:extLst>
                  <a:ext uri="{FF2B5EF4-FFF2-40B4-BE49-F238E27FC236}">
                    <a16:creationId xmlns:a16="http://schemas.microsoft.com/office/drawing/2014/main" id="{4117BA12-1B90-407C-90BC-FCABC1913626}"/>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Connecteur droit 151">
                <a:extLst>
                  <a:ext uri="{FF2B5EF4-FFF2-40B4-BE49-F238E27FC236}">
                    <a16:creationId xmlns:a16="http://schemas.microsoft.com/office/drawing/2014/main" id="{4DF7F89C-AAB2-4FC2-95F4-DF70A2B89257}"/>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Connecteur droit 152">
                <a:extLst>
                  <a:ext uri="{FF2B5EF4-FFF2-40B4-BE49-F238E27FC236}">
                    <a16:creationId xmlns:a16="http://schemas.microsoft.com/office/drawing/2014/main" id="{B9D7438C-F9E4-448F-B7A5-6EC411C3DE33}"/>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e 15">
              <a:extLst>
                <a:ext uri="{FF2B5EF4-FFF2-40B4-BE49-F238E27FC236}">
                  <a16:creationId xmlns:a16="http://schemas.microsoft.com/office/drawing/2014/main" id="{AD5D6746-798B-409C-A84A-27E96DC3C28B}"/>
                </a:ext>
              </a:extLst>
            </p:cNvPr>
            <p:cNvGrpSpPr/>
            <p:nvPr/>
          </p:nvGrpSpPr>
          <p:grpSpPr>
            <a:xfrm>
              <a:off x="3978758" y="1619738"/>
              <a:ext cx="2627466" cy="291015"/>
              <a:chOff x="2267744" y="1772816"/>
              <a:chExt cx="1656184" cy="360040"/>
            </a:xfrm>
          </p:grpSpPr>
          <p:cxnSp>
            <p:nvCxnSpPr>
              <p:cNvPr id="142" name="Connecteur droit 141">
                <a:extLst>
                  <a:ext uri="{FF2B5EF4-FFF2-40B4-BE49-F238E27FC236}">
                    <a16:creationId xmlns:a16="http://schemas.microsoft.com/office/drawing/2014/main" id="{F30CDAF2-AC0D-4BFD-BE18-9BB051901EDE}"/>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Connecteur droit 142">
                <a:extLst>
                  <a:ext uri="{FF2B5EF4-FFF2-40B4-BE49-F238E27FC236}">
                    <a16:creationId xmlns:a16="http://schemas.microsoft.com/office/drawing/2014/main" id="{F1789646-E15F-4660-93AB-6D054796E108}"/>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Connecteur droit 143">
                <a:extLst>
                  <a:ext uri="{FF2B5EF4-FFF2-40B4-BE49-F238E27FC236}">
                    <a16:creationId xmlns:a16="http://schemas.microsoft.com/office/drawing/2014/main" id="{1C5BD255-EA65-409B-90ED-E11D7DFCA99F}"/>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Connecteur droit 144">
                <a:extLst>
                  <a:ext uri="{FF2B5EF4-FFF2-40B4-BE49-F238E27FC236}">
                    <a16:creationId xmlns:a16="http://schemas.microsoft.com/office/drawing/2014/main" id="{24350E6E-DB40-4D54-BA58-3D9A70E3AFA5}"/>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Connecteur droit 145">
                <a:extLst>
                  <a:ext uri="{FF2B5EF4-FFF2-40B4-BE49-F238E27FC236}">
                    <a16:creationId xmlns:a16="http://schemas.microsoft.com/office/drawing/2014/main" id="{E8533749-2C24-4EB5-B9C2-36ECDC026ADD}"/>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onnecteur droit 146">
                <a:extLst>
                  <a:ext uri="{FF2B5EF4-FFF2-40B4-BE49-F238E27FC236}">
                    <a16:creationId xmlns:a16="http://schemas.microsoft.com/office/drawing/2014/main" id="{BA16A790-AB4A-4BF1-AC91-3F34B1660EC7}"/>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e 16">
              <a:extLst>
                <a:ext uri="{FF2B5EF4-FFF2-40B4-BE49-F238E27FC236}">
                  <a16:creationId xmlns:a16="http://schemas.microsoft.com/office/drawing/2014/main" id="{1329AEE7-3DA0-49C2-9EF3-704D0142A588}"/>
                </a:ext>
              </a:extLst>
            </p:cNvPr>
            <p:cNvGrpSpPr/>
            <p:nvPr/>
          </p:nvGrpSpPr>
          <p:grpSpPr>
            <a:xfrm>
              <a:off x="2889890" y="1625101"/>
              <a:ext cx="1106046" cy="285630"/>
              <a:chOff x="2267744" y="1772816"/>
              <a:chExt cx="1656184" cy="360040"/>
            </a:xfrm>
          </p:grpSpPr>
          <p:cxnSp>
            <p:nvCxnSpPr>
              <p:cNvPr id="136" name="Connecteur droit 135">
                <a:extLst>
                  <a:ext uri="{FF2B5EF4-FFF2-40B4-BE49-F238E27FC236}">
                    <a16:creationId xmlns:a16="http://schemas.microsoft.com/office/drawing/2014/main" id="{452AD060-5523-4124-836D-F27F25BE899F}"/>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Connecteur droit 136">
                <a:extLst>
                  <a:ext uri="{FF2B5EF4-FFF2-40B4-BE49-F238E27FC236}">
                    <a16:creationId xmlns:a16="http://schemas.microsoft.com/office/drawing/2014/main" id="{7659D4B2-070E-4817-861C-A089EF780BE5}"/>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Connecteur droit 137">
                <a:extLst>
                  <a:ext uri="{FF2B5EF4-FFF2-40B4-BE49-F238E27FC236}">
                    <a16:creationId xmlns:a16="http://schemas.microsoft.com/office/drawing/2014/main" id="{19C93A08-C7A1-401D-9348-03A00D7A5938}"/>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Connecteur droit 138">
                <a:extLst>
                  <a:ext uri="{FF2B5EF4-FFF2-40B4-BE49-F238E27FC236}">
                    <a16:creationId xmlns:a16="http://schemas.microsoft.com/office/drawing/2014/main" id="{C02E7183-69C9-4755-9E6B-D71531CCBA45}"/>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Connecteur droit 139">
                <a:extLst>
                  <a:ext uri="{FF2B5EF4-FFF2-40B4-BE49-F238E27FC236}">
                    <a16:creationId xmlns:a16="http://schemas.microsoft.com/office/drawing/2014/main" id="{9656B0FC-7AC4-4EF0-BF07-1855AA20D323}"/>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Connecteur droit 140">
                <a:extLst>
                  <a:ext uri="{FF2B5EF4-FFF2-40B4-BE49-F238E27FC236}">
                    <a16:creationId xmlns:a16="http://schemas.microsoft.com/office/drawing/2014/main" id="{7991BDC2-1375-4E30-B6A8-74CF893715E2}"/>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e 17">
              <a:extLst>
                <a:ext uri="{FF2B5EF4-FFF2-40B4-BE49-F238E27FC236}">
                  <a16:creationId xmlns:a16="http://schemas.microsoft.com/office/drawing/2014/main" id="{8DA8B16B-1E2C-4573-85BF-B4ECF78B92CA}"/>
                </a:ext>
              </a:extLst>
            </p:cNvPr>
            <p:cNvGrpSpPr/>
            <p:nvPr/>
          </p:nvGrpSpPr>
          <p:grpSpPr>
            <a:xfrm>
              <a:off x="6604092" y="1616782"/>
              <a:ext cx="931248" cy="293950"/>
              <a:chOff x="2267744" y="1772816"/>
              <a:chExt cx="1656184" cy="360040"/>
            </a:xfrm>
          </p:grpSpPr>
          <p:cxnSp>
            <p:nvCxnSpPr>
              <p:cNvPr id="130" name="Connecteur droit 129">
                <a:extLst>
                  <a:ext uri="{FF2B5EF4-FFF2-40B4-BE49-F238E27FC236}">
                    <a16:creationId xmlns:a16="http://schemas.microsoft.com/office/drawing/2014/main" id="{DB368837-0F57-4BFC-A391-CD80ED35A5F8}"/>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onnecteur droit 130">
                <a:extLst>
                  <a:ext uri="{FF2B5EF4-FFF2-40B4-BE49-F238E27FC236}">
                    <a16:creationId xmlns:a16="http://schemas.microsoft.com/office/drawing/2014/main" id="{D071972E-B626-4CDC-BDFA-5D437B2AEED6}"/>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Connecteur droit 131">
                <a:extLst>
                  <a:ext uri="{FF2B5EF4-FFF2-40B4-BE49-F238E27FC236}">
                    <a16:creationId xmlns:a16="http://schemas.microsoft.com/office/drawing/2014/main" id="{E6186A4B-835A-43F0-9FCA-A16894009F6D}"/>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Connecteur droit 132">
                <a:extLst>
                  <a:ext uri="{FF2B5EF4-FFF2-40B4-BE49-F238E27FC236}">
                    <a16:creationId xmlns:a16="http://schemas.microsoft.com/office/drawing/2014/main" id="{FF9AE3FE-B98D-4009-915E-7EFA86053A20}"/>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Connecteur droit 133">
                <a:extLst>
                  <a:ext uri="{FF2B5EF4-FFF2-40B4-BE49-F238E27FC236}">
                    <a16:creationId xmlns:a16="http://schemas.microsoft.com/office/drawing/2014/main" id="{56F1B0E9-0475-4624-86FA-079158D26686}"/>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Connecteur droit 134">
                <a:extLst>
                  <a:ext uri="{FF2B5EF4-FFF2-40B4-BE49-F238E27FC236}">
                    <a16:creationId xmlns:a16="http://schemas.microsoft.com/office/drawing/2014/main" id="{280E7D40-2386-4AB4-8AFA-5372ED0BD86D}"/>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18">
              <a:extLst>
                <a:ext uri="{FF2B5EF4-FFF2-40B4-BE49-F238E27FC236}">
                  <a16:creationId xmlns:a16="http://schemas.microsoft.com/office/drawing/2014/main" id="{44CFE720-C4F8-43CD-B51F-746C5EB19B6E}"/>
                </a:ext>
              </a:extLst>
            </p:cNvPr>
            <p:cNvSpPr/>
            <p:nvPr/>
          </p:nvSpPr>
          <p:spPr bwMode="auto">
            <a:xfrm>
              <a:off x="2868712" y="1331807"/>
              <a:ext cx="1019150" cy="913223"/>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grpSp>
          <p:nvGrpSpPr>
            <p:cNvPr id="20" name="Groupe 19">
              <a:extLst>
                <a:ext uri="{FF2B5EF4-FFF2-40B4-BE49-F238E27FC236}">
                  <a16:creationId xmlns:a16="http://schemas.microsoft.com/office/drawing/2014/main" id="{1EF46E5B-ED7A-475E-8C5E-D9457CC3E51B}"/>
                </a:ext>
              </a:extLst>
            </p:cNvPr>
            <p:cNvGrpSpPr/>
            <p:nvPr/>
          </p:nvGrpSpPr>
          <p:grpSpPr>
            <a:xfrm rot="2400000">
              <a:off x="5730483" y="2979789"/>
              <a:ext cx="1177359" cy="303644"/>
              <a:chOff x="2267744" y="1772816"/>
              <a:chExt cx="1656184" cy="360040"/>
            </a:xfrm>
          </p:grpSpPr>
          <p:cxnSp>
            <p:nvCxnSpPr>
              <p:cNvPr id="124" name="Connecteur droit 123">
                <a:extLst>
                  <a:ext uri="{FF2B5EF4-FFF2-40B4-BE49-F238E27FC236}">
                    <a16:creationId xmlns:a16="http://schemas.microsoft.com/office/drawing/2014/main" id="{2F7BDEB7-5067-4607-868F-19FA4539272C}"/>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124">
                <a:extLst>
                  <a:ext uri="{FF2B5EF4-FFF2-40B4-BE49-F238E27FC236}">
                    <a16:creationId xmlns:a16="http://schemas.microsoft.com/office/drawing/2014/main" id="{D1FD0900-7C3A-4366-BF1F-421056BD852C}"/>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onnecteur droit 125">
                <a:extLst>
                  <a:ext uri="{FF2B5EF4-FFF2-40B4-BE49-F238E27FC236}">
                    <a16:creationId xmlns:a16="http://schemas.microsoft.com/office/drawing/2014/main" id="{B53D412F-8D8E-4196-8706-DC404EC98A4C}"/>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126">
                <a:extLst>
                  <a:ext uri="{FF2B5EF4-FFF2-40B4-BE49-F238E27FC236}">
                    <a16:creationId xmlns:a16="http://schemas.microsoft.com/office/drawing/2014/main" id="{E526ECAC-CFEB-4647-AD95-E6299B18B8D7}"/>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Connecteur droit 127">
                <a:extLst>
                  <a:ext uri="{FF2B5EF4-FFF2-40B4-BE49-F238E27FC236}">
                    <a16:creationId xmlns:a16="http://schemas.microsoft.com/office/drawing/2014/main" id="{88EE97F6-3C4A-47FD-9E7A-0504CAEF07DD}"/>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Connecteur droit 128">
                <a:extLst>
                  <a:ext uri="{FF2B5EF4-FFF2-40B4-BE49-F238E27FC236}">
                    <a16:creationId xmlns:a16="http://schemas.microsoft.com/office/drawing/2014/main" id="{6E3F7BA2-66B5-41C0-BDDE-1F18A23B56D3}"/>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e 20">
              <a:extLst>
                <a:ext uri="{FF2B5EF4-FFF2-40B4-BE49-F238E27FC236}">
                  <a16:creationId xmlns:a16="http://schemas.microsoft.com/office/drawing/2014/main" id="{EDE6EC3A-E07C-409B-B772-DC6901F94E9D}"/>
                </a:ext>
              </a:extLst>
            </p:cNvPr>
            <p:cNvGrpSpPr/>
            <p:nvPr/>
          </p:nvGrpSpPr>
          <p:grpSpPr>
            <a:xfrm>
              <a:off x="3957994" y="3041197"/>
              <a:ext cx="2627466" cy="291015"/>
              <a:chOff x="2267744" y="1772816"/>
              <a:chExt cx="1656184" cy="360040"/>
            </a:xfrm>
          </p:grpSpPr>
          <p:cxnSp>
            <p:nvCxnSpPr>
              <p:cNvPr id="118" name="Connecteur droit 117">
                <a:extLst>
                  <a:ext uri="{FF2B5EF4-FFF2-40B4-BE49-F238E27FC236}">
                    <a16:creationId xmlns:a16="http://schemas.microsoft.com/office/drawing/2014/main" id="{41E24788-0314-4E9B-9765-E7D5A3FFA08B}"/>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Connecteur droit 118">
                <a:extLst>
                  <a:ext uri="{FF2B5EF4-FFF2-40B4-BE49-F238E27FC236}">
                    <a16:creationId xmlns:a16="http://schemas.microsoft.com/office/drawing/2014/main" id="{1320C0B0-B96A-40C2-BBB3-F294D433A72A}"/>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Connecteur droit 119">
                <a:extLst>
                  <a:ext uri="{FF2B5EF4-FFF2-40B4-BE49-F238E27FC236}">
                    <a16:creationId xmlns:a16="http://schemas.microsoft.com/office/drawing/2014/main" id="{029F3989-F785-4B09-BA17-EA207C68B724}"/>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20">
                <a:extLst>
                  <a:ext uri="{FF2B5EF4-FFF2-40B4-BE49-F238E27FC236}">
                    <a16:creationId xmlns:a16="http://schemas.microsoft.com/office/drawing/2014/main" id="{9A94DDCE-9927-4BD9-9B28-83B64211C6A0}"/>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121">
                <a:extLst>
                  <a:ext uri="{FF2B5EF4-FFF2-40B4-BE49-F238E27FC236}">
                    <a16:creationId xmlns:a16="http://schemas.microsoft.com/office/drawing/2014/main" id="{F9790BE8-4301-423C-AC6F-269CB09B4227}"/>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eur droit 122">
                <a:extLst>
                  <a:ext uri="{FF2B5EF4-FFF2-40B4-BE49-F238E27FC236}">
                    <a16:creationId xmlns:a16="http://schemas.microsoft.com/office/drawing/2014/main" id="{D12DF43C-D8DD-43EE-950B-58DAC1D470AC}"/>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e 21">
              <a:extLst>
                <a:ext uri="{FF2B5EF4-FFF2-40B4-BE49-F238E27FC236}">
                  <a16:creationId xmlns:a16="http://schemas.microsoft.com/office/drawing/2014/main" id="{D0726071-B63A-4A96-905A-1B5BDF0CACEC}"/>
                </a:ext>
              </a:extLst>
            </p:cNvPr>
            <p:cNvGrpSpPr/>
            <p:nvPr/>
          </p:nvGrpSpPr>
          <p:grpSpPr>
            <a:xfrm>
              <a:off x="2843808" y="3046560"/>
              <a:ext cx="1106046" cy="285630"/>
              <a:chOff x="2267744" y="1772816"/>
              <a:chExt cx="1656184" cy="360040"/>
            </a:xfrm>
          </p:grpSpPr>
          <p:cxnSp>
            <p:nvCxnSpPr>
              <p:cNvPr id="112" name="Connecteur droit 111">
                <a:extLst>
                  <a:ext uri="{FF2B5EF4-FFF2-40B4-BE49-F238E27FC236}">
                    <a16:creationId xmlns:a16="http://schemas.microsoft.com/office/drawing/2014/main" id="{41181ACF-456C-4967-BF18-8A92A4DC2878}"/>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112">
                <a:extLst>
                  <a:ext uri="{FF2B5EF4-FFF2-40B4-BE49-F238E27FC236}">
                    <a16:creationId xmlns:a16="http://schemas.microsoft.com/office/drawing/2014/main" id="{5082C858-2A4B-40B3-B4A4-84A9114718D8}"/>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cteur droit 113">
                <a:extLst>
                  <a:ext uri="{FF2B5EF4-FFF2-40B4-BE49-F238E27FC236}">
                    <a16:creationId xmlns:a16="http://schemas.microsoft.com/office/drawing/2014/main" id="{EA88526F-4527-4B11-814D-BB048C1F42F9}"/>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eur droit 114">
                <a:extLst>
                  <a:ext uri="{FF2B5EF4-FFF2-40B4-BE49-F238E27FC236}">
                    <a16:creationId xmlns:a16="http://schemas.microsoft.com/office/drawing/2014/main" id="{77ED1898-69DA-4D87-A5A2-8B850D9F7C2E}"/>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eur droit 115">
                <a:extLst>
                  <a:ext uri="{FF2B5EF4-FFF2-40B4-BE49-F238E27FC236}">
                    <a16:creationId xmlns:a16="http://schemas.microsoft.com/office/drawing/2014/main" id="{6E9E7802-95E8-4187-B1EE-072629B34D46}"/>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116">
                <a:extLst>
                  <a:ext uri="{FF2B5EF4-FFF2-40B4-BE49-F238E27FC236}">
                    <a16:creationId xmlns:a16="http://schemas.microsoft.com/office/drawing/2014/main" id="{8BAA0E94-097D-4B22-96AC-39D9A3C81093}"/>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e 22">
              <a:extLst>
                <a:ext uri="{FF2B5EF4-FFF2-40B4-BE49-F238E27FC236}">
                  <a16:creationId xmlns:a16="http://schemas.microsoft.com/office/drawing/2014/main" id="{9700FCDA-61A4-4EBF-9172-7F9C63D74031}"/>
                </a:ext>
              </a:extLst>
            </p:cNvPr>
            <p:cNvGrpSpPr/>
            <p:nvPr/>
          </p:nvGrpSpPr>
          <p:grpSpPr>
            <a:xfrm>
              <a:off x="6583332" y="3038241"/>
              <a:ext cx="931248" cy="293950"/>
              <a:chOff x="2267744" y="1772816"/>
              <a:chExt cx="1656184" cy="360040"/>
            </a:xfrm>
          </p:grpSpPr>
          <p:cxnSp>
            <p:nvCxnSpPr>
              <p:cNvPr id="106" name="Connecteur droit 105">
                <a:extLst>
                  <a:ext uri="{FF2B5EF4-FFF2-40B4-BE49-F238E27FC236}">
                    <a16:creationId xmlns:a16="http://schemas.microsoft.com/office/drawing/2014/main" id="{4096CA51-73CF-411A-8BAC-1A27D0F6CE9C}"/>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eur droit 106">
                <a:extLst>
                  <a:ext uri="{FF2B5EF4-FFF2-40B4-BE49-F238E27FC236}">
                    <a16:creationId xmlns:a16="http://schemas.microsoft.com/office/drawing/2014/main" id="{EBAEBB5D-581C-4B16-A54E-8865F172003A}"/>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Connecteur droit 107">
                <a:extLst>
                  <a:ext uri="{FF2B5EF4-FFF2-40B4-BE49-F238E27FC236}">
                    <a16:creationId xmlns:a16="http://schemas.microsoft.com/office/drawing/2014/main" id="{CB20D916-0B3A-4FC0-BBA1-BD927E6C8CB7}"/>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08">
                <a:extLst>
                  <a:ext uri="{FF2B5EF4-FFF2-40B4-BE49-F238E27FC236}">
                    <a16:creationId xmlns:a16="http://schemas.microsoft.com/office/drawing/2014/main" id="{0AE65B1E-0B95-4C5A-A069-6763B9DC785A}"/>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Connecteur droit 109">
                <a:extLst>
                  <a:ext uri="{FF2B5EF4-FFF2-40B4-BE49-F238E27FC236}">
                    <a16:creationId xmlns:a16="http://schemas.microsoft.com/office/drawing/2014/main" id="{F8E50F71-3787-451C-BFD0-6B73A58D9FE9}"/>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Connecteur droit 110">
                <a:extLst>
                  <a:ext uri="{FF2B5EF4-FFF2-40B4-BE49-F238E27FC236}">
                    <a16:creationId xmlns:a16="http://schemas.microsoft.com/office/drawing/2014/main" id="{50CCD2E4-07C3-42C0-A625-111E0DDFB66C}"/>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Rectangle 23">
              <a:extLst>
                <a:ext uri="{FF2B5EF4-FFF2-40B4-BE49-F238E27FC236}">
                  <a16:creationId xmlns:a16="http://schemas.microsoft.com/office/drawing/2014/main" id="{114EA45E-09DD-4294-B8FB-E0FCB10189C8}"/>
                </a:ext>
              </a:extLst>
            </p:cNvPr>
            <p:cNvSpPr/>
            <p:nvPr/>
          </p:nvSpPr>
          <p:spPr bwMode="auto">
            <a:xfrm>
              <a:off x="2843808" y="2753266"/>
              <a:ext cx="997972" cy="913223"/>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grpSp>
          <p:nvGrpSpPr>
            <p:cNvPr id="25" name="Groupe 24">
              <a:extLst>
                <a:ext uri="{FF2B5EF4-FFF2-40B4-BE49-F238E27FC236}">
                  <a16:creationId xmlns:a16="http://schemas.microsoft.com/office/drawing/2014/main" id="{2C43187B-518A-4222-93CE-A74C80A47DF3}"/>
                </a:ext>
              </a:extLst>
            </p:cNvPr>
            <p:cNvGrpSpPr/>
            <p:nvPr/>
          </p:nvGrpSpPr>
          <p:grpSpPr>
            <a:xfrm rot="2400000">
              <a:off x="5251945" y="3073262"/>
              <a:ext cx="1177359" cy="303644"/>
              <a:chOff x="2267744" y="1772816"/>
              <a:chExt cx="1656184" cy="360040"/>
            </a:xfrm>
          </p:grpSpPr>
          <p:cxnSp>
            <p:nvCxnSpPr>
              <p:cNvPr id="100" name="Connecteur droit 99">
                <a:extLst>
                  <a:ext uri="{FF2B5EF4-FFF2-40B4-BE49-F238E27FC236}">
                    <a16:creationId xmlns:a16="http://schemas.microsoft.com/office/drawing/2014/main" id="{281378EE-D866-4384-B41E-3D273C755A97}"/>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cteur droit 100">
                <a:extLst>
                  <a:ext uri="{FF2B5EF4-FFF2-40B4-BE49-F238E27FC236}">
                    <a16:creationId xmlns:a16="http://schemas.microsoft.com/office/drawing/2014/main" id="{4837C41C-BAF5-48F7-B4F5-CAE1293FA79C}"/>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Connecteur droit 101">
                <a:extLst>
                  <a:ext uri="{FF2B5EF4-FFF2-40B4-BE49-F238E27FC236}">
                    <a16:creationId xmlns:a16="http://schemas.microsoft.com/office/drawing/2014/main" id="{C9014F69-A78B-432D-8BBA-00A7369238FF}"/>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eur droit 102">
                <a:extLst>
                  <a:ext uri="{FF2B5EF4-FFF2-40B4-BE49-F238E27FC236}">
                    <a16:creationId xmlns:a16="http://schemas.microsoft.com/office/drawing/2014/main" id="{0C0CF4D4-1C76-4766-9CA6-BBD436449E1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103">
                <a:extLst>
                  <a:ext uri="{FF2B5EF4-FFF2-40B4-BE49-F238E27FC236}">
                    <a16:creationId xmlns:a16="http://schemas.microsoft.com/office/drawing/2014/main" id="{C1BB6269-162B-46AC-AFF2-759180A64D96}"/>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eur droit 104">
                <a:extLst>
                  <a:ext uri="{FF2B5EF4-FFF2-40B4-BE49-F238E27FC236}">
                    <a16:creationId xmlns:a16="http://schemas.microsoft.com/office/drawing/2014/main" id="{D2073FB0-6D6F-4BB7-A409-4A806A58C264}"/>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ZoneTexte 14">
              <a:extLst>
                <a:ext uri="{FF2B5EF4-FFF2-40B4-BE49-F238E27FC236}">
                  <a16:creationId xmlns:a16="http://schemas.microsoft.com/office/drawing/2014/main" id="{0D66AA7C-C4E3-4A8D-B62A-AC9DF3967EF9}"/>
                </a:ext>
              </a:extLst>
            </p:cNvPr>
            <p:cNvSpPr txBox="1">
              <a:spLocks noChangeArrowheads="1"/>
            </p:cNvSpPr>
            <p:nvPr/>
          </p:nvSpPr>
          <p:spPr bwMode="auto">
            <a:xfrm>
              <a:off x="6307612" y="3356992"/>
              <a:ext cx="2043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fr-FR" dirty="0" err="1">
                  <a:solidFill>
                    <a:srgbClr val="FF0000"/>
                  </a:solidFill>
                </a:rPr>
                <a:t>Additionnal</a:t>
              </a:r>
              <a:r>
                <a:rPr lang="fr-FR" dirty="0">
                  <a:solidFill>
                    <a:srgbClr val="FF0000"/>
                  </a:solidFill>
                </a:rPr>
                <a:t> inextensible </a:t>
              </a:r>
              <a:r>
                <a:rPr lang="fr-FR" dirty="0" err="1">
                  <a:solidFill>
                    <a:srgbClr val="FF0000"/>
                  </a:solidFill>
                </a:rPr>
                <a:t>belt</a:t>
              </a:r>
              <a:endParaRPr lang="fr-FR" dirty="0">
                <a:solidFill>
                  <a:srgbClr val="FF0000"/>
                </a:solidFill>
              </a:endParaRPr>
            </a:p>
          </p:txBody>
        </p:sp>
        <p:sp>
          <p:nvSpPr>
            <p:cNvPr id="27" name="ZoneTexte 26">
              <a:extLst>
                <a:ext uri="{FF2B5EF4-FFF2-40B4-BE49-F238E27FC236}">
                  <a16:creationId xmlns:a16="http://schemas.microsoft.com/office/drawing/2014/main" id="{04AC7960-3DC9-4C0D-A15B-A45ED12C45EA}"/>
                </a:ext>
              </a:extLst>
            </p:cNvPr>
            <p:cNvSpPr txBox="1"/>
            <p:nvPr/>
          </p:nvSpPr>
          <p:spPr>
            <a:xfrm>
              <a:off x="180381" y="4390162"/>
              <a:ext cx="2436417" cy="830997"/>
            </a:xfrm>
            <a:prstGeom prst="rect">
              <a:avLst/>
            </a:prstGeom>
            <a:noFill/>
          </p:spPr>
          <p:txBody>
            <a:bodyPr wrap="square" rtlCol="0">
              <a:spAutoFit/>
            </a:bodyPr>
            <a:lstStyle/>
            <a:p>
              <a:pPr marL="0" lvl="1"/>
              <a:r>
                <a:rPr lang="fr-FR" sz="1400" b="1" dirty="0">
                  <a:solidFill>
                    <a:srgbClr val="00B050"/>
                  </a:solidFill>
                </a:rPr>
                <a:t>Complies </a:t>
              </a:r>
              <a:r>
                <a:rPr lang="fr-FR" sz="1400" b="1" dirty="0" err="1">
                  <a:solidFill>
                    <a:srgbClr val="00B050"/>
                  </a:solidFill>
                </a:rPr>
                <a:t>with</a:t>
              </a:r>
              <a:r>
                <a:rPr lang="fr-FR" sz="1400" b="1" dirty="0">
                  <a:solidFill>
                    <a:srgbClr val="00B050"/>
                  </a:solidFill>
                </a:rPr>
                <a:t> </a:t>
              </a:r>
            </a:p>
            <a:p>
              <a:pPr marL="0" lvl="1"/>
              <a:r>
                <a:rPr lang="fr-FR" sz="1400" b="1" dirty="0" err="1">
                  <a:solidFill>
                    <a:srgbClr val="00B050"/>
                  </a:solidFill>
                </a:rPr>
                <a:t>both</a:t>
              </a:r>
              <a:r>
                <a:rPr lang="fr-FR" sz="1400" b="1" dirty="0">
                  <a:solidFill>
                    <a:srgbClr val="00B050"/>
                  </a:solidFill>
                </a:rPr>
                <a:t> </a:t>
              </a:r>
              <a:r>
                <a:rPr lang="fr-FR" sz="1400" b="1" dirty="0" err="1">
                  <a:solidFill>
                    <a:srgbClr val="00B050"/>
                  </a:solidFill>
                </a:rPr>
                <a:t>definitions</a:t>
              </a:r>
              <a:endParaRPr lang="fr-FR" sz="1400" b="1" dirty="0">
                <a:solidFill>
                  <a:srgbClr val="00B050"/>
                </a:solidFill>
              </a:endParaRPr>
            </a:p>
            <a:p>
              <a:endParaRPr lang="fr-FR" sz="2000" dirty="0">
                <a:solidFill>
                  <a:srgbClr val="FF0000"/>
                </a:solidFill>
              </a:endParaRPr>
            </a:p>
          </p:txBody>
        </p:sp>
        <p:grpSp>
          <p:nvGrpSpPr>
            <p:cNvPr id="28" name="Groupe 27">
              <a:extLst>
                <a:ext uri="{FF2B5EF4-FFF2-40B4-BE49-F238E27FC236}">
                  <a16:creationId xmlns:a16="http://schemas.microsoft.com/office/drawing/2014/main" id="{BA9F1DDC-62FD-4D2D-98A9-AD7EDBB33060}"/>
                </a:ext>
              </a:extLst>
            </p:cNvPr>
            <p:cNvGrpSpPr/>
            <p:nvPr/>
          </p:nvGrpSpPr>
          <p:grpSpPr>
            <a:xfrm rot="2400000">
              <a:off x="5767602" y="4537537"/>
              <a:ext cx="1177359" cy="303644"/>
              <a:chOff x="2267744" y="1772816"/>
              <a:chExt cx="1656184" cy="360040"/>
            </a:xfrm>
          </p:grpSpPr>
          <p:cxnSp>
            <p:nvCxnSpPr>
              <p:cNvPr id="94" name="Connecteur droit 93">
                <a:extLst>
                  <a:ext uri="{FF2B5EF4-FFF2-40B4-BE49-F238E27FC236}">
                    <a16:creationId xmlns:a16="http://schemas.microsoft.com/office/drawing/2014/main" id="{B95D0044-91EC-46A8-B06A-BBC9FE17591F}"/>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Connecteur droit 94">
                <a:extLst>
                  <a:ext uri="{FF2B5EF4-FFF2-40B4-BE49-F238E27FC236}">
                    <a16:creationId xmlns:a16="http://schemas.microsoft.com/office/drawing/2014/main" id="{358B0F30-44CD-403B-B5B9-E59F33EB9E2D}"/>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Connecteur droit 95">
                <a:extLst>
                  <a:ext uri="{FF2B5EF4-FFF2-40B4-BE49-F238E27FC236}">
                    <a16:creationId xmlns:a16="http://schemas.microsoft.com/office/drawing/2014/main" id="{58A9A557-68F0-487F-B638-55B969CE5E65}"/>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96">
                <a:extLst>
                  <a:ext uri="{FF2B5EF4-FFF2-40B4-BE49-F238E27FC236}">
                    <a16:creationId xmlns:a16="http://schemas.microsoft.com/office/drawing/2014/main" id="{7BBFA344-5A36-4B5E-B345-5069B898E6B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97">
                <a:extLst>
                  <a:ext uri="{FF2B5EF4-FFF2-40B4-BE49-F238E27FC236}">
                    <a16:creationId xmlns:a16="http://schemas.microsoft.com/office/drawing/2014/main" id="{011AD4DA-9ABC-46AF-9E6A-8DD3E93BD08B}"/>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eur droit 98">
                <a:extLst>
                  <a:ext uri="{FF2B5EF4-FFF2-40B4-BE49-F238E27FC236}">
                    <a16:creationId xmlns:a16="http://schemas.microsoft.com/office/drawing/2014/main" id="{4283B557-848D-4618-9332-026D063D143A}"/>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e 28">
              <a:extLst>
                <a:ext uri="{FF2B5EF4-FFF2-40B4-BE49-F238E27FC236}">
                  <a16:creationId xmlns:a16="http://schemas.microsoft.com/office/drawing/2014/main" id="{FDEACDAB-58A0-4872-B67F-398E73C1C95D}"/>
                </a:ext>
              </a:extLst>
            </p:cNvPr>
            <p:cNvGrpSpPr/>
            <p:nvPr/>
          </p:nvGrpSpPr>
          <p:grpSpPr>
            <a:xfrm>
              <a:off x="3995113" y="4598945"/>
              <a:ext cx="2627466" cy="291015"/>
              <a:chOff x="2267744" y="1772816"/>
              <a:chExt cx="1656184" cy="360040"/>
            </a:xfrm>
          </p:grpSpPr>
          <p:cxnSp>
            <p:nvCxnSpPr>
              <p:cNvPr id="88" name="Connecteur droit 87">
                <a:extLst>
                  <a:ext uri="{FF2B5EF4-FFF2-40B4-BE49-F238E27FC236}">
                    <a16:creationId xmlns:a16="http://schemas.microsoft.com/office/drawing/2014/main" id="{2174D306-5BD9-4D98-8FF7-531BC1942A64}"/>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Connecteur droit 88">
                <a:extLst>
                  <a:ext uri="{FF2B5EF4-FFF2-40B4-BE49-F238E27FC236}">
                    <a16:creationId xmlns:a16="http://schemas.microsoft.com/office/drawing/2014/main" id="{84575F33-292F-415B-A284-469B74FFC41F}"/>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Connecteur droit 89">
                <a:extLst>
                  <a:ext uri="{FF2B5EF4-FFF2-40B4-BE49-F238E27FC236}">
                    <a16:creationId xmlns:a16="http://schemas.microsoft.com/office/drawing/2014/main" id="{30F1F38D-3794-4995-A7CE-B6CF3C9D8804}"/>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90">
                <a:extLst>
                  <a:ext uri="{FF2B5EF4-FFF2-40B4-BE49-F238E27FC236}">
                    <a16:creationId xmlns:a16="http://schemas.microsoft.com/office/drawing/2014/main" id="{5D08935B-215B-4429-97F4-16AD54969F15}"/>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91">
                <a:extLst>
                  <a:ext uri="{FF2B5EF4-FFF2-40B4-BE49-F238E27FC236}">
                    <a16:creationId xmlns:a16="http://schemas.microsoft.com/office/drawing/2014/main" id="{192519DF-CD7A-43AB-88A6-3F3A4867A4C4}"/>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92">
                <a:extLst>
                  <a:ext uri="{FF2B5EF4-FFF2-40B4-BE49-F238E27FC236}">
                    <a16:creationId xmlns:a16="http://schemas.microsoft.com/office/drawing/2014/main" id="{D4DC793D-F503-431B-832B-CE40EFB3FF27}"/>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e 29">
              <a:extLst>
                <a:ext uri="{FF2B5EF4-FFF2-40B4-BE49-F238E27FC236}">
                  <a16:creationId xmlns:a16="http://schemas.microsoft.com/office/drawing/2014/main" id="{F4CFAFD8-78CB-46FF-93B7-9B5C3AD3D5F7}"/>
                </a:ext>
              </a:extLst>
            </p:cNvPr>
            <p:cNvGrpSpPr/>
            <p:nvPr/>
          </p:nvGrpSpPr>
          <p:grpSpPr>
            <a:xfrm>
              <a:off x="2891197" y="4604308"/>
              <a:ext cx="1106046" cy="285630"/>
              <a:chOff x="2267744" y="1772816"/>
              <a:chExt cx="1656184" cy="360040"/>
            </a:xfrm>
          </p:grpSpPr>
          <p:cxnSp>
            <p:nvCxnSpPr>
              <p:cNvPr id="82" name="Connecteur droit 81">
                <a:extLst>
                  <a:ext uri="{FF2B5EF4-FFF2-40B4-BE49-F238E27FC236}">
                    <a16:creationId xmlns:a16="http://schemas.microsoft.com/office/drawing/2014/main" id="{BF0E1ED3-E2EF-4D18-99AD-123C33B44C2E}"/>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82">
                <a:extLst>
                  <a:ext uri="{FF2B5EF4-FFF2-40B4-BE49-F238E27FC236}">
                    <a16:creationId xmlns:a16="http://schemas.microsoft.com/office/drawing/2014/main" id="{A71EEDEE-568B-46EA-BD53-F7304DB362ED}"/>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83">
                <a:extLst>
                  <a:ext uri="{FF2B5EF4-FFF2-40B4-BE49-F238E27FC236}">
                    <a16:creationId xmlns:a16="http://schemas.microsoft.com/office/drawing/2014/main" id="{2C84DC07-C456-442C-A5B0-9208C4E56673}"/>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a:extLst>
                  <a:ext uri="{FF2B5EF4-FFF2-40B4-BE49-F238E27FC236}">
                    <a16:creationId xmlns:a16="http://schemas.microsoft.com/office/drawing/2014/main" id="{A273EB6F-1105-43F7-8DEB-FD7C1D001C6B}"/>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eur droit 85">
                <a:extLst>
                  <a:ext uri="{FF2B5EF4-FFF2-40B4-BE49-F238E27FC236}">
                    <a16:creationId xmlns:a16="http://schemas.microsoft.com/office/drawing/2014/main" id="{DADE98EC-5E1C-4E6B-BA5B-325AFB21CD47}"/>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86">
                <a:extLst>
                  <a:ext uri="{FF2B5EF4-FFF2-40B4-BE49-F238E27FC236}">
                    <a16:creationId xmlns:a16="http://schemas.microsoft.com/office/drawing/2014/main" id="{DA9C5C4D-1A9F-4D64-9D9B-E46A922B977B}"/>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e 30">
              <a:extLst>
                <a:ext uri="{FF2B5EF4-FFF2-40B4-BE49-F238E27FC236}">
                  <a16:creationId xmlns:a16="http://schemas.microsoft.com/office/drawing/2014/main" id="{00447E31-3524-4D14-9CE5-60EA68590A6B}"/>
                </a:ext>
              </a:extLst>
            </p:cNvPr>
            <p:cNvGrpSpPr/>
            <p:nvPr/>
          </p:nvGrpSpPr>
          <p:grpSpPr>
            <a:xfrm>
              <a:off x="6665088" y="4595989"/>
              <a:ext cx="931248" cy="293950"/>
              <a:chOff x="2267744" y="1772816"/>
              <a:chExt cx="1656184" cy="360040"/>
            </a:xfrm>
          </p:grpSpPr>
          <p:cxnSp>
            <p:nvCxnSpPr>
              <p:cNvPr id="76" name="Connecteur droit 75">
                <a:extLst>
                  <a:ext uri="{FF2B5EF4-FFF2-40B4-BE49-F238E27FC236}">
                    <a16:creationId xmlns:a16="http://schemas.microsoft.com/office/drawing/2014/main" id="{1494A8FC-B8D1-4EC6-AB1F-A1F8A14968A3}"/>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Connecteur droit 76">
                <a:extLst>
                  <a:ext uri="{FF2B5EF4-FFF2-40B4-BE49-F238E27FC236}">
                    <a16:creationId xmlns:a16="http://schemas.microsoft.com/office/drawing/2014/main" id="{736816B8-A36A-4B75-8E9F-56E08ABB9B34}"/>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Connecteur droit 77">
                <a:extLst>
                  <a:ext uri="{FF2B5EF4-FFF2-40B4-BE49-F238E27FC236}">
                    <a16:creationId xmlns:a16="http://schemas.microsoft.com/office/drawing/2014/main" id="{B88F5062-AA6C-4E04-A40A-635876569B95}"/>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78">
                <a:extLst>
                  <a:ext uri="{FF2B5EF4-FFF2-40B4-BE49-F238E27FC236}">
                    <a16:creationId xmlns:a16="http://schemas.microsoft.com/office/drawing/2014/main" id="{D5DFCEEF-14C2-466A-8C2D-E7EA7FC040F8}"/>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eur droit 79">
                <a:extLst>
                  <a:ext uri="{FF2B5EF4-FFF2-40B4-BE49-F238E27FC236}">
                    <a16:creationId xmlns:a16="http://schemas.microsoft.com/office/drawing/2014/main" id="{C23B9B4C-DECB-4EB1-997D-DF5A09CBD9D8}"/>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eur droit 80">
                <a:extLst>
                  <a:ext uri="{FF2B5EF4-FFF2-40B4-BE49-F238E27FC236}">
                    <a16:creationId xmlns:a16="http://schemas.microsoft.com/office/drawing/2014/main" id="{EE25C49A-EA7D-4EEC-8483-8B3B0CFF7E53}"/>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Rectangle 31">
              <a:extLst>
                <a:ext uri="{FF2B5EF4-FFF2-40B4-BE49-F238E27FC236}">
                  <a16:creationId xmlns:a16="http://schemas.microsoft.com/office/drawing/2014/main" id="{28AEB501-A635-41D9-AE46-2BA4CD7A2BC7}"/>
                </a:ext>
              </a:extLst>
            </p:cNvPr>
            <p:cNvSpPr/>
            <p:nvPr/>
          </p:nvSpPr>
          <p:spPr bwMode="auto">
            <a:xfrm>
              <a:off x="2881499" y="4311014"/>
              <a:ext cx="1106046" cy="913223"/>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grpSp>
          <p:nvGrpSpPr>
            <p:cNvPr id="33" name="Groupe 32">
              <a:extLst>
                <a:ext uri="{FF2B5EF4-FFF2-40B4-BE49-F238E27FC236}">
                  <a16:creationId xmlns:a16="http://schemas.microsoft.com/office/drawing/2014/main" id="{2930D706-EBF9-4611-85BD-58402C715C8B}"/>
                </a:ext>
              </a:extLst>
            </p:cNvPr>
            <p:cNvGrpSpPr/>
            <p:nvPr/>
          </p:nvGrpSpPr>
          <p:grpSpPr>
            <a:xfrm rot="2400000">
              <a:off x="5251945" y="4584212"/>
              <a:ext cx="1177359" cy="303644"/>
              <a:chOff x="2267744" y="1772816"/>
              <a:chExt cx="1656184" cy="360040"/>
            </a:xfrm>
          </p:grpSpPr>
          <p:cxnSp>
            <p:nvCxnSpPr>
              <p:cNvPr id="70" name="Connecteur droit 69">
                <a:extLst>
                  <a:ext uri="{FF2B5EF4-FFF2-40B4-BE49-F238E27FC236}">
                    <a16:creationId xmlns:a16="http://schemas.microsoft.com/office/drawing/2014/main" id="{D6C21243-D7A7-4005-9ED1-6C4569761A3C}"/>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70">
                <a:extLst>
                  <a:ext uri="{FF2B5EF4-FFF2-40B4-BE49-F238E27FC236}">
                    <a16:creationId xmlns:a16="http://schemas.microsoft.com/office/drawing/2014/main" id="{DAA09F51-90A2-462B-8F98-EF04CA7C7951}"/>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71">
                <a:extLst>
                  <a:ext uri="{FF2B5EF4-FFF2-40B4-BE49-F238E27FC236}">
                    <a16:creationId xmlns:a16="http://schemas.microsoft.com/office/drawing/2014/main" id="{023A2596-55E3-44F5-A3C0-03554A546E21}"/>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72">
                <a:extLst>
                  <a:ext uri="{FF2B5EF4-FFF2-40B4-BE49-F238E27FC236}">
                    <a16:creationId xmlns:a16="http://schemas.microsoft.com/office/drawing/2014/main" id="{C3D185A8-5A37-440F-8654-C82A92CAEA5C}"/>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73">
                <a:extLst>
                  <a:ext uri="{FF2B5EF4-FFF2-40B4-BE49-F238E27FC236}">
                    <a16:creationId xmlns:a16="http://schemas.microsoft.com/office/drawing/2014/main" id="{1F0FBBFA-47BE-4B5A-A332-924839612A19}"/>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74">
                <a:extLst>
                  <a:ext uri="{FF2B5EF4-FFF2-40B4-BE49-F238E27FC236}">
                    <a16:creationId xmlns:a16="http://schemas.microsoft.com/office/drawing/2014/main" id="{8D8E54D1-0E62-43B5-9279-03D1733A0F00}"/>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ZoneTexte 14">
              <a:extLst>
                <a:ext uri="{FF2B5EF4-FFF2-40B4-BE49-F238E27FC236}">
                  <a16:creationId xmlns:a16="http://schemas.microsoft.com/office/drawing/2014/main" id="{28A5FC41-D5C6-4C1A-94F3-E13972780ACD}"/>
                </a:ext>
              </a:extLst>
            </p:cNvPr>
            <p:cNvSpPr txBox="1">
              <a:spLocks noChangeArrowheads="1"/>
            </p:cNvSpPr>
            <p:nvPr/>
          </p:nvSpPr>
          <p:spPr bwMode="auto">
            <a:xfrm>
              <a:off x="6344731" y="4961415"/>
              <a:ext cx="2043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fr-FR" dirty="0" err="1">
                  <a:solidFill>
                    <a:srgbClr val="FF0000"/>
                  </a:solidFill>
                </a:rPr>
                <a:t>Additionnal</a:t>
              </a:r>
              <a:r>
                <a:rPr lang="fr-FR" dirty="0">
                  <a:solidFill>
                    <a:srgbClr val="FF0000"/>
                  </a:solidFill>
                </a:rPr>
                <a:t> inextensible </a:t>
              </a:r>
              <a:r>
                <a:rPr lang="fr-FR" dirty="0" err="1">
                  <a:solidFill>
                    <a:srgbClr val="FF0000"/>
                  </a:solidFill>
                </a:rPr>
                <a:t>belt</a:t>
              </a:r>
              <a:endParaRPr lang="fr-FR" dirty="0">
                <a:solidFill>
                  <a:srgbClr val="FF0000"/>
                </a:solidFill>
              </a:endParaRPr>
            </a:p>
          </p:txBody>
        </p:sp>
        <p:grpSp>
          <p:nvGrpSpPr>
            <p:cNvPr id="35" name="Groupe 34">
              <a:extLst>
                <a:ext uri="{FF2B5EF4-FFF2-40B4-BE49-F238E27FC236}">
                  <a16:creationId xmlns:a16="http://schemas.microsoft.com/office/drawing/2014/main" id="{9683011A-1FA7-43D9-A5BD-EBB2AA44777B}"/>
                </a:ext>
              </a:extLst>
            </p:cNvPr>
            <p:cNvGrpSpPr/>
            <p:nvPr/>
          </p:nvGrpSpPr>
          <p:grpSpPr>
            <a:xfrm rot="2400000">
              <a:off x="4747889" y="4656220"/>
              <a:ext cx="1177359" cy="303644"/>
              <a:chOff x="2267744" y="1772816"/>
              <a:chExt cx="1656184" cy="360040"/>
            </a:xfrm>
          </p:grpSpPr>
          <p:cxnSp>
            <p:nvCxnSpPr>
              <p:cNvPr id="64" name="Connecteur droit 63">
                <a:extLst>
                  <a:ext uri="{FF2B5EF4-FFF2-40B4-BE49-F238E27FC236}">
                    <a16:creationId xmlns:a16="http://schemas.microsoft.com/office/drawing/2014/main" id="{77A93C29-107C-4B2C-A366-0769839E032F}"/>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64">
                <a:extLst>
                  <a:ext uri="{FF2B5EF4-FFF2-40B4-BE49-F238E27FC236}">
                    <a16:creationId xmlns:a16="http://schemas.microsoft.com/office/drawing/2014/main" id="{8163C624-F2C7-4547-9B2C-8AEC4281FF90}"/>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65">
                <a:extLst>
                  <a:ext uri="{FF2B5EF4-FFF2-40B4-BE49-F238E27FC236}">
                    <a16:creationId xmlns:a16="http://schemas.microsoft.com/office/drawing/2014/main" id="{EDC2B195-A4C8-4198-8C5C-DDB16ED30338}"/>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66">
                <a:extLst>
                  <a:ext uri="{FF2B5EF4-FFF2-40B4-BE49-F238E27FC236}">
                    <a16:creationId xmlns:a16="http://schemas.microsoft.com/office/drawing/2014/main" id="{BDA26ED3-4C1B-4805-BCC4-65A9382BB8B6}"/>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Connecteur droit 67">
                <a:extLst>
                  <a:ext uri="{FF2B5EF4-FFF2-40B4-BE49-F238E27FC236}">
                    <a16:creationId xmlns:a16="http://schemas.microsoft.com/office/drawing/2014/main" id="{240D59A9-100E-424E-A0FB-FA412DCE3F5A}"/>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68">
                <a:extLst>
                  <a:ext uri="{FF2B5EF4-FFF2-40B4-BE49-F238E27FC236}">
                    <a16:creationId xmlns:a16="http://schemas.microsoft.com/office/drawing/2014/main" id="{873F3D70-63AF-49D3-82A9-B0CE57396579}"/>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e 35">
              <a:extLst>
                <a:ext uri="{FF2B5EF4-FFF2-40B4-BE49-F238E27FC236}">
                  <a16:creationId xmlns:a16="http://schemas.microsoft.com/office/drawing/2014/main" id="{2C009985-E30C-4584-B95B-3FAACE5F628C}"/>
                </a:ext>
              </a:extLst>
            </p:cNvPr>
            <p:cNvGrpSpPr/>
            <p:nvPr/>
          </p:nvGrpSpPr>
          <p:grpSpPr>
            <a:xfrm rot="2400000">
              <a:off x="4243833" y="4728228"/>
              <a:ext cx="1177359" cy="303644"/>
              <a:chOff x="2267744" y="1772816"/>
              <a:chExt cx="1656184" cy="360040"/>
            </a:xfrm>
          </p:grpSpPr>
          <p:cxnSp>
            <p:nvCxnSpPr>
              <p:cNvPr id="58" name="Connecteur droit 57">
                <a:extLst>
                  <a:ext uri="{FF2B5EF4-FFF2-40B4-BE49-F238E27FC236}">
                    <a16:creationId xmlns:a16="http://schemas.microsoft.com/office/drawing/2014/main" id="{D17BDB93-4F87-4B2E-ABA0-B6CD89F10171}"/>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eur droit 58">
                <a:extLst>
                  <a:ext uri="{FF2B5EF4-FFF2-40B4-BE49-F238E27FC236}">
                    <a16:creationId xmlns:a16="http://schemas.microsoft.com/office/drawing/2014/main" id="{9EBF5C8F-BC7C-496E-9958-B7A1CE82483C}"/>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eur droit 59">
                <a:extLst>
                  <a:ext uri="{FF2B5EF4-FFF2-40B4-BE49-F238E27FC236}">
                    <a16:creationId xmlns:a16="http://schemas.microsoft.com/office/drawing/2014/main" id="{04AF46D0-B4CF-41F8-BAEC-B9C1D38507FE}"/>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60">
                <a:extLst>
                  <a:ext uri="{FF2B5EF4-FFF2-40B4-BE49-F238E27FC236}">
                    <a16:creationId xmlns:a16="http://schemas.microsoft.com/office/drawing/2014/main" id="{9E487B15-7ED5-4009-B564-F0957E991AC8}"/>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61">
                <a:extLst>
                  <a:ext uri="{FF2B5EF4-FFF2-40B4-BE49-F238E27FC236}">
                    <a16:creationId xmlns:a16="http://schemas.microsoft.com/office/drawing/2014/main" id="{07396968-303D-464B-9F9B-30928DD2647E}"/>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62">
                <a:extLst>
                  <a:ext uri="{FF2B5EF4-FFF2-40B4-BE49-F238E27FC236}">
                    <a16:creationId xmlns:a16="http://schemas.microsoft.com/office/drawing/2014/main" id="{1B5F1A05-3A70-4986-9CA0-07FE1DA8FF78}"/>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 name="Groupe 36">
              <a:extLst>
                <a:ext uri="{FF2B5EF4-FFF2-40B4-BE49-F238E27FC236}">
                  <a16:creationId xmlns:a16="http://schemas.microsoft.com/office/drawing/2014/main" id="{BAB123C2-319E-4960-B2B6-C48C5E544571}"/>
                </a:ext>
              </a:extLst>
            </p:cNvPr>
            <p:cNvGrpSpPr/>
            <p:nvPr/>
          </p:nvGrpSpPr>
          <p:grpSpPr>
            <a:xfrm rot="2400000">
              <a:off x="3667769" y="4728228"/>
              <a:ext cx="1177359" cy="303644"/>
              <a:chOff x="2267744" y="1772816"/>
              <a:chExt cx="1656184" cy="360040"/>
            </a:xfrm>
          </p:grpSpPr>
          <p:cxnSp>
            <p:nvCxnSpPr>
              <p:cNvPr id="52" name="Connecteur droit 51">
                <a:extLst>
                  <a:ext uri="{FF2B5EF4-FFF2-40B4-BE49-F238E27FC236}">
                    <a16:creationId xmlns:a16="http://schemas.microsoft.com/office/drawing/2014/main" id="{ACFA351D-204F-4E79-9D9C-1F85334C7E02}"/>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52">
                <a:extLst>
                  <a:ext uri="{FF2B5EF4-FFF2-40B4-BE49-F238E27FC236}">
                    <a16:creationId xmlns:a16="http://schemas.microsoft.com/office/drawing/2014/main" id="{AE1E0A8C-6784-4140-944A-9AEADB883ACA}"/>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53">
                <a:extLst>
                  <a:ext uri="{FF2B5EF4-FFF2-40B4-BE49-F238E27FC236}">
                    <a16:creationId xmlns:a16="http://schemas.microsoft.com/office/drawing/2014/main" id="{B5A97511-94AA-4E47-8864-E4AFAF3661AD}"/>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54">
                <a:extLst>
                  <a:ext uri="{FF2B5EF4-FFF2-40B4-BE49-F238E27FC236}">
                    <a16:creationId xmlns:a16="http://schemas.microsoft.com/office/drawing/2014/main" id="{F4218FCD-FB12-4FD6-966D-453784E6F7A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eur droit 55">
                <a:extLst>
                  <a:ext uri="{FF2B5EF4-FFF2-40B4-BE49-F238E27FC236}">
                    <a16:creationId xmlns:a16="http://schemas.microsoft.com/office/drawing/2014/main" id="{4863B6A1-AF1F-484D-B745-F06CF397EC73}"/>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56">
                <a:extLst>
                  <a:ext uri="{FF2B5EF4-FFF2-40B4-BE49-F238E27FC236}">
                    <a16:creationId xmlns:a16="http://schemas.microsoft.com/office/drawing/2014/main" id="{70F19C7F-42C1-4FEA-A41F-EA3B72AAAF85}"/>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ZoneTexte 37">
              <a:extLst>
                <a:ext uri="{FF2B5EF4-FFF2-40B4-BE49-F238E27FC236}">
                  <a16:creationId xmlns:a16="http://schemas.microsoft.com/office/drawing/2014/main" id="{F25350E4-74D4-41FC-8FA8-288D0795CBF0}"/>
                </a:ext>
              </a:extLst>
            </p:cNvPr>
            <p:cNvSpPr txBox="1"/>
            <p:nvPr/>
          </p:nvSpPr>
          <p:spPr>
            <a:xfrm>
              <a:off x="4318894" y="2031231"/>
              <a:ext cx="1354511" cy="461665"/>
            </a:xfrm>
            <a:prstGeom prst="rect">
              <a:avLst/>
            </a:prstGeom>
            <a:noFill/>
          </p:spPr>
          <p:txBody>
            <a:bodyPr wrap="square" rtlCol="0">
              <a:spAutoFit/>
            </a:bodyPr>
            <a:lstStyle/>
            <a:p>
              <a:pPr algn="ctr"/>
              <a:r>
                <a:rPr lang="en-US" sz="1200" dirty="0">
                  <a:solidFill>
                    <a:srgbClr val="0070C0"/>
                  </a:solidFill>
                </a:rPr>
                <a:t>Mechanical decoupling</a:t>
              </a:r>
            </a:p>
          </p:txBody>
        </p:sp>
        <p:cxnSp>
          <p:nvCxnSpPr>
            <p:cNvPr id="39" name="Connecteur droit avec flèche 38">
              <a:extLst>
                <a:ext uri="{FF2B5EF4-FFF2-40B4-BE49-F238E27FC236}">
                  <a16:creationId xmlns:a16="http://schemas.microsoft.com/office/drawing/2014/main" id="{F0741684-49A3-4931-A04D-DC75B18F33D0}"/>
                </a:ext>
              </a:extLst>
            </p:cNvPr>
            <p:cNvCxnSpPr/>
            <p:nvPr/>
          </p:nvCxnSpPr>
          <p:spPr bwMode="auto">
            <a:xfrm flipV="1">
              <a:off x="3995936" y="2053188"/>
              <a:ext cx="1849108" cy="7644"/>
            </a:xfrm>
            <a:prstGeom prst="straightConnector1">
              <a:avLst/>
            </a:prstGeom>
            <a:solidFill>
              <a:srgbClr val="FF6600"/>
            </a:solidFill>
            <a:ln w="9525" cap="flat" cmpd="sng" algn="ctr">
              <a:solidFill>
                <a:srgbClr val="0070C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ZoneTexte 39">
              <a:extLst>
                <a:ext uri="{FF2B5EF4-FFF2-40B4-BE49-F238E27FC236}">
                  <a16:creationId xmlns:a16="http://schemas.microsoft.com/office/drawing/2014/main" id="{DCEFAD6F-3770-43E6-A67E-A3313D883FC4}"/>
                </a:ext>
              </a:extLst>
            </p:cNvPr>
            <p:cNvSpPr txBox="1"/>
            <p:nvPr/>
          </p:nvSpPr>
          <p:spPr>
            <a:xfrm>
              <a:off x="3978347" y="3438338"/>
              <a:ext cx="1354511" cy="461665"/>
            </a:xfrm>
            <a:prstGeom prst="rect">
              <a:avLst/>
            </a:prstGeom>
            <a:noFill/>
          </p:spPr>
          <p:txBody>
            <a:bodyPr wrap="square" rtlCol="0">
              <a:spAutoFit/>
            </a:bodyPr>
            <a:lstStyle/>
            <a:p>
              <a:pPr algn="ctr"/>
              <a:r>
                <a:rPr lang="en-US" sz="1200" dirty="0">
                  <a:solidFill>
                    <a:srgbClr val="0070C0"/>
                  </a:solidFill>
                </a:rPr>
                <a:t>Mechanical decoupling</a:t>
              </a:r>
            </a:p>
          </p:txBody>
        </p:sp>
        <p:cxnSp>
          <p:nvCxnSpPr>
            <p:cNvPr id="41" name="Connecteur droit avec flèche 40">
              <a:extLst>
                <a:ext uri="{FF2B5EF4-FFF2-40B4-BE49-F238E27FC236}">
                  <a16:creationId xmlns:a16="http://schemas.microsoft.com/office/drawing/2014/main" id="{23DC0284-B328-42B0-B5D2-023D6782EE78}"/>
                </a:ext>
              </a:extLst>
            </p:cNvPr>
            <p:cNvCxnSpPr/>
            <p:nvPr/>
          </p:nvCxnSpPr>
          <p:spPr bwMode="auto">
            <a:xfrm flipV="1">
              <a:off x="3963206" y="3411248"/>
              <a:ext cx="1392880" cy="3830"/>
            </a:xfrm>
            <a:prstGeom prst="straightConnector1">
              <a:avLst/>
            </a:prstGeom>
            <a:solidFill>
              <a:srgbClr val="FF6600"/>
            </a:solidFill>
            <a:ln w="9525" cap="flat" cmpd="sng" algn="ctr">
              <a:solidFill>
                <a:srgbClr val="0070C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ZoneTexte 41">
              <a:extLst>
                <a:ext uri="{FF2B5EF4-FFF2-40B4-BE49-F238E27FC236}">
                  <a16:creationId xmlns:a16="http://schemas.microsoft.com/office/drawing/2014/main" id="{CC3FDFCF-A6B6-4CDD-912B-65D1E98A1128}"/>
                </a:ext>
              </a:extLst>
            </p:cNvPr>
            <p:cNvSpPr txBox="1"/>
            <p:nvPr/>
          </p:nvSpPr>
          <p:spPr>
            <a:xfrm>
              <a:off x="3774685" y="5343599"/>
              <a:ext cx="1354511" cy="461665"/>
            </a:xfrm>
            <a:prstGeom prst="rect">
              <a:avLst/>
            </a:prstGeom>
            <a:noFill/>
          </p:spPr>
          <p:txBody>
            <a:bodyPr wrap="square" rtlCol="0">
              <a:spAutoFit/>
            </a:bodyPr>
            <a:lstStyle/>
            <a:p>
              <a:pPr algn="ctr"/>
              <a:r>
                <a:rPr lang="en-US" sz="1200" dirty="0">
                  <a:solidFill>
                    <a:srgbClr val="0070C0"/>
                  </a:solidFill>
                </a:rPr>
                <a:t>Mechanical decoupling ?</a:t>
              </a:r>
            </a:p>
          </p:txBody>
        </p:sp>
        <p:cxnSp>
          <p:nvCxnSpPr>
            <p:cNvPr id="43" name="Connecteur droit 42">
              <a:extLst>
                <a:ext uri="{FF2B5EF4-FFF2-40B4-BE49-F238E27FC236}">
                  <a16:creationId xmlns:a16="http://schemas.microsoft.com/office/drawing/2014/main" id="{9AAEF3FC-A75E-4A5D-A377-A0A041C683CE}"/>
                </a:ext>
              </a:extLst>
            </p:cNvPr>
            <p:cNvCxnSpPr/>
            <p:nvPr/>
          </p:nvCxnSpPr>
          <p:spPr bwMode="auto">
            <a:xfrm>
              <a:off x="3976611" y="902268"/>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43">
              <a:extLst>
                <a:ext uri="{FF2B5EF4-FFF2-40B4-BE49-F238E27FC236}">
                  <a16:creationId xmlns:a16="http://schemas.microsoft.com/office/drawing/2014/main" id="{77C20842-C685-483F-80C7-53F024AA7469}"/>
                </a:ext>
              </a:extLst>
            </p:cNvPr>
            <p:cNvCxnSpPr/>
            <p:nvPr/>
          </p:nvCxnSpPr>
          <p:spPr bwMode="auto">
            <a:xfrm>
              <a:off x="6634412" y="875377"/>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eur droit 44">
              <a:extLst>
                <a:ext uri="{FF2B5EF4-FFF2-40B4-BE49-F238E27FC236}">
                  <a16:creationId xmlns:a16="http://schemas.microsoft.com/office/drawing/2014/main" id="{7201D4B6-1499-4A93-BE1D-BD49E0F21286}"/>
                </a:ext>
              </a:extLst>
            </p:cNvPr>
            <p:cNvCxnSpPr/>
            <p:nvPr/>
          </p:nvCxnSpPr>
          <p:spPr bwMode="auto">
            <a:xfrm>
              <a:off x="6647891" y="2415719"/>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45">
              <a:extLst>
                <a:ext uri="{FF2B5EF4-FFF2-40B4-BE49-F238E27FC236}">
                  <a16:creationId xmlns:a16="http://schemas.microsoft.com/office/drawing/2014/main" id="{EF53F39B-8B70-4AE9-A742-04E814E628E4}"/>
                </a:ext>
              </a:extLst>
            </p:cNvPr>
            <p:cNvCxnSpPr/>
            <p:nvPr/>
          </p:nvCxnSpPr>
          <p:spPr bwMode="auto">
            <a:xfrm>
              <a:off x="3971271" y="2415719"/>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46">
              <a:extLst>
                <a:ext uri="{FF2B5EF4-FFF2-40B4-BE49-F238E27FC236}">
                  <a16:creationId xmlns:a16="http://schemas.microsoft.com/office/drawing/2014/main" id="{26422CA4-E2A8-4096-B667-2C445C12FA3D}"/>
                </a:ext>
              </a:extLst>
            </p:cNvPr>
            <p:cNvCxnSpPr/>
            <p:nvPr/>
          </p:nvCxnSpPr>
          <p:spPr bwMode="auto">
            <a:xfrm>
              <a:off x="2852275" y="965699"/>
              <a:ext cx="0" cy="1577999"/>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47">
              <a:extLst>
                <a:ext uri="{FF2B5EF4-FFF2-40B4-BE49-F238E27FC236}">
                  <a16:creationId xmlns:a16="http://schemas.microsoft.com/office/drawing/2014/main" id="{C10DBD18-50CB-4D0B-B1EA-B93070677D9C}"/>
                </a:ext>
              </a:extLst>
            </p:cNvPr>
            <p:cNvCxnSpPr/>
            <p:nvPr/>
          </p:nvCxnSpPr>
          <p:spPr bwMode="auto">
            <a:xfrm>
              <a:off x="2843808" y="2579702"/>
              <a:ext cx="0" cy="1297029"/>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48">
              <a:extLst>
                <a:ext uri="{FF2B5EF4-FFF2-40B4-BE49-F238E27FC236}">
                  <a16:creationId xmlns:a16="http://schemas.microsoft.com/office/drawing/2014/main" id="{9F32A350-0104-4C10-BEE8-278456E424E8}"/>
                </a:ext>
              </a:extLst>
            </p:cNvPr>
            <p:cNvCxnSpPr/>
            <p:nvPr/>
          </p:nvCxnSpPr>
          <p:spPr bwMode="auto">
            <a:xfrm>
              <a:off x="2881499" y="4026132"/>
              <a:ext cx="0" cy="1458503"/>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49">
              <a:extLst>
                <a:ext uri="{FF2B5EF4-FFF2-40B4-BE49-F238E27FC236}">
                  <a16:creationId xmlns:a16="http://schemas.microsoft.com/office/drawing/2014/main" id="{B629FB53-8C4C-4532-A3D5-10278348D702}"/>
                </a:ext>
              </a:extLst>
            </p:cNvPr>
            <p:cNvCxnSpPr/>
            <p:nvPr/>
          </p:nvCxnSpPr>
          <p:spPr bwMode="auto">
            <a:xfrm>
              <a:off x="3962068" y="4026132"/>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50">
              <a:extLst>
                <a:ext uri="{FF2B5EF4-FFF2-40B4-BE49-F238E27FC236}">
                  <a16:creationId xmlns:a16="http://schemas.microsoft.com/office/drawing/2014/main" id="{E37E9746-7DF1-4465-9BD8-149B8299EFF8}"/>
                </a:ext>
              </a:extLst>
            </p:cNvPr>
            <p:cNvCxnSpPr/>
            <p:nvPr/>
          </p:nvCxnSpPr>
          <p:spPr bwMode="auto">
            <a:xfrm>
              <a:off x="6634412" y="4041853"/>
              <a:ext cx="0" cy="146101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5651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188" y="771550"/>
            <a:ext cx="8424000" cy="720000"/>
          </a:xfrm>
        </p:spPr>
        <p:txBody>
          <a:bodyPr/>
          <a:lstStyle/>
          <a:p>
            <a:r>
              <a:rPr lang="fr-FR" sz="1200" dirty="0"/>
              <a:t>3/ Can the </a:t>
            </a:r>
            <a:r>
              <a:rPr lang="fr-FR" sz="1200" dirty="0" err="1"/>
              <a:t>proposed</a:t>
            </a:r>
            <a:r>
              <a:rPr lang="fr-FR" sz="1200" dirty="0"/>
              <a:t> </a:t>
            </a:r>
            <a:r>
              <a:rPr lang="fr-FR" sz="1200" dirty="0" err="1"/>
              <a:t>definition</a:t>
            </a:r>
            <a:r>
              <a:rPr lang="fr-FR" sz="1200" dirty="0"/>
              <a:t> </a:t>
            </a:r>
            <a:r>
              <a:rPr lang="fr-FR" sz="1200" dirty="0" err="1"/>
              <a:t>increase</a:t>
            </a:r>
            <a:r>
              <a:rPr lang="fr-FR" sz="1200" dirty="0"/>
              <a:t> the </a:t>
            </a:r>
            <a:r>
              <a:rPr lang="fr-FR" sz="1200" dirty="0" err="1"/>
              <a:t>difference</a:t>
            </a:r>
            <a:r>
              <a:rPr lang="fr-FR" sz="1200" dirty="0"/>
              <a:t> </a:t>
            </a:r>
            <a:r>
              <a:rPr lang="fr-FR" sz="1200" dirty="0" err="1"/>
              <a:t>within</a:t>
            </a:r>
            <a:r>
              <a:rPr lang="fr-FR" sz="1200" dirty="0"/>
              <a:t> a </a:t>
            </a:r>
            <a:r>
              <a:rPr lang="fr-FR" sz="1200" dirty="0" err="1"/>
              <a:t>regulatory</a:t>
            </a:r>
            <a:r>
              <a:rPr lang="fr-FR" sz="1200" dirty="0"/>
              <a:t> </a:t>
            </a:r>
            <a:r>
              <a:rPr lang="fr-FR" sz="1200" dirty="0" err="1"/>
              <a:t>tyre</a:t>
            </a:r>
            <a:r>
              <a:rPr lang="fr-FR" sz="1200" dirty="0"/>
              <a:t> type (</a:t>
            </a:r>
            <a:r>
              <a:rPr lang="fr-FR" sz="1200" dirty="0" err="1"/>
              <a:t>axle</a:t>
            </a:r>
            <a:r>
              <a:rPr lang="fr-FR" sz="1200" dirty="0"/>
              <a:t> </a:t>
            </a:r>
            <a:r>
              <a:rPr lang="fr-FR" sz="1200" dirty="0" err="1"/>
              <a:t>mixability</a:t>
            </a:r>
            <a:r>
              <a:rPr lang="fr-FR" sz="1200" dirty="0"/>
              <a:t>) ? </a:t>
            </a:r>
            <a:br>
              <a:rPr lang="fr-FR" sz="1200" dirty="0"/>
            </a:br>
            <a:br>
              <a:rPr lang="fr-FR" sz="1200" dirty="0"/>
            </a:br>
            <a:r>
              <a:rPr lang="fr-FR" sz="1200" dirty="0">
                <a:solidFill>
                  <a:srgbClr val="0070C0"/>
                </a:solidFill>
              </a:rPr>
              <a:t>There </a:t>
            </a:r>
            <a:r>
              <a:rPr lang="fr-FR" sz="1200" dirty="0" err="1">
                <a:solidFill>
                  <a:srgbClr val="0070C0"/>
                </a:solidFill>
              </a:rPr>
              <a:t>can</a:t>
            </a:r>
            <a:r>
              <a:rPr lang="fr-FR" sz="1200" dirty="0">
                <a:solidFill>
                  <a:srgbClr val="0070C0"/>
                </a:solidFill>
              </a:rPr>
              <a:t> </a:t>
            </a:r>
            <a:r>
              <a:rPr lang="fr-FR" sz="1200" dirty="0" err="1">
                <a:solidFill>
                  <a:srgbClr val="0070C0"/>
                </a:solidFill>
              </a:rPr>
              <a:t>be</a:t>
            </a:r>
            <a:r>
              <a:rPr lang="fr-FR" sz="1200" dirty="0">
                <a:solidFill>
                  <a:srgbClr val="0070C0"/>
                </a:solidFill>
              </a:rPr>
              <a:t> more </a:t>
            </a:r>
            <a:r>
              <a:rPr lang="fr-FR" sz="1200" dirty="0" err="1">
                <a:solidFill>
                  <a:srgbClr val="0070C0"/>
                </a:solidFill>
              </a:rPr>
              <a:t>differences</a:t>
            </a:r>
            <a:r>
              <a:rPr lang="fr-FR" sz="1200" dirty="0">
                <a:solidFill>
                  <a:srgbClr val="0070C0"/>
                </a:solidFill>
              </a:rPr>
              <a:t> </a:t>
            </a:r>
            <a:r>
              <a:rPr lang="fr-FR" sz="1200" dirty="0" err="1">
                <a:solidFill>
                  <a:srgbClr val="0070C0"/>
                </a:solidFill>
              </a:rPr>
              <a:t>between</a:t>
            </a:r>
            <a:r>
              <a:rPr lang="fr-FR" sz="1200" dirty="0">
                <a:solidFill>
                  <a:srgbClr val="0070C0"/>
                </a:solidFill>
              </a:rPr>
              <a:t> A and B (radial tires </a:t>
            </a:r>
            <a:r>
              <a:rPr lang="fr-FR" sz="1200" dirty="0" err="1">
                <a:solidFill>
                  <a:srgbClr val="0070C0"/>
                </a:solidFill>
              </a:rPr>
              <a:t>complying</a:t>
            </a:r>
            <a:r>
              <a:rPr lang="fr-FR" sz="1200" dirty="0">
                <a:solidFill>
                  <a:srgbClr val="0070C0"/>
                </a:solidFill>
              </a:rPr>
              <a:t> </a:t>
            </a:r>
            <a:r>
              <a:rPr lang="fr-FR" sz="1200" dirty="0" err="1">
                <a:solidFill>
                  <a:srgbClr val="0070C0"/>
                </a:solidFill>
              </a:rPr>
              <a:t>with</a:t>
            </a:r>
            <a:r>
              <a:rPr lang="fr-FR" sz="1200" dirty="0">
                <a:solidFill>
                  <a:srgbClr val="0070C0"/>
                </a:solidFill>
              </a:rPr>
              <a:t> </a:t>
            </a:r>
            <a:r>
              <a:rPr lang="fr-FR" sz="1200" dirty="0" err="1">
                <a:solidFill>
                  <a:srgbClr val="0070C0"/>
                </a:solidFill>
              </a:rPr>
              <a:t>today’s</a:t>
            </a:r>
            <a:r>
              <a:rPr lang="fr-FR" sz="1200" dirty="0">
                <a:solidFill>
                  <a:srgbClr val="0070C0"/>
                </a:solidFill>
              </a:rPr>
              <a:t> </a:t>
            </a:r>
            <a:r>
              <a:rPr lang="fr-FR" sz="1200" dirty="0" err="1">
                <a:solidFill>
                  <a:srgbClr val="0070C0"/>
                </a:solidFill>
              </a:rPr>
              <a:t>definition</a:t>
            </a:r>
            <a:r>
              <a:rPr lang="fr-FR" sz="1200" dirty="0">
                <a:solidFill>
                  <a:srgbClr val="0070C0"/>
                </a:solidFill>
              </a:rPr>
              <a:t>) </a:t>
            </a:r>
            <a:r>
              <a:rPr lang="fr-FR" sz="1200" dirty="0" err="1">
                <a:solidFill>
                  <a:srgbClr val="0070C0"/>
                </a:solidFill>
              </a:rPr>
              <a:t>than</a:t>
            </a:r>
            <a:r>
              <a:rPr lang="fr-FR" sz="1200" dirty="0">
                <a:solidFill>
                  <a:srgbClr val="0070C0"/>
                </a:solidFill>
              </a:rPr>
              <a:t> </a:t>
            </a:r>
            <a:r>
              <a:rPr lang="fr-FR" sz="1200" dirty="0" err="1">
                <a:solidFill>
                  <a:srgbClr val="0070C0"/>
                </a:solidFill>
              </a:rPr>
              <a:t>between</a:t>
            </a:r>
            <a:r>
              <a:rPr lang="fr-FR" sz="1200" dirty="0">
                <a:solidFill>
                  <a:srgbClr val="0070C0"/>
                </a:solidFill>
              </a:rPr>
              <a:t> A and C </a:t>
            </a:r>
            <a:r>
              <a:rPr lang="fr-FR" sz="1200" dirty="0" err="1">
                <a:solidFill>
                  <a:srgbClr val="0070C0"/>
                </a:solidFill>
              </a:rPr>
              <a:t>current</a:t>
            </a:r>
            <a:r>
              <a:rPr lang="fr-FR" sz="1200" dirty="0">
                <a:solidFill>
                  <a:srgbClr val="0070C0"/>
                </a:solidFill>
              </a:rPr>
              <a:t> vs. </a:t>
            </a:r>
            <a:r>
              <a:rPr lang="fr-FR" sz="1200" dirty="0" err="1">
                <a:solidFill>
                  <a:srgbClr val="0070C0"/>
                </a:solidFill>
              </a:rPr>
              <a:t>proposed</a:t>
            </a:r>
            <a:r>
              <a:rPr lang="fr-FR" sz="1200" dirty="0">
                <a:solidFill>
                  <a:srgbClr val="0070C0"/>
                </a:solidFill>
              </a:rPr>
              <a:t> </a:t>
            </a:r>
            <a:r>
              <a:rPr lang="fr-FR" sz="1200" dirty="0" err="1">
                <a:solidFill>
                  <a:srgbClr val="0070C0"/>
                </a:solidFill>
              </a:rPr>
              <a:t>definition</a:t>
            </a:r>
            <a:r>
              <a:rPr lang="fr-FR" sz="1200" dirty="0">
                <a:solidFill>
                  <a:srgbClr val="0070C0"/>
                </a:solidFill>
              </a:rPr>
              <a:t>).</a:t>
            </a:r>
            <a:br>
              <a:rPr lang="fr-FR" sz="1200" dirty="0">
                <a:solidFill>
                  <a:srgbClr val="0070C0"/>
                </a:solidFill>
              </a:rPr>
            </a:br>
            <a:endParaRPr lang="fr-FR" sz="12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grpSp>
        <p:nvGrpSpPr>
          <p:cNvPr id="11" name="Groupe 10"/>
          <p:cNvGrpSpPr/>
          <p:nvPr/>
        </p:nvGrpSpPr>
        <p:grpSpPr>
          <a:xfrm>
            <a:off x="324188" y="1491551"/>
            <a:ext cx="7200140" cy="3168432"/>
            <a:chOff x="219326" y="890080"/>
            <a:chExt cx="8952466" cy="4771553"/>
          </a:xfrm>
        </p:grpSpPr>
        <p:pic>
          <p:nvPicPr>
            <p:cNvPr id="12" name="Image 11">
              <a:extLst>
                <a:ext uri="{FF2B5EF4-FFF2-40B4-BE49-F238E27FC236}">
                  <a16:creationId xmlns:a16="http://schemas.microsoft.com/office/drawing/2014/main" id="{E5435262-639D-4BF1-9653-83C68B1E7198}"/>
                </a:ext>
              </a:extLst>
            </p:cNvPr>
            <p:cNvPicPr>
              <a:picLocks noChangeAspect="1"/>
            </p:cNvPicPr>
            <p:nvPr/>
          </p:nvPicPr>
          <p:blipFill>
            <a:blip r:embed="rId2"/>
            <a:stretch>
              <a:fillRect/>
            </a:stretch>
          </p:blipFill>
          <p:spPr>
            <a:xfrm>
              <a:off x="2653500" y="1467922"/>
              <a:ext cx="6518292" cy="4193711"/>
            </a:xfrm>
            <a:prstGeom prst="rect">
              <a:avLst/>
            </a:prstGeom>
          </p:spPr>
        </p:pic>
        <p:grpSp>
          <p:nvGrpSpPr>
            <p:cNvPr id="13" name="Groupe 12"/>
            <p:cNvGrpSpPr/>
            <p:nvPr/>
          </p:nvGrpSpPr>
          <p:grpSpPr>
            <a:xfrm>
              <a:off x="219326" y="890080"/>
              <a:ext cx="7838355" cy="4768715"/>
              <a:chOff x="219326" y="890080"/>
              <a:chExt cx="7838355" cy="4768715"/>
            </a:xfrm>
          </p:grpSpPr>
          <p:grpSp>
            <p:nvGrpSpPr>
              <p:cNvPr id="14" name="Groupe 13">
                <a:extLst>
                  <a:ext uri="{FF2B5EF4-FFF2-40B4-BE49-F238E27FC236}">
                    <a16:creationId xmlns:a16="http://schemas.microsoft.com/office/drawing/2014/main" id="{BA9F1DDC-62FD-4D2D-98A9-AD7EDBB33060}"/>
                  </a:ext>
                </a:extLst>
              </p:cNvPr>
              <p:cNvGrpSpPr/>
              <p:nvPr/>
            </p:nvGrpSpPr>
            <p:grpSpPr>
              <a:xfrm rot="2400000">
                <a:off x="1606238" y="2966915"/>
                <a:ext cx="543021" cy="189580"/>
                <a:chOff x="2267744" y="1772816"/>
                <a:chExt cx="1656184" cy="360040"/>
              </a:xfrm>
            </p:grpSpPr>
            <p:cxnSp>
              <p:nvCxnSpPr>
                <p:cNvPr id="126" name="Connecteur droit 125">
                  <a:extLst>
                    <a:ext uri="{FF2B5EF4-FFF2-40B4-BE49-F238E27FC236}">
                      <a16:creationId xmlns:a16="http://schemas.microsoft.com/office/drawing/2014/main" id="{B95D0044-91EC-46A8-B06A-BBC9FE17591F}"/>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126">
                  <a:extLst>
                    <a:ext uri="{FF2B5EF4-FFF2-40B4-BE49-F238E27FC236}">
                      <a16:creationId xmlns:a16="http://schemas.microsoft.com/office/drawing/2014/main" id="{358B0F30-44CD-403B-B5B9-E59F33EB9E2D}"/>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Connecteur droit 127">
                  <a:extLst>
                    <a:ext uri="{FF2B5EF4-FFF2-40B4-BE49-F238E27FC236}">
                      <a16:creationId xmlns:a16="http://schemas.microsoft.com/office/drawing/2014/main" id="{58A9A557-68F0-487F-B638-55B969CE5E65}"/>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Connecteur droit 128">
                  <a:extLst>
                    <a:ext uri="{FF2B5EF4-FFF2-40B4-BE49-F238E27FC236}">
                      <a16:creationId xmlns:a16="http://schemas.microsoft.com/office/drawing/2014/main" id="{7BBFA344-5A36-4B5E-B345-5069B898E6B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Connecteur droit 129">
                  <a:extLst>
                    <a:ext uri="{FF2B5EF4-FFF2-40B4-BE49-F238E27FC236}">
                      <a16:creationId xmlns:a16="http://schemas.microsoft.com/office/drawing/2014/main" id="{011AD4DA-9ABC-46AF-9E6A-8DD3E93BD08B}"/>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onnecteur droit 130">
                  <a:extLst>
                    <a:ext uri="{FF2B5EF4-FFF2-40B4-BE49-F238E27FC236}">
                      <a16:creationId xmlns:a16="http://schemas.microsoft.com/office/drawing/2014/main" id="{4283B557-848D-4618-9332-026D063D143A}"/>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e 14">
                <a:extLst>
                  <a:ext uri="{FF2B5EF4-FFF2-40B4-BE49-F238E27FC236}">
                    <a16:creationId xmlns:a16="http://schemas.microsoft.com/office/drawing/2014/main" id="{FDEACDAB-58A0-4872-B67F-398E73C1C95D}"/>
                  </a:ext>
                </a:extLst>
              </p:cNvPr>
              <p:cNvGrpSpPr/>
              <p:nvPr/>
            </p:nvGrpSpPr>
            <p:grpSpPr>
              <a:xfrm>
                <a:off x="788732" y="3005255"/>
                <a:ext cx="1211838" cy="181695"/>
                <a:chOff x="2267744" y="1772816"/>
                <a:chExt cx="1656184" cy="360040"/>
              </a:xfrm>
            </p:grpSpPr>
            <p:cxnSp>
              <p:nvCxnSpPr>
                <p:cNvPr id="120" name="Connecteur droit 119">
                  <a:extLst>
                    <a:ext uri="{FF2B5EF4-FFF2-40B4-BE49-F238E27FC236}">
                      <a16:creationId xmlns:a16="http://schemas.microsoft.com/office/drawing/2014/main" id="{2174D306-5BD9-4D98-8FF7-531BC1942A64}"/>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20">
                  <a:extLst>
                    <a:ext uri="{FF2B5EF4-FFF2-40B4-BE49-F238E27FC236}">
                      <a16:creationId xmlns:a16="http://schemas.microsoft.com/office/drawing/2014/main" id="{84575F33-292F-415B-A284-469B74FFC41F}"/>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121">
                  <a:extLst>
                    <a:ext uri="{FF2B5EF4-FFF2-40B4-BE49-F238E27FC236}">
                      <a16:creationId xmlns:a16="http://schemas.microsoft.com/office/drawing/2014/main" id="{30F1F38D-3794-4995-A7CE-B6CF3C9D8804}"/>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eur droit 122">
                  <a:extLst>
                    <a:ext uri="{FF2B5EF4-FFF2-40B4-BE49-F238E27FC236}">
                      <a16:creationId xmlns:a16="http://schemas.microsoft.com/office/drawing/2014/main" id="{5D08935B-215B-4429-97F4-16AD54969F15}"/>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Connecteur droit 123">
                  <a:extLst>
                    <a:ext uri="{FF2B5EF4-FFF2-40B4-BE49-F238E27FC236}">
                      <a16:creationId xmlns:a16="http://schemas.microsoft.com/office/drawing/2014/main" id="{192519DF-CD7A-43AB-88A6-3F3A4867A4C4}"/>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124">
                  <a:extLst>
                    <a:ext uri="{FF2B5EF4-FFF2-40B4-BE49-F238E27FC236}">
                      <a16:creationId xmlns:a16="http://schemas.microsoft.com/office/drawing/2014/main" id="{D4DC793D-F503-431B-832B-CE40EFB3FF27}"/>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e 15">
                <a:extLst>
                  <a:ext uri="{FF2B5EF4-FFF2-40B4-BE49-F238E27FC236}">
                    <a16:creationId xmlns:a16="http://schemas.microsoft.com/office/drawing/2014/main" id="{F4CFAFD8-78CB-46FF-93B7-9B5C3AD3D5F7}"/>
                  </a:ext>
                </a:extLst>
              </p:cNvPr>
              <p:cNvGrpSpPr/>
              <p:nvPr/>
            </p:nvGrpSpPr>
            <p:grpSpPr>
              <a:xfrm>
                <a:off x="224914" y="3008603"/>
                <a:ext cx="510130" cy="178333"/>
                <a:chOff x="2267744" y="1772816"/>
                <a:chExt cx="1656184" cy="360040"/>
              </a:xfrm>
            </p:grpSpPr>
            <p:cxnSp>
              <p:nvCxnSpPr>
                <p:cNvPr id="114" name="Connecteur droit 113">
                  <a:extLst>
                    <a:ext uri="{FF2B5EF4-FFF2-40B4-BE49-F238E27FC236}">
                      <a16:creationId xmlns:a16="http://schemas.microsoft.com/office/drawing/2014/main" id="{BF0E1ED3-E2EF-4D18-99AD-123C33B44C2E}"/>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eur droit 114">
                  <a:extLst>
                    <a:ext uri="{FF2B5EF4-FFF2-40B4-BE49-F238E27FC236}">
                      <a16:creationId xmlns:a16="http://schemas.microsoft.com/office/drawing/2014/main" id="{A71EEDEE-568B-46EA-BD53-F7304DB362ED}"/>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eur droit 115">
                  <a:extLst>
                    <a:ext uri="{FF2B5EF4-FFF2-40B4-BE49-F238E27FC236}">
                      <a16:creationId xmlns:a16="http://schemas.microsoft.com/office/drawing/2014/main" id="{2C84DC07-C456-442C-A5B0-9208C4E56673}"/>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116">
                  <a:extLst>
                    <a:ext uri="{FF2B5EF4-FFF2-40B4-BE49-F238E27FC236}">
                      <a16:creationId xmlns:a16="http://schemas.microsoft.com/office/drawing/2014/main" id="{A273EB6F-1105-43F7-8DEB-FD7C1D001C6B}"/>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onnecteur droit 117">
                  <a:extLst>
                    <a:ext uri="{FF2B5EF4-FFF2-40B4-BE49-F238E27FC236}">
                      <a16:creationId xmlns:a16="http://schemas.microsoft.com/office/drawing/2014/main" id="{DADE98EC-5E1C-4E6B-BA5B-325AFB21CD47}"/>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Connecteur droit 118">
                  <a:extLst>
                    <a:ext uri="{FF2B5EF4-FFF2-40B4-BE49-F238E27FC236}">
                      <a16:creationId xmlns:a16="http://schemas.microsoft.com/office/drawing/2014/main" id="{DA9C5C4D-1A9F-4D64-9D9B-E46A922B977B}"/>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e 16">
                <a:extLst>
                  <a:ext uri="{FF2B5EF4-FFF2-40B4-BE49-F238E27FC236}">
                    <a16:creationId xmlns:a16="http://schemas.microsoft.com/office/drawing/2014/main" id="{00447E31-3524-4D14-9CE5-60EA68590A6B}"/>
                  </a:ext>
                </a:extLst>
              </p:cNvPr>
              <p:cNvGrpSpPr/>
              <p:nvPr/>
            </p:nvGrpSpPr>
            <p:grpSpPr>
              <a:xfrm>
                <a:off x="2037325" y="2994942"/>
                <a:ext cx="429509" cy="183528"/>
                <a:chOff x="2267744" y="1772816"/>
                <a:chExt cx="1656184" cy="360040"/>
              </a:xfrm>
            </p:grpSpPr>
            <p:cxnSp>
              <p:nvCxnSpPr>
                <p:cNvPr id="108" name="Connecteur droit 107">
                  <a:extLst>
                    <a:ext uri="{FF2B5EF4-FFF2-40B4-BE49-F238E27FC236}">
                      <a16:creationId xmlns:a16="http://schemas.microsoft.com/office/drawing/2014/main" id="{1494A8FC-B8D1-4EC6-AB1F-A1F8A14968A3}"/>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08">
                  <a:extLst>
                    <a:ext uri="{FF2B5EF4-FFF2-40B4-BE49-F238E27FC236}">
                      <a16:creationId xmlns:a16="http://schemas.microsoft.com/office/drawing/2014/main" id="{736816B8-A36A-4B75-8E9F-56E08ABB9B34}"/>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Connecteur droit 109">
                  <a:extLst>
                    <a:ext uri="{FF2B5EF4-FFF2-40B4-BE49-F238E27FC236}">
                      <a16:creationId xmlns:a16="http://schemas.microsoft.com/office/drawing/2014/main" id="{B88F5062-AA6C-4E04-A40A-635876569B95}"/>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Connecteur droit 110">
                  <a:extLst>
                    <a:ext uri="{FF2B5EF4-FFF2-40B4-BE49-F238E27FC236}">
                      <a16:creationId xmlns:a16="http://schemas.microsoft.com/office/drawing/2014/main" id="{D5DFCEEF-14C2-466A-8C2D-E7EA7FC040F8}"/>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eur droit 111">
                  <a:extLst>
                    <a:ext uri="{FF2B5EF4-FFF2-40B4-BE49-F238E27FC236}">
                      <a16:creationId xmlns:a16="http://schemas.microsoft.com/office/drawing/2014/main" id="{C23B9B4C-DECB-4EB1-997D-DF5A09CBD9D8}"/>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112">
                  <a:extLst>
                    <a:ext uri="{FF2B5EF4-FFF2-40B4-BE49-F238E27FC236}">
                      <a16:creationId xmlns:a16="http://schemas.microsoft.com/office/drawing/2014/main" id="{EE25C49A-EA7D-4EEC-8483-8B3B0CFF7E53}"/>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Rectangle 17">
                <a:extLst>
                  <a:ext uri="{FF2B5EF4-FFF2-40B4-BE49-F238E27FC236}">
                    <a16:creationId xmlns:a16="http://schemas.microsoft.com/office/drawing/2014/main" id="{28AEB501-A635-41D9-AE46-2BA4CD7A2BC7}"/>
                  </a:ext>
                </a:extLst>
              </p:cNvPr>
              <p:cNvSpPr/>
              <p:nvPr/>
            </p:nvSpPr>
            <p:spPr bwMode="auto">
              <a:xfrm>
                <a:off x="219326" y="2825485"/>
                <a:ext cx="465872" cy="570171"/>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grpSp>
            <p:nvGrpSpPr>
              <p:cNvPr id="19" name="Groupe 18">
                <a:extLst>
                  <a:ext uri="{FF2B5EF4-FFF2-40B4-BE49-F238E27FC236}">
                    <a16:creationId xmlns:a16="http://schemas.microsoft.com/office/drawing/2014/main" id="{2930D706-EBF9-4611-85BD-58402C715C8B}"/>
                  </a:ext>
                </a:extLst>
              </p:cNvPr>
              <p:cNvGrpSpPr/>
              <p:nvPr/>
            </p:nvGrpSpPr>
            <p:grpSpPr>
              <a:xfrm rot="2400000">
                <a:off x="1368407" y="2996056"/>
                <a:ext cx="543021" cy="189580"/>
                <a:chOff x="2267744" y="1772816"/>
                <a:chExt cx="1656184" cy="360040"/>
              </a:xfrm>
            </p:grpSpPr>
            <p:cxnSp>
              <p:nvCxnSpPr>
                <p:cNvPr id="102" name="Connecteur droit 101">
                  <a:extLst>
                    <a:ext uri="{FF2B5EF4-FFF2-40B4-BE49-F238E27FC236}">
                      <a16:creationId xmlns:a16="http://schemas.microsoft.com/office/drawing/2014/main" id="{D6C21243-D7A7-4005-9ED1-6C4569761A3C}"/>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eur droit 102">
                  <a:extLst>
                    <a:ext uri="{FF2B5EF4-FFF2-40B4-BE49-F238E27FC236}">
                      <a16:creationId xmlns:a16="http://schemas.microsoft.com/office/drawing/2014/main" id="{DAA09F51-90A2-462B-8F98-EF04CA7C7951}"/>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103">
                  <a:extLst>
                    <a:ext uri="{FF2B5EF4-FFF2-40B4-BE49-F238E27FC236}">
                      <a16:creationId xmlns:a16="http://schemas.microsoft.com/office/drawing/2014/main" id="{023A2596-55E3-44F5-A3C0-03554A546E21}"/>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eur droit 104">
                  <a:extLst>
                    <a:ext uri="{FF2B5EF4-FFF2-40B4-BE49-F238E27FC236}">
                      <a16:creationId xmlns:a16="http://schemas.microsoft.com/office/drawing/2014/main" id="{C3D185A8-5A37-440F-8654-C82A92CAEA5C}"/>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Connecteur droit 105">
                  <a:extLst>
                    <a:ext uri="{FF2B5EF4-FFF2-40B4-BE49-F238E27FC236}">
                      <a16:creationId xmlns:a16="http://schemas.microsoft.com/office/drawing/2014/main" id="{1F0FBBFA-47BE-4B5A-A332-924839612A19}"/>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eur droit 106">
                  <a:extLst>
                    <a:ext uri="{FF2B5EF4-FFF2-40B4-BE49-F238E27FC236}">
                      <a16:creationId xmlns:a16="http://schemas.microsoft.com/office/drawing/2014/main" id="{8D8E54D1-0E62-43B5-9279-03D1733A0F00}"/>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e 19">
                <a:extLst>
                  <a:ext uri="{FF2B5EF4-FFF2-40B4-BE49-F238E27FC236}">
                    <a16:creationId xmlns:a16="http://schemas.microsoft.com/office/drawing/2014/main" id="{9683011A-1FA7-43D9-A5BD-EBB2AA44777B}"/>
                  </a:ext>
                </a:extLst>
              </p:cNvPr>
              <p:cNvGrpSpPr/>
              <p:nvPr/>
            </p:nvGrpSpPr>
            <p:grpSpPr>
              <a:xfrm rot="2400000">
                <a:off x="1135927" y="3041014"/>
                <a:ext cx="543021" cy="189580"/>
                <a:chOff x="2267744" y="1772816"/>
                <a:chExt cx="1656184" cy="360040"/>
              </a:xfrm>
            </p:grpSpPr>
            <p:cxnSp>
              <p:nvCxnSpPr>
                <p:cNvPr id="96" name="Connecteur droit 95">
                  <a:extLst>
                    <a:ext uri="{FF2B5EF4-FFF2-40B4-BE49-F238E27FC236}">
                      <a16:creationId xmlns:a16="http://schemas.microsoft.com/office/drawing/2014/main" id="{77A93C29-107C-4B2C-A366-0769839E032F}"/>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96">
                  <a:extLst>
                    <a:ext uri="{FF2B5EF4-FFF2-40B4-BE49-F238E27FC236}">
                      <a16:creationId xmlns:a16="http://schemas.microsoft.com/office/drawing/2014/main" id="{8163C624-F2C7-4547-9B2C-8AEC4281FF90}"/>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97">
                  <a:extLst>
                    <a:ext uri="{FF2B5EF4-FFF2-40B4-BE49-F238E27FC236}">
                      <a16:creationId xmlns:a16="http://schemas.microsoft.com/office/drawing/2014/main" id="{EDC2B195-A4C8-4198-8C5C-DDB16ED30338}"/>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eur droit 98">
                  <a:extLst>
                    <a:ext uri="{FF2B5EF4-FFF2-40B4-BE49-F238E27FC236}">
                      <a16:creationId xmlns:a16="http://schemas.microsoft.com/office/drawing/2014/main" id="{BDA26ED3-4C1B-4805-BCC4-65A9382BB8B6}"/>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eur droit 99">
                  <a:extLst>
                    <a:ext uri="{FF2B5EF4-FFF2-40B4-BE49-F238E27FC236}">
                      <a16:creationId xmlns:a16="http://schemas.microsoft.com/office/drawing/2014/main" id="{240D59A9-100E-424E-A0FB-FA412DCE3F5A}"/>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cteur droit 100">
                  <a:extLst>
                    <a:ext uri="{FF2B5EF4-FFF2-40B4-BE49-F238E27FC236}">
                      <a16:creationId xmlns:a16="http://schemas.microsoft.com/office/drawing/2014/main" id="{873F3D70-63AF-49D3-82A9-B0CE57396579}"/>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e 20">
                <a:extLst>
                  <a:ext uri="{FF2B5EF4-FFF2-40B4-BE49-F238E27FC236}">
                    <a16:creationId xmlns:a16="http://schemas.microsoft.com/office/drawing/2014/main" id="{2C009985-E30C-4584-B95B-3FAACE5F628C}"/>
                  </a:ext>
                </a:extLst>
              </p:cNvPr>
              <p:cNvGrpSpPr/>
              <p:nvPr/>
            </p:nvGrpSpPr>
            <p:grpSpPr>
              <a:xfrm rot="2400000">
                <a:off x="903447" y="3085973"/>
                <a:ext cx="543021" cy="189580"/>
                <a:chOff x="2267744" y="1772816"/>
                <a:chExt cx="1656184" cy="360040"/>
              </a:xfrm>
            </p:grpSpPr>
            <p:cxnSp>
              <p:nvCxnSpPr>
                <p:cNvPr id="90" name="Connecteur droit 89">
                  <a:extLst>
                    <a:ext uri="{FF2B5EF4-FFF2-40B4-BE49-F238E27FC236}">
                      <a16:creationId xmlns:a16="http://schemas.microsoft.com/office/drawing/2014/main" id="{D17BDB93-4F87-4B2E-ABA0-B6CD89F10171}"/>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90">
                  <a:extLst>
                    <a:ext uri="{FF2B5EF4-FFF2-40B4-BE49-F238E27FC236}">
                      <a16:creationId xmlns:a16="http://schemas.microsoft.com/office/drawing/2014/main" id="{9EBF5C8F-BC7C-496E-9958-B7A1CE82483C}"/>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91">
                  <a:extLst>
                    <a:ext uri="{FF2B5EF4-FFF2-40B4-BE49-F238E27FC236}">
                      <a16:creationId xmlns:a16="http://schemas.microsoft.com/office/drawing/2014/main" id="{04AF46D0-B4CF-41F8-BAEC-B9C1D38507FE}"/>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92">
                  <a:extLst>
                    <a:ext uri="{FF2B5EF4-FFF2-40B4-BE49-F238E27FC236}">
                      <a16:creationId xmlns:a16="http://schemas.microsoft.com/office/drawing/2014/main" id="{9E487B15-7ED5-4009-B564-F0957E991AC8}"/>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Connecteur droit 93">
                  <a:extLst>
                    <a:ext uri="{FF2B5EF4-FFF2-40B4-BE49-F238E27FC236}">
                      <a16:creationId xmlns:a16="http://schemas.microsoft.com/office/drawing/2014/main" id="{07396968-303D-464B-9F9B-30928DD2647E}"/>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Connecteur droit 94">
                  <a:extLst>
                    <a:ext uri="{FF2B5EF4-FFF2-40B4-BE49-F238E27FC236}">
                      <a16:creationId xmlns:a16="http://schemas.microsoft.com/office/drawing/2014/main" id="{1B5F1A05-3A70-4986-9CA0-07FE1DA8FF78}"/>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e 21">
                <a:extLst>
                  <a:ext uri="{FF2B5EF4-FFF2-40B4-BE49-F238E27FC236}">
                    <a16:creationId xmlns:a16="http://schemas.microsoft.com/office/drawing/2014/main" id="{BAB123C2-319E-4960-B2B6-C48C5E544571}"/>
                  </a:ext>
                </a:extLst>
              </p:cNvPr>
              <p:cNvGrpSpPr/>
              <p:nvPr/>
            </p:nvGrpSpPr>
            <p:grpSpPr>
              <a:xfrm rot="2400000">
                <a:off x="637755" y="3085973"/>
                <a:ext cx="543021" cy="189580"/>
                <a:chOff x="2267744" y="1772816"/>
                <a:chExt cx="1656184" cy="360040"/>
              </a:xfrm>
            </p:grpSpPr>
            <p:cxnSp>
              <p:nvCxnSpPr>
                <p:cNvPr id="84" name="Connecteur droit 83">
                  <a:extLst>
                    <a:ext uri="{FF2B5EF4-FFF2-40B4-BE49-F238E27FC236}">
                      <a16:creationId xmlns:a16="http://schemas.microsoft.com/office/drawing/2014/main" id="{ACFA351D-204F-4E79-9D9C-1F85334C7E02}"/>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a:extLst>
                    <a:ext uri="{FF2B5EF4-FFF2-40B4-BE49-F238E27FC236}">
                      <a16:creationId xmlns:a16="http://schemas.microsoft.com/office/drawing/2014/main" id="{AE1E0A8C-6784-4140-944A-9AEADB883ACA}"/>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eur droit 85">
                  <a:extLst>
                    <a:ext uri="{FF2B5EF4-FFF2-40B4-BE49-F238E27FC236}">
                      <a16:creationId xmlns:a16="http://schemas.microsoft.com/office/drawing/2014/main" id="{B5A97511-94AA-4E47-8864-E4AFAF3661AD}"/>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86">
                  <a:extLst>
                    <a:ext uri="{FF2B5EF4-FFF2-40B4-BE49-F238E27FC236}">
                      <a16:creationId xmlns:a16="http://schemas.microsoft.com/office/drawing/2014/main" id="{F4218FCD-FB12-4FD6-966D-453784E6F7A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87">
                  <a:extLst>
                    <a:ext uri="{FF2B5EF4-FFF2-40B4-BE49-F238E27FC236}">
                      <a16:creationId xmlns:a16="http://schemas.microsoft.com/office/drawing/2014/main" id="{4863B6A1-AF1F-484D-B745-F06CF397EC73}"/>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Connecteur droit 88">
                  <a:extLst>
                    <a:ext uri="{FF2B5EF4-FFF2-40B4-BE49-F238E27FC236}">
                      <a16:creationId xmlns:a16="http://schemas.microsoft.com/office/drawing/2014/main" id="{70F19C7F-42C1-4FEA-A41F-EA3B72AAAF85}"/>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e 22">
                <a:extLst>
                  <a:ext uri="{FF2B5EF4-FFF2-40B4-BE49-F238E27FC236}">
                    <a16:creationId xmlns:a16="http://schemas.microsoft.com/office/drawing/2014/main" id="{E4F7E30B-D726-4E9D-8F59-757607E3623C}"/>
                  </a:ext>
                </a:extLst>
              </p:cNvPr>
              <p:cNvGrpSpPr/>
              <p:nvPr/>
            </p:nvGrpSpPr>
            <p:grpSpPr>
              <a:xfrm rot="1500000">
                <a:off x="340077" y="4891674"/>
                <a:ext cx="608387" cy="160877"/>
                <a:chOff x="2267744" y="1772816"/>
                <a:chExt cx="1656184" cy="360040"/>
              </a:xfrm>
            </p:grpSpPr>
            <p:cxnSp>
              <p:nvCxnSpPr>
                <p:cNvPr id="78" name="Connecteur droit 77">
                  <a:extLst>
                    <a:ext uri="{FF2B5EF4-FFF2-40B4-BE49-F238E27FC236}">
                      <a16:creationId xmlns:a16="http://schemas.microsoft.com/office/drawing/2014/main" id="{7A438AAE-9334-4697-B5C0-ADD2A947A792}"/>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78">
                  <a:extLst>
                    <a:ext uri="{FF2B5EF4-FFF2-40B4-BE49-F238E27FC236}">
                      <a16:creationId xmlns:a16="http://schemas.microsoft.com/office/drawing/2014/main" id="{4E19C409-0F29-4629-8D1C-BDAC4FC1DE2A}"/>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eur droit 79">
                  <a:extLst>
                    <a:ext uri="{FF2B5EF4-FFF2-40B4-BE49-F238E27FC236}">
                      <a16:creationId xmlns:a16="http://schemas.microsoft.com/office/drawing/2014/main" id="{F367BB2F-1BB3-4E0D-82F8-23DBAA44869D}"/>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eur droit 80">
                  <a:extLst>
                    <a:ext uri="{FF2B5EF4-FFF2-40B4-BE49-F238E27FC236}">
                      <a16:creationId xmlns:a16="http://schemas.microsoft.com/office/drawing/2014/main" id="{70CBB7E5-F67E-41C1-AA93-58BFDDF4A883}"/>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cteur droit 81">
                  <a:extLst>
                    <a:ext uri="{FF2B5EF4-FFF2-40B4-BE49-F238E27FC236}">
                      <a16:creationId xmlns:a16="http://schemas.microsoft.com/office/drawing/2014/main" id="{73203B4B-54BE-42F3-A2A1-906B5861209E}"/>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82">
                  <a:extLst>
                    <a:ext uri="{FF2B5EF4-FFF2-40B4-BE49-F238E27FC236}">
                      <a16:creationId xmlns:a16="http://schemas.microsoft.com/office/drawing/2014/main" id="{45EEA922-E727-45BA-925D-BB5095E4CE46}"/>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Rectangle 23">
                <a:extLst>
                  <a:ext uri="{FF2B5EF4-FFF2-40B4-BE49-F238E27FC236}">
                    <a16:creationId xmlns:a16="http://schemas.microsoft.com/office/drawing/2014/main" id="{2B3B0568-3649-4F87-A1E2-8866D6B905C8}"/>
                  </a:ext>
                </a:extLst>
              </p:cNvPr>
              <p:cNvSpPr/>
              <p:nvPr/>
            </p:nvSpPr>
            <p:spPr bwMode="auto">
              <a:xfrm>
                <a:off x="323528" y="4764001"/>
                <a:ext cx="423237" cy="593059"/>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sp>
            <p:nvSpPr>
              <p:cNvPr id="25" name="Forme libre : forme 196">
                <a:extLst>
                  <a:ext uri="{FF2B5EF4-FFF2-40B4-BE49-F238E27FC236}">
                    <a16:creationId xmlns:a16="http://schemas.microsoft.com/office/drawing/2014/main" id="{51C87019-2328-42C3-ADF4-96EAA4E9E494}"/>
                  </a:ext>
                </a:extLst>
              </p:cNvPr>
              <p:cNvSpPr/>
              <p:nvPr/>
            </p:nvSpPr>
            <p:spPr bwMode="auto">
              <a:xfrm>
                <a:off x="938037" y="5021351"/>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sp>
            <p:nvSpPr>
              <p:cNvPr id="26" name="Forme libre : forme 197">
                <a:extLst>
                  <a:ext uri="{FF2B5EF4-FFF2-40B4-BE49-F238E27FC236}">
                    <a16:creationId xmlns:a16="http://schemas.microsoft.com/office/drawing/2014/main" id="{65CFBA51-5A25-47F7-9C0D-36490CDD98D3}"/>
                  </a:ext>
                </a:extLst>
              </p:cNvPr>
              <p:cNvSpPr/>
              <p:nvPr/>
            </p:nvSpPr>
            <p:spPr bwMode="auto">
              <a:xfrm>
                <a:off x="929173" y="5053368"/>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sp>
            <p:nvSpPr>
              <p:cNvPr id="27" name="Forme libre : forme 198">
                <a:extLst>
                  <a:ext uri="{FF2B5EF4-FFF2-40B4-BE49-F238E27FC236}">
                    <a16:creationId xmlns:a16="http://schemas.microsoft.com/office/drawing/2014/main" id="{450CC6D0-F09D-4D7B-913D-BA0ECB547130}"/>
                  </a:ext>
                </a:extLst>
              </p:cNvPr>
              <p:cNvSpPr/>
              <p:nvPr/>
            </p:nvSpPr>
            <p:spPr bwMode="auto">
              <a:xfrm>
                <a:off x="918999" y="5081320"/>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sp>
            <p:nvSpPr>
              <p:cNvPr id="28" name="Forme libre : forme 199">
                <a:extLst>
                  <a:ext uri="{FF2B5EF4-FFF2-40B4-BE49-F238E27FC236}">
                    <a16:creationId xmlns:a16="http://schemas.microsoft.com/office/drawing/2014/main" id="{F22135E1-3D45-4E46-9261-47837289A896}"/>
                  </a:ext>
                </a:extLst>
              </p:cNvPr>
              <p:cNvSpPr/>
              <p:nvPr/>
            </p:nvSpPr>
            <p:spPr bwMode="auto">
              <a:xfrm>
                <a:off x="908826" y="5109273"/>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sp>
            <p:nvSpPr>
              <p:cNvPr id="29" name="Forme libre : forme 200">
                <a:extLst>
                  <a:ext uri="{FF2B5EF4-FFF2-40B4-BE49-F238E27FC236}">
                    <a16:creationId xmlns:a16="http://schemas.microsoft.com/office/drawing/2014/main" id="{1BB3D8DB-C457-4170-89BF-99C8993F3A78}"/>
                  </a:ext>
                </a:extLst>
              </p:cNvPr>
              <p:cNvSpPr/>
              <p:nvPr/>
            </p:nvSpPr>
            <p:spPr bwMode="auto">
              <a:xfrm>
                <a:off x="898653" y="5140574"/>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sp>
            <p:nvSpPr>
              <p:cNvPr id="30" name="Forme libre : forme 201">
                <a:extLst>
                  <a:ext uri="{FF2B5EF4-FFF2-40B4-BE49-F238E27FC236}">
                    <a16:creationId xmlns:a16="http://schemas.microsoft.com/office/drawing/2014/main" id="{60258E56-670C-49A8-B6AA-5A102D6DE83D}"/>
                  </a:ext>
                </a:extLst>
              </p:cNvPr>
              <p:cNvSpPr/>
              <p:nvPr/>
            </p:nvSpPr>
            <p:spPr bwMode="auto">
              <a:xfrm>
                <a:off x="884350" y="5170201"/>
                <a:ext cx="929783" cy="119769"/>
              </a:xfrm>
              <a:custGeom>
                <a:avLst/>
                <a:gdLst>
                  <a:gd name="connsiteX0" fmla="*/ 0 w 2591679"/>
                  <a:gd name="connsiteY0" fmla="*/ 0 h 293281"/>
                  <a:gd name="connsiteX1" fmla="*/ 245807 w 2591679"/>
                  <a:gd name="connsiteY1" fmla="*/ 98323 h 293281"/>
                  <a:gd name="connsiteX2" fmla="*/ 245807 w 2591679"/>
                  <a:gd name="connsiteY2" fmla="*/ 98323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245807 w 2591679"/>
                  <a:gd name="connsiteY1" fmla="*/ 98323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91679"/>
                  <a:gd name="connsiteY0" fmla="*/ 0 h 293281"/>
                  <a:gd name="connsiteX1" fmla="*/ 64883 w 2591679"/>
                  <a:gd name="connsiteY1" fmla="*/ 39645 h 293281"/>
                  <a:gd name="connsiteX2" fmla="*/ 113781 w 2591679"/>
                  <a:gd name="connsiteY2" fmla="*/ 64094 h 293281"/>
                  <a:gd name="connsiteX3" fmla="*/ 521110 w 2591679"/>
                  <a:gd name="connsiteY3" fmla="*/ 147484 h 293281"/>
                  <a:gd name="connsiteX4" fmla="*/ 1986117 w 2591679"/>
                  <a:gd name="connsiteY4" fmla="*/ 147484 h 293281"/>
                  <a:gd name="connsiteX5" fmla="*/ 2546555 w 2591679"/>
                  <a:gd name="connsiteY5" fmla="*/ 285136 h 293281"/>
                  <a:gd name="connsiteX6" fmla="*/ 2517059 w 2591679"/>
                  <a:gd name="connsiteY6" fmla="*/ 265471 h 293281"/>
                  <a:gd name="connsiteX0" fmla="*/ 0 w 2526796"/>
                  <a:gd name="connsiteY0" fmla="*/ 0 h 253636"/>
                  <a:gd name="connsiteX1" fmla="*/ 48898 w 2526796"/>
                  <a:gd name="connsiteY1" fmla="*/ 24449 h 253636"/>
                  <a:gd name="connsiteX2" fmla="*/ 456227 w 2526796"/>
                  <a:gd name="connsiteY2" fmla="*/ 107839 h 253636"/>
                  <a:gd name="connsiteX3" fmla="*/ 1921234 w 2526796"/>
                  <a:gd name="connsiteY3" fmla="*/ 107839 h 253636"/>
                  <a:gd name="connsiteX4" fmla="*/ 2481672 w 2526796"/>
                  <a:gd name="connsiteY4" fmla="*/ 245491 h 253636"/>
                  <a:gd name="connsiteX5" fmla="*/ 2452176 w 2526796"/>
                  <a:gd name="connsiteY5" fmla="*/ 225826 h 253636"/>
                  <a:gd name="connsiteX0" fmla="*/ 0 w 2565914"/>
                  <a:gd name="connsiteY0" fmla="*/ 0 h 287865"/>
                  <a:gd name="connsiteX1" fmla="*/ 88016 w 2565914"/>
                  <a:gd name="connsiteY1" fmla="*/ 58678 h 287865"/>
                  <a:gd name="connsiteX2" fmla="*/ 495345 w 2565914"/>
                  <a:gd name="connsiteY2" fmla="*/ 142068 h 287865"/>
                  <a:gd name="connsiteX3" fmla="*/ 1960352 w 2565914"/>
                  <a:gd name="connsiteY3" fmla="*/ 142068 h 287865"/>
                  <a:gd name="connsiteX4" fmla="*/ 2520790 w 2565914"/>
                  <a:gd name="connsiteY4" fmla="*/ 279720 h 287865"/>
                  <a:gd name="connsiteX5" fmla="*/ 2491294 w 2565914"/>
                  <a:gd name="connsiteY5" fmla="*/ 260055 h 287865"/>
                  <a:gd name="connsiteX0" fmla="*/ 0 w 2565914"/>
                  <a:gd name="connsiteY0" fmla="*/ 0 h 274468"/>
                  <a:gd name="connsiteX1" fmla="*/ 88016 w 2565914"/>
                  <a:gd name="connsiteY1" fmla="*/ 45281 h 274468"/>
                  <a:gd name="connsiteX2" fmla="*/ 495345 w 2565914"/>
                  <a:gd name="connsiteY2" fmla="*/ 128671 h 274468"/>
                  <a:gd name="connsiteX3" fmla="*/ 1960352 w 2565914"/>
                  <a:gd name="connsiteY3" fmla="*/ 128671 h 274468"/>
                  <a:gd name="connsiteX4" fmla="*/ 2520790 w 2565914"/>
                  <a:gd name="connsiteY4" fmla="*/ 266323 h 274468"/>
                  <a:gd name="connsiteX5" fmla="*/ 2491294 w 2565914"/>
                  <a:gd name="connsiteY5" fmla="*/ 246658 h 274468"/>
                  <a:gd name="connsiteX0" fmla="*/ 0 w 2576227"/>
                  <a:gd name="connsiteY0" fmla="*/ 0 h 274468"/>
                  <a:gd name="connsiteX1" fmla="*/ 98329 w 2576227"/>
                  <a:gd name="connsiteY1" fmla="*/ 45281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98329 w 2576227"/>
                  <a:gd name="connsiteY1" fmla="*/ 52156 h 274468"/>
                  <a:gd name="connsiteX2" fmla="*/ 505658 w 2576227"/>
                  <a:gd name="connsiteY2" fmla="*/ 128671 h 274468"/>
                  <a:gd name="connsiteX3" fmla="*/ 1970665 w 2576227"/>
                  <a:gd name="connsiteY3" fmla="*/ 128671 h 274468"/>
                  <a:gd name="connsiteX4" fmla="*/ 2531103 w 2576227"/>
                  <a:gd name="connsiteY4" fmla="*/ 266323 h 274468"/>
                  <a:gd name="connsiteX5" fmla="*/ 2501607 w 2576227"/>
                  <a:gd name="connsiteY5" fmla="*/ 246658 h 274468"/>
                  <a:gd name="connsiteX0" fmla="*/ 0 w 2576227"/>
                  <a:gd name="connsiteY0" fmla="*/ 0 h 274468"/>
                  <a:gd name="connsiteX1" fmla="*/ 505658 w 2576227"/>
                  <a:gd name="connsiteY1" fmla="*/ 128671 h 274468"/>
                  <a:gd name="connsiteX2" fmla="*/ 1970665 w 2576227"/>
                  <a:gd name="connsiteY2" fmla="*/ 128671 h 274468"/>
                  <a:gd name="connsiteX3" fmla="*/ 2531103 w 2576227"/>
                  <a:gd name="connsiteY3" fmla="*/ 266323 h 274468"/>
                  <a:gd name="connsiteX4" fmla="*/ 2501607 w 2576227"/>
                  <a:gd name="connsiteY4" fmla="*/ 246658 h 274468"/>
                  <a:gd name="connsiteX0" fmla="*/ 0 w 2576227"/>
                  <a:gd name="connsiteY0" fmla="*/ 0 h 279624"/>
                  <a:gd name="connsiteX1" fmla="*/ 505658 w 2576227"/>
                  <a:gd name="connsiteY1" fmla="*/ 133827 h 279624"/>
                  <a:gd name="connsiteX2" fmla="*/ 1970665 w 2576227"/>
                  <a:gd name="connsiteY2" fmla="*/ 133827 h 279624"/>
                  <a:gd name="connsiteX3" fmla="*/ 2531103 w 2576227"/>
                  <a:gd name="connsiteY3" fmla="*/ 271479 h 279624"/>
                  <a:gd name="connsiteX4" fmla="*/ 2501607 w 2576227"/>
                  <a:gd name="connsiteY4" fmla="*/ 251814 h 279624"/>
                  <a:gd name="connsiteX0" fmla="*/ 0 w 2576227"/>
                  <a:gd name="connsiteY0" fmla="*/ 0 h 276187"/>
                  <a:gd name="connsiteX1" fmla="*/ 505658 w 2576227"/>
                  <a:gd name="connsiteY1" fmla="*/ 130390 h 276187"/>
                  <a:gd name="connsiteX2" fmla="*/ 1970665 w 2576227"/>
                  <a:gd name="connsiteY2" fmla="*/ 130390 h 276187"/>
                  <a:gd name="connsiteX3" fmla="*/ 2531103 w 2576227"/>
                  <a:gd name="connsiteY3" fmla="*/ 268042 h 276187"/>
                  <a:gd name="connsiteX4" fmla="*/ 2501607 w 2576227"/>
                  <a:gd name="connsiteY4" fmla="*/ 248377 h 276187"/>
                  <a:gd name="connsiteX0" fmla="*/ 0 w 2531103"/>
                  <a:gd name="connsiteY0" fmla="*/ 0 h 268042"/>
                  <a:gd name="connsiteX1" fmla="*/ 505658 w 2531103"/>
                  <a:gd name="connsiteY1" fmla="*/ 130390 h 268042"/>
                  <a:gd name="connsiteX2" fmla="*/ 1970665 w 2531103"/>
                  <a:gd name="connsiteY2" fmla="*/ 130390 h 268042"/>
                  <a:gd name="connsiteX3" fmla="*/ 2531103 w 2531103"/>
                  <a:gd name="connsiteY3" fmla="*/ 268042 h 268042"/>
                </a:gdLst>
                <a:ahLst/>
                <a:cxnLst>
                  <a:cxn ang="0">
                    <a:pos x="connsiteX0" y="connsiteY0"/>
                  </a:cxn>
                  <a:cxn ang="0">
                    <a:pos x="connsiteX1" y="connsiteY1"/>
                  </a:cxn>
                  <a:cxn ang="0">
                    <a:pos x="connsiteX2" y="connsiteY2"/>
                  </a:cxn>
                  <a:cxn ang="0">
                    <a:pos x="connsiteX3" y="connsiteY3"/>
                  </a:cxn>
                </a:cxnLst>
                <a:rect l="l" t="t" r="r" b="b"/>
                <a:pathLst>
                  <a:path w="2531103" h="268042">
                    <a:moveTo>
                      <a:pt x="0" y="0"/>
                    </a:moveTo>
                    <a:cubicBezTo>
                      <a:pt x="105346" y="26807"/>
                      <a:pt x="177214" y="108658"/>
                      <a:pt x="505658" y="130390"/>
                    </a:cubicBezTo>
                    <a:cubicBezTo>
                      <a:pt x="834102" y="152122"/>
                      <a:pt x="1633091" y="107448"/>
                      <a:pt x="1970665" y="130390"/>
                    </a:cubicBezTo>
                    <a:cubicBezTo>
                      <a:pt x="2308239" y="153332"/>
                      <a:pt x="2442613" y="248378"/>
                      <a:pt x="2531103" y="268042"/>
                    </a:cubicBezTo>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MS PGothic" pitchFamily="34" charset="-128"/>
                </a:endParaRPr>
              </a:p>
            </p:txBody>
          </p:sp>
          <p:grpSp>
            <p:nvGrpSpPr>
              <p:cNvPr id="31" name="Groupe 30">
                <a:extLst>
                  <a:ext uri="{FF2B5EF4-FFF2-40B4-BE49-F238E27FC236}">
                    <a16:creationId xmlns:a16="http://schemas.microsoft.com/office/drawing/2014/main" id="{DE095DB2-43CA-472F-A706-B1D5677A44CA}"/>
                  </a:ext>
                </a:extLst>
              </p:cNvPr>
              <p:cNvGrpSpPr/>
              <p:nvPr/>
            </p:nvGrpSpPr>
            <p:grpSpPr>
              <a:xfrm rot="1444972">
                <a:off x="1807279" y="5258947"/>
                <a:ext cx="608387" cy="160877"/>
                <a:chOff x="2267744" y="1772816"/>
                <a:chExt cx="1656184" cy="360040"/>
              </a:xfrm>
            </p:grpSpPr>
            <p:cxnSp>
              <p:nvCxnSpPr>
                <p:cNvPr id="72" name="Connecteur droit 71">
                  <a:extLst>
                    <a:ext uri="{FF2B5EF4-FFF2-40B4-BE49-F238E27FC236}">
                      <a16:creationId xmlns:a16="http://schemas.microsoft.com/office/drawing/2014/main" id="{FA282FCD-C3A4-4574-904D-BF6EC3B3B210}"/>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72">
                  <a:extLst>
                    <a:ext uri="{FF2B5EF4-FFF2-40B4-BE49-F238E27FC236}">
                      <a16:creationId xmlns:a16="http://schemas.microsoft.com/office/drawing/2014/main" id="{A4B82A88-E37A-44D8-8029-BD72FAFF9B42}"/>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73">
                  <a:extLst>
                    <a:ext uri="{FF2B5EF4-FFF2-40B4-BE49-F238E27FC236}">
                      <a16:creationId xmlns:a16="http://schemas.microsoft.com/office/drawing/2014/main" id="{D9A78ECF-94FC-4897-8B9B-057E8E1264C2}"/>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74">
                  <a:extLst>
                    <a:ext uri="{FF2B5EF4-FFF2-40B4-BE49-F238E27FC236}">
                      <a16:creationId xmlns:a16="http://schemas.microsoft.com/office/drawing/2014/main" id="{67FA0DD8-290A-4304-A5FB-13E0E3A243F1}"/>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75">
                  <a:extLst>
                    <a:ext uri="{FF2B5EF4-FFF2-40B4-BE49-F238E27FC236}">
                      <a16:creationId xmlns:a16="http://schemas.microsoft.com/office/drawing/2014/main" id="{66F1CCF9-A618-4E0F-9BB6-6CDB4B9A1912}"/>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Connecteur droit 76">
                  <a:extLst>
                    <a:ext uri="{FF2B5EF4-FFF2-40B4-BE49-F238E27FC236}">
                      <a16:creationId xmlns:a16="http://schemas.microsoft.com/office/drawing/2014/main" id="{3A0FAA5E-5F91-4618-B7A2-C93EE456C66B}"/>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Groupe 31">
                <a:extLst>
                  <a:ext uri="{FF2B5EF4-FFF2-40B4-BE49-F238E27FC236}">
                    <a16:creationId xmlns:a16="http://schemas.microsoft.com/office/drawing/2014/main" id="{1DD9894E-66F7-41FD-B96E-EE2C4F1AE049}"/>
                  </a:ext>
                </a:extLst>
              </p:cNvPr>
              <p:cNvGrpSpPr/>
              <p:nvPr/>
            </p:nvGrpSpPr>
            <p:grpSpPr>
              <a:xfrm>
                <a:off x="793479" y="1800561"/>
                <a:ext cx="1105744" cy="178909"/>
                <a:chOff x="2267744" y="1772816"/>
                <a:chExt cx="1656184" cy="360040"/>
              </a:xfrm>
            </p:grpSpPr>
            <p:cxnSp>
              <p:nvCxnSpPr>
                <p:cNvPr id="66" name="Connecteur droit 65">
                  <a:extLst>
                    <a:ext uri="{FF2B5EF4-FFF2-40B4-BE49-F238E27FC236}">
                      <a16:creationId xmlns:a16="http://schemas.microsoft.com/office/drawing/2014/main" id="{DC49A6AE-9398-4631-89D2-BBF605488AE9}"/>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66">
                  <a:extLst>
                    <a:ext uri="{FF2B5EF4-FFF2-40B4-BE49-F238E27FC236}">
                      <a16:creationId xmlns:a16="http://schemas.microsoft.com/office/drawing/2014/main" id="{E85A016C-2A1E-4082-B4EE-8E4492D86A18}"/>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Connecteur droit 67">
                  <a:extLst>
                    <a:ext uri="{FF2B5EF4-FFF2-40B4-BE49-F238E27FC236}">
                      <a16:creationId xmlns:a16="http://schemas.microsoft.com/office/drawing/2014/main" id="{AB13C79E-4D9F-40B5-9A61-68C3A3E86C88}"/>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68">
                  <a:extLst>
                    <a:ext uri="{FF2B5EF4-FFF2-40B4-BE49-F238E27FC236}">
                      <a16:creationId xmlns:a16="http://schemas.microsoft.com/office/drawing/2014/main" id="{5C1C8E98-CE12-4977-8192-6A84ABFF6FE5}"/>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69">
                  <a:extLst>
                    <a:ext uri="{FF2B5EF4-FFF2-40B4-BE49-F238E27FC236}">
                      <a16:creationId xmlns:a16="http://schemas.microsoft.com/office/drawing/2014/main" id="{16B3E80D-9B28-43FD-8675-2FFACD37E783}"/>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70">
                  <a:extLst>
                    <a:ext uri="{FF2B5EF4-FFF2-40B4-BE49-F238E27FC236}">
                      <a16:creationId xmlns:a16="http://schemas.microsoft.com/office/drawing/2014/main" id="{3F89F2E8-FC89-42D7-88C8-5E69294A1259}"/>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Groupe 32">
                <a:extLst>
                  <a:ext uri="{FF2B5EF4-FFF2-40B4-BE49-F238E27FC236}">
                    <a16:creationId xmlns:a16="http://schemas.microsoft.com/office/drawing/2014/main" id="{7B3B1B57-8D37-4B87-9C42-AEC9824CBED2}"/>
                  </a:ext>
                </a:extLst>
              </p:cNvPr>
              <p:cNvGrpSpPr/>
              <p:nvPr/>
            </p:nvGrpSpPr>
            <p:grpSpPr>
              <a:xfrm>
                <a:off x="242308" y="1803858"/>
                <a:ext cx="563366" cy="178909"/>
                <a:chOff x="2267744" y="1772816"/>
                <a:chExt cx="1656184" cy="360040"/>
              </a:xfrm>
            </p:grpSpPr>
            <p:cxnSp>
              <p:nvCxnSpPr>
                <p:cNvPr id="60" name="Connecteur droit 59">
                  <a:extLst>
                    <a:ext uri="{FF2B5EF4-FFF2-40B4-BE49-F238E27FC236}">
                      <a16:creationId xmlns:a16="http://schemas.microsoft.com/office/drawing/2014/main" id="{E8E91175-D0A4-4C43-A837-4CE5898DAD23}"/>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60">
                  <a:extLst>
                    <a:ext uri="{FF2B5EF4-FFF2-40B4-BE49-F238E27FC236}">
                      <a16:creationId xmlns:a16="http://schemas.microsoft.com/office/drawing/2014/main" id="{A04E6201-6F43-48C6-A88D-A419EF010B1B}"/>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61">
                  <a:extLst>
                    <a:ext uri="{FF2B5EF4-FFF2-40B4-BE49-F238E27FC236}">
                      <a16:creationId xmlns:a16="http://schemas.microsoft.com/office/drawing/2014/main" id="{C55490C5-2567-4363-AFDA-8CFAE81184DF}"/>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62">
                  <a:extLst>
                    <a:ext uri="{FF2B5EF4-FFF2-40B4-BE49-F238E27FC236}">
                      <a16:creationId xmlns:a16="http://schemas.microsoft.com/office/drawing/2014/main" id="{367BB063-5123-479E-902E-02A0760ED417}"/>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63">
                  <a:extLst>
                    <a:ext uri="{FF2B5EF4-FFF2-40B4-BE49-F238E27FC236}">
                      <a16:creationId xmlns:a16="http://schemas.microsoft.com/office/drawing/2014/main" id="{8E14C5AF-EA93-4699-80CC-16E0DB6A93EF}"/>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64">
                  <a:extLst>
                    <a:ext uri="{FF2B5EF4-FFF2-40B4-BE49-F238E27FC236}">
                      <a16:creationId xmlns:a16="http://schemas.microsoft.com/office/drawing/2014/main" id="{CE57BCEC-3DDB-45B6-A756-520EF3820462}"/>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 name="Groupe 33">
                <a:extLst>
                  <a:ext uri="{FF2B5EF4-FFF2-40B4-BE49-F238E27FC236}">
                    <a16:creationId xmlns:a16="http://schemas.microsoft.com/office/drawing/2014/main" id="{9F266873-1D23-41C9-9A24-6D919E0B7C01}"/>
                  </a:ext>
                </a:extLst>
              </p:cNvPr>
              <p:cNvGrpSpPr/>
              <p:nvPr/>
            </p:nvGrpSpPr>
            <p:grpSpPr>
              <a:xfrm>
                <a:off x="1905876" y="1798744"/>
                <a:ext cx="563366" cy="178909"/>
                <a:chOff x="2267744" y="1772816"/>
                <a:chExt cx="1656184" cy="360040"/>
              </a:xfrm>
            </p:grpSpPr>
            <p:cxnSp>
              <p:nvCxnSpPr>
                <p:cNvPr id="54" name="Connecteur droit 53">
                  <a:extLst>
                    <a:ext uri="{FF2B5EF4-FFF2-40B4-BE49-F238E27FC236}">
                      <a16:creationId xmlns:a16="http://schemas.microsoft.com/office/drawing/2014/main" id="{71C2688C-2D06-4298-ABF0-EE641C03147F}"/>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54">
                  <a:extLst>
                    <a:ext uri="{FF2B5EF4-FFF2-40B4-BE49-F238E27FC236}">
                      <a16:creationId xmlns:a16="http://schemas.microsoft.com/office/drawing/2014/main" id="{EF99F2FA-0AF5-4F8F-BB11-E694F7A487CD}"/>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eur droit 55">
                  <a:extLst>
                    <a:ext uri="{FF2B5EF4-FFF2-40B4-BE49-F238E27FC236}">
                      <a16:creationId xmlns:a16="http://schemas.microsoft.com/office/drawing/2014/main" id="{25805840-E427-4357-97C2-0B64804FEF12}"/>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56">
                  <a:extLst>
                    <a:ext uri="{FF2B5EF4-FFF2-40B4-BE49-F238E27FC236}">
                      <a16:creationId xmlns:a16="http://schemas.microsoft.com/office/drawing/2014/main" id="{088A9089-C1E0-41BF-9CC0-C67837894950}"/>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eur droit 57">
                  <a:extLst>
                    <a:ext uri="{FF2B5EF4-FFF2-40B4-BE49-F238E27FC236}">
                      <a16:creationId xmlns:a16="http://schemas.microsoft.com/office/drawing/2014/main" id="{D601CAFA-9679-4D8F-AE44-D4EF3DCE5D16}"/>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eur droit 58">
                  <a:extLst>
                    <a:ext uri="{FF2B5EF4-FFF2-40B4-BE49-F238E27FC236}">
                      <a16:creationId xmlns:a16="http://schemas.microsoft.com/office/drawing/2014/main" id="{07658CBA-E22A-48C4-8CC7-F1204CAA40F2}"/>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Rectangle 34">
                <a:extLst>
                  <a:ext uri="{FF2B5EF4-FFF2-40B4-BE49-F238E27FC236}">
                    <a16:creationId xmlns:a16="http://schemas.microsoft.com/office/drawing/2014/main" id="{E354E4BD-E1A5-4AF1-A15C-BC71E46FAF4C}"/>
                  </a:ext>
                </a:extLst>
              </p:cNvPr>
              <p:cNvSpPr/>
              <p:nvPr/>
            </p:nvSpPr>
            <p:spPr bwMode="auto">
              <a:xfrm>
                <a:off x="242308" y="1526014"/>
                <a:ext cx="581081" cy="659532"/>
              </a:xfrm>
              <a:prstGeom prst="rect">
                <a:avLst/>
              </a:prstGeom>
              <a:solidFill>
                <a:srgbClr val="FF0000">
                  <a:alpha val="38000"/>
                </a:srgbClr>
              </a:solidFill>
              <a:ln>
                <a:noFill/>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sp>
            <p:nvSpPr>
              <p:cNvPr id="36" name="ZoneTexte 35">
                <a:extLst>
                  <a:ext uri="{FF2B5EF4-FFF2-40B4-BE49-F238E27FC236}">
                    <a16:creationId xmlns:a16="http://schemas.microsoft.com/office/drawing/2014/main" id="{43752D9D-8EEF-461E-84AD-2692BE642E5D}"/>
                  </a:ext>
                </a:extLst>
              </p:cNvPr>
              <p:cNvSpPr txBox="1"/>
              <p:nvPr/>
            </p:nvSpPr>
            <p:spPr>
              <a:xfrm>
                <a:off x="1649979" y="1061086"/>
                <a:ext cx="389849" cy="461665"/>
              </a:xfrm>
              <a:prstGeom prst="rect">
                <a:avLst/>
              </a:prstGeom>
              <a:noFill/>
              <a:ln>
                <a:solidFill>
                  <a:schemeClr val="tx1">
                    <a:alpha val="92000"/>
                  </a:schemeClr>
                </a:solidFill>
              </a:ln>
            </p:spPr>
            <p:txBody>
              <a:bodyPr wrap="none" rtlCol="0">
                <a:spAutoFit/>
              </a:bodyPr>
              <a:lstStyle/>
              <a:p>
                <a:r>
                  <a:rPr lang="fr-FR" dirty="0"/>
                  <a:t>A</a:t>
                </a:r>
              </a:p>
            </p:txBody>
          </p:sp>
          <p:sp>
            <p:nvSpPr>
              <p:cNvPr id="37" name="ZoneTexte 36">
                <a:extLst>
                  <a:ext uri="{FF2B5EF4-FFF2-40B4-BE49-F238E27FC236}">
                    <a16:creationId xmlns:a16="http://schemas.microsoft.com/office/drawing/2014/main" id="{77CF8F2F-6AC3-48C8-A49E-9FECBC757C69}"/>
                  </a:ext>
                </a:extLst>
              </p:cNvPr>
              <p:cNvSpPr txBox="1"/>
              <p:nvPr/>
            </p:nvSpPr>
            <p:spPr>
              <a:xfrm>
                <a:off x="1679819" y="2260916"/>
                <a:ext cx="389849" cy="461665"/>
              </a:xfrm>
              <a:prstGeom prst="rect">
                <a:avLst/>
              </a:prstGeom>
              <a:noFill/>
              <a:ln>
                <a:solidFill>
                  <a:schemeClr val="tx1">
                    <a:alpha val="92000"/>
                  </a:schemeClr>
                </a:solidFill>
              </a:ln>
            </p:spPr>
            <p:txBody>
              <a:bodyPr wrap="none" rtlCol="0">
                <a:spAutoFit/>
              </a:bodyPr>
              <a:lstStyle>
                <a:defPPr>
                  <a:defRPr lang="fr-FR"/>
                </a:defPPr>
              </a:lstStyle>
              <a:p>
                <a:r>
                  <a:rPr lang="fr-FR" dirty="0"/>
                  <a:t>B</a:t>
                </a:r>
              </a:p>
            </p:txBody>
          </p:sp>
          <p:sp>
            <p:nvSpPr>
              <p:cNvPr id="38" name="ZoneTexte 37">
                <a:extLst>
                  <a:ext uri="{FF2B5EF4-FFF2-40B4-BE49-F238E27FC236}">
                    <a16:creationId xmlns:a16="http://schemas.microsoft.com/office/drawing/2014/main" id="{D25B15E6-884C-4245-AE6D-62BEF43018AD}"/>
                  </a:ext>
                </a:extLst>
              </p:cNvPr>
              <p:cNvSpPr txBox="1"/>
              <p:nvPr/>
            </p:nvSpPr>
            <p:spPr>
              <a:xfrm>
                <a:off x="1606196" y="4223100"/>
                <a:ext cx="407484" cy="461665"/>
              </a:xfrm>
              <a:prstGeom prst="rect">
                <a:avLst/>
              </a:prstGeom>
              <a:noFill/>
              <a:ln>
                <a:solidFill>
                  <a:schemeClr val="tx1">
                    <a:alpha val="92000"/>
                  </a:schemeClr>
                </a:solidFill>
              </a:ln>
            </p:spPr>
            <p:txBody>
              <a:bodyPr wrap="none" rtlCol="0">
                <a:spAutoFit/>
              </a:bodyPr>
              <a:lstStyle>
                <a:defPPr>
                  <a:defRPr lang="fr-FR"/>
                </a:defPPr>
              </a:lstStyle>
              <a:p>
                <a:r>
                  <a:rPr lang="fr-FR" dirty="0"/>
                  <a:t>C</a:t>
                </a:r>
              </a:p>
            </p:txBody>
          </p:sp>
          <p:sp>
            <p:nvSpPr>
              <p:cNvPr id="39" name="ZoneTexte 38">
                <a:extLst>
                  <a:ext uri="{FF2B5EF4-FFF2-40B4-BE49-F238E27FC236}">
                    <a16:creationId xmlns:a16="http://schemas.microsoft.com/office/drawing/2014/main" id="{D6E4F3B9-1FB4-4ED3-ACA7-6930365EF198}"/>
                  </a:ext>
                </a:extLst>
              </p:cNvPr>
              <p:cNvSpPr txBox="1"/>
              <p:nvPr/>
            </p:nvSpPr>
            <p:spPr>
              <a:xfrm>
                <a:off x="7667831" y="2548728"/>
                <a:ext cx="389850" cy="461665"/>
              </a:xfrm>
              <a:prstGeom prst="rect">
                <a:avLst/>
              </a:prstGeom>
              <a:noFill/>
              <a:ln>
                <a:solidFill>
                  <a:schemeClr val="tx1">
                    <a:alpha val="92000"/>
                  </a:schemeClr>
                </a:solidFill>
              </a:ln>
            </p:spPr>
            <p:txBody>
              <a:bodyPr wrap="none" rtlCol="0">
                <a:spAutoFit/>
              </a:bodyPr>
              <a:lstStyle/>
              <a:p>
                <a:r>
                  <a:rPr lang="fr-FR" dirty="0"/>
                  <a:t>A</a:t>
                </a:r>
              </a:p>
            </p:txBody>
          </p:sp>
          <p:sp>
            <p:nvSpPr>
              <p:cNvPr id="40" name="ZoneTexte 39">
                <a:extLst>
                  <a:ext uri="{FF2B5EF4-FFF2-40B4-BE49-F238E27FC236}">
                    <a16:creationId xmlns:a16="http://schemas.microsoft.com/office/drawing/2014/main" id="{50E3595F-EFE0-4D2E-AC0A-FB8240419EF7}"/>
                  </a:ext>
                </a:extLst>
              </p:cNvPr>
              <p:cNvSpPr txBox="1"/>
              <p:nvPr/>
            </p:nvSpPr>
            <p:spPr>
              <a:xfrm>
                <a:off x="7229224" y="2185546"/>
                <a:ext cx="407484" cy="461665"/>
              </a:xfrm>
              <a:prstGeom prst="rect">
                <a:avLst/>
              </a:prstGeom>
              <a:noFill/>
              <a:ln>
                <a:solidFill>
                  <a:schemeClr val="tx1">
                    <a:alpha val="92000"/>
                  </a:schemeClr>
                </a:solidFill>
              </a:ln>
            </p:spPr>
            <p:txBody>
              <a:bodyPr wrap="none" rtlCol="0">
                <a:spAutoFit/>
              </a:bodyPr>
              <a:lstStyle>
                <a:defPPr>
                  <a:defRPr lang="fr-FR"/>
                </a:defPPr>
              </a:lstStyle>
              <a:p>
                <a:r>
                  <a:rPr lang="fr-FR" dirty="0"/>
                  <a:t>C</a:t>
                </a:r>
              </a:p>
            </p:txBody>
          </p:sp>
          <p:cxnSp>
            <p:nvCxnSpPr>
              <p:cNvPr id="41" name="Connecteur droit 40">
                <a:extLst>
                  <a:ext uri="{FF2B5EF4-FFF2-40B4-BE49-F238E27FC236}">
                    <a16:creationId xmlns:a16="http://schemas.microsoft.com/office/drawing/2014/main" id="{61F33E19-998A-45AD-98AB-E86F79541E21}"/>
                  </a:ext>
                </a:extLst>
              </p:cNvPr>
              <p:cNvCxnSpPr/>
              <p:nvPr/>
            </p:nvCxnSpPr>
            <p:spPr bwMode="auto">
              <a:xfrm>
                <a:off x="1899223" y="1588220"/>
                <a:ext cx="0" cy="648000"/>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necteur droit 41">
                <a:extLst>
                  <a:ext uri="{FF2B5EF4-FFF2-40B4-BE49-F238E27FC236}">
                    <a16:creationId xmlns:a16="http://schemas.microsoft.com/office/drawing/2014/main" id="{C3F5AACD-C3E2-454C-8B58-EF8832044617}"/>
                  </a:ext>
                </a:extLst>
              </p:cNvPr>
              <p:cNvCxnSpPr/>
              <p:nvPr/>
            </p:nvCxnSpPr>
            <p:spPr bwMode="auto">
              <a:xfrm flipH="1">
                <a:off x="823389" y="1526014"/>
                <a:ext cx="0" cy="65953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eur droit 42">
                <a:extLst>
                  <a:ext uri="{FF2B5EF4-FFF2-40B4-BE49-F238E27FC236}">
                    <a16:creationId xmlns:a16="http://schemas.microsoft.com/office/drawing/2014/main" id="{B9D8DC55-A6F9-4BB9-ACA6-1152CCBA56D0}"/>
                  </a:ext>
                </a:extLst>
              </p:cNvPr>
              <p:cNvCxnSpPr/>
              <p:nvPr/>
            </p:nvCxnSpPr>
            <p:spPr bwMode="auto">
              <a:xfrm>
                <a:off x="242308" y="1263436"/>
                <a:ext cx="0" cy="1157452"/>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43">
                <a:extLst>
                  <a:ext uri="{FF2B5EF4-FFF2-40B4-BE49-F238E27FC236}">
                    <a16:creationId xmlns:a16="http://schemas.microsoft.com/office/drawing/2014/main" id="{F1BC96A3-80C4-4C5F-9F74-46E7140DFEDF}"/>
                  </a:ext>
                </a:extLst>
              </p:cNvPr>
              <p:cNvCxnSpPr/>
              <p:nvPr/>
            </p:nvCxnSpPr>
            <p:spPr bwMode="auto">
              <a:xfrm>
                <a:off x="687888" y="2779900"/>
                <a:ext cx="0" cy="648000"/>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eur droit 44">
                <a:extLst>
                  <a:ext uri="{FF2B5EF4-FFF2-40B4-BE49-F238E27FC236}">
                    <a16:creationId xmlns:a16="http://schemas.microsoft.com/office/drawing/2014/main" id="{C18E5A92-CADA-4094-BBB0-51847EFE7542}"/>
                  </a:ext>
                </a:extLst>
              </p:cNvPr>
              <p:cNvCxnSpPr/>
              <p:nvPr/>
            </p:nvCxnSpPr>
            <p:spPr bwMode="auto">
              <a:xfrm>
                <a:off x="2016443" y="2800030"/>
                <a:ext cx="0" cy="648000"/>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45">
                <a:extLst>
                  <a:ext uri="{FF2B5EF4-FFF2-40B4-BE49-F238E27FC236}">
                    <a16:creationId xmlns:a16="http://schemas.microsoft.com/office/drawing/2014/main" id="{08FB5ABF-327D-4B9C-8C82-321A7B0F9618}"/>
                  </a:ext>
                </a:extLst>
              </p:cNvPr>
              <p:cNvCxnSpPr/>
              <p:nvPr/>
            </p:nvCxnSpPr>
            <p:spPr bwMode="auto">
              <a:xfrm>
                <a:off x="224914" y="2535546"/>
                <a:ext cx="0" cy="1157452"/>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46">
                <a:extLst>
                  <a:ext uri="{FF2B5EF4-FFF2-40B4-BE49-F238E27FC236}">
                    <a16:creationId xmlns:a16="http://schemas.microsoft.com/office/drawing/2014/main" id="{241F640F-CAD2-42CE-BA51-41C05DE6D1C4}"/>
                  </a:ext>
                </a:extLst>
              </p:cNvPr>
              <p:cNvCxnSpPr/>
              <p:nvPr/>
            </p:nvCxnSpPr>
            <p:spPr bwMode="auto">
              <a:xfrm>
                <a:off x="1916615" y="4738902"/>
                <a:ext cx="0" cy="781692"/>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47">
                <a:extLst>
                  <a:ext uri="{FF2B5EF4-FFF2-40B4-BE49-F238E27FC236}">
                    <a16:creationId xmlns:a16="http://schemas.microsoft.com/office/drawing/2014/main" id="{9E14C62C-6071-4592-AC22-965A1755D17F}"/>
                  </a:ext>
                </a:extLst>
              </p:cNvPr>
              <p:cNvCxnSpPr/>
              <p:nvPr/>
            </p:nvCxnSpPr>
            <p:spPr bwMode="auto">
              <a:xfrm flipH="1">
                <a:off x="746766" y="4581128"/>
                <a:ext cx="11273" cy="951849"/>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48">
                <a:extLst>
                  <a:ext uri="{FF2B5EF4-FFF2-40B4-BE49-F238E27FC236}">
                    <a16:creationId xmlns:a16="http://schemas.microsoft.com/office/drawing/2014/main" id="{980229F6-1C87-40B3-A5E4-8A07F67E72CB}"/>
                  </a:ext>
                </a:extLst>
              </p:cNvPr>
              <p:cNvCxnSpPr/>
              <p:nvPr/>
            </p:nvCxnSpPr>
            <p:spPr bwMode="auto">
              <a:xfrm>
                <a:off x="332542" y="4501343"/>
                <a:ext cx="0" cy="1157452"/>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ZoneTexte 49">
                <a:extLst>
                  <a:ext uri="{FF2B5EF4-FFF2-40B4-BE49-F238E27FC236}">
                    <a16:creationId xmlns:a16="http://schemas.microsoft.com/office/drawing/2014/main" id="{8AD22C27-6071-417C-B1E1-1CFC04CEEF9E}"/>
                  </a:ext>
                </a:extLst>
              </p:cNvPr>
              <p:cNvSpPr txBox="1"/>
              <p:nvPr/>
            </p:nvSpPr>
            <p:spPr>
              <a:xfrm>
                <a:off x="506716" y="890080"/>
                <a:ext cx="2073002" cy="307777"/>
              </a:xfrm>
              <a:prstGeom prst="rect">
                <a:avLst/>
              </a:prstGeom>
              <a:noFill/>
            </p:spPr>
            <p:txBody>
              <a:bodyPr wrap="square" rtlCol="0">
                <a:spAutoFit/>
              </a:bodyPr>
              <a:lstStyle/>
              <a:p>
                <a:pPr marL="0" lvl="1"/>
                <a:r>
                  <a:rPr lang="fr-FR" sz="1400" b="1" dirty="0">
                    <a:solidFill>
                      <a:srgbClr val="00B050"/>
                    </a:solidFill>
                  </a:rPr>
                  <a:t>Current </a:t>
                </a:r>
                <a:r>
                  <a:rPr lang="fr-FR" sz="1400" b="1" dirty="0" err="1">
                    <a:solidFill>
                      <a:srgbClr val="00B050"/>
                    </a:solidFill>
                  </a:rPr>
                  <a:t>definition</a:t>
                </a:r>
                <a:endParaRPr lang="fr-FR" sz="2000" dirty="0">
                  <a:solidFill>
                    <a:srgbClr val="FF0000"/>
                  </a:solidFill>
                </a:endParaRPr>
              </a:p>
            </p:txBody>
          </p:sp>
          <p:sp>
            <p:nvSpPr>
              <p:cNvPr id="51" name="ZoneTexte 50">
                <a:extLst>
                  <a:ext uri="{FF2B5EF4-FFF2-40B4-BE49-F238E27FC236}">
                    <a16:creationId xmlns:a16="http://schemas.microsoft.com/office/drawing/2014/main" id="{3F74AE5A-7587-4A45-AF3A-435DC55D31ED}"/>
                  </a:ext>
                </a:extLst>
              </p:cNvPr>
              <p:cNvSpPr txBox="1"/>
              <p:nvPr/>
            </p:nvSpPr>
            <p:spPr>
              <a:xfrm>
                <a:off x="431866" y="3977156"/>
                <a:ext cx="2073002" cy="307777"/>
              </a:xfrm>
              <a:prstGeom prst="rect">
                <a:avLst/>
              </a:prstGeom>
              <a:noFill/>
            </p:spPr>
            <p:txBody>
              <a:bodyPr wrap="square" rtlCol="0">
                <a:spAutoFit/>
              </a:bodyPr>
              <a:lstStyle/>
              <a:p>
                <a:pPr marL="0" lvl="1"/>
                <a:r>
                  <a:rPr lang="fr-FR" sz="1400" b="1" dirty="0" err="1">
                    <a:solidFill>
                      <a:srgbClr val="00B050"/>
                    </a:solidFill>
                  </a:rPr>
                  <a:t>Proposed</a:t>
                </a:r>
                <a:r>
                  <a:rPr lang="fr-FR" sz="1400" b="1" dirty="0">
                    <a:solidFill>
                      <a:srgbClr val="00B050"/>
                    </a:solidFill>
                  </a:rPr>
                  <a:t> </a:t>
                </a:r>
                <a:r>
                  <a:rPr lang="fr-FR" sz="1400" b="1" dirty="0" err="1">
                    <a:solidFill>
                      <a:srgbClr val="00B050"/>
                    </a:solidFill>
                  </a:rPr>
                  <a:t>definition</a:t>
                </a:r>
                <a:endParaRPr lang="fr-FR" sz="2000" dirty="0">
                  <a:solidFill>
                    <a:srgbClr val="FF0000"/>
                  </a:solidFill>
                </a:endParaRPr>
              </a:p>
            </p:txBody>
          </p:sp>
          <p:sp>
            <p:nvSpPr>
              <p:cNvPr id="52" name="Nuage 51">
                <a:extLst>
                  <a:ext uri="{FF2B5EF4-FFF2-40B4-BE49-F238E27FC236}">
                    <a16:creationId xmlns:a16="http://schemas.microsoft.com/office/drawing/2014/main" id="{6DB69BD5-949C-40EA-A794-AEE49CE25FEE}"/>
                  </a:ext>
                </a:extLst>
              </p:cNvPr>
              <p:cNvSpPr/>
              <p:nvPr/>
            </p:nvSpPr>
            <p:spPr bwMode="auto">
              <a:xfrm>
                <a:off x="5508104" y="3221706"/>
                <a:ext cx="1080120" cy="943446"/>
              </a:xfrm>
              <a:prstGeom prst="cloud">
                <a:avLst/>
              </a:prstGeom>
              <a:solidFill>
                <a:srgbClr val="FF66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MS PGothic" pitchFamily="34" charset="-128"/>
                </a:endParaRPr>
              </a:p>
            </p:txBody>
          </p:sp>
          <p:sp>
            <p:nvSpPr>
              <p:cNvPr id="53" name="ZoneTexte 52">
                <a:extLst>
                  <a:ext uri="{FF2B5EF4-FFF2-40B4-BE49-F238E27FC236}">
                    <a16:creationId xmlns:a16="http://schemas.microsoft.com/office/drawing/2014/main" id="{25985C85-C743-4421-84A8-6BCA66E3129D}"/>
                  </a:ext>
                </a:extLst>
              </p:cNvPr>
              <p:cNvSpPr txBox="1"/>
              <p:nvPr/>
            </p:nvSpPr>
            <p:spPr>
              <a:xfrm>
                <a:off x="5688337" y="3450014"/>
                <a:ext cx="731290" cy="461665"/>
              </a:xfrm>
              <a:prstGeom prst="rect">
                <a:avLst/>
              </a:prstGeom>
              <a:noFill/>
              <a:ln>
                <a:solidFill>
                  <a:schemeClr val="tx1">
                    <a:alpha val="92000"/>
                  </a:schemeClr>
                </a:solidFill>
              </a:ln>
            </p:spPr>
            <p:txBody>
              <a:bodyPr wrap="none" rtlCol="0">
                <a:spAutoFit/>
              </a:bodyPr>
              <a:lstStyle>
                <a:defPPr>
                  <a:defRPr lang="fr-FR"/>
                </a:defPPr>
              </a:lstStyle>
              <a:p>
                <a:r>
                  <a:rPr lang="fr-FR" dirty="0"/>
                  <a:t>B ? </a:t>
                </a:r>
              </a:p>
            </p:txBody>
          </p:sp>
        </p:grpSp>
      </p:grpSp>
    </p:spTree>
    <p:extLst>
      <p:ext uri="{BB962C8B-B14F-4D97-AF65-F5344CB8AC3E}">
        <p14:creationId xmlns:p14="http://schemas.microsoft.com/office/powerpoint/2010/main" val="405941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188" y="771550"/>
            <a:ext cx="8424000" cy="720000"/>
          </a:xfrm>
        </p:spPr>
        <p:txBody>
          <a:bodyPr/>
          <a:lstStyle/>
          <a:p>
            <a:pPr marL="0" lvl="1"/>
            <a:r>
              <a:rPr lang="fr-FR" sz="1200" b="1" dirty="0"/>
              <a:t>3/ Can the </a:t>
            </a:r>
            <a:r>
              <a:rPr lang="fr-FR" sz="1200" b="1" dirty="0" err="1"/>
              <a:t>proposed</a:t>
            </a:r>
            <a:r>
              <a:rPr lang="fr-FR" sz="1200" b="1" dirty="0"/>
              <a:t> </a:t>
            </a:r>
            <a:r>
              <a:rPr lang="fr-FR" sz="1200" b="1" dirty="0" err="1"/>
              <a:t>definition</a:t>
            </a:r>
            <a:r>
              <a:rPr lang="fr-FR" sz="1200" b="1" dirty="0"/>
              <a:t> </a:t>
            </a:r>
            <a:r>
              <a:rPr lang="fr-FR" sz="1200" b="1" dirty="0" err="1"/>
              <a:t>increase</a:t>
            </a:r>
            <a:r>
              <a:rPr lang="fr-FR" sz="1200" b="1" dirty="0"/>
              <a:t> the </a:t>
            </a:r>
            <a:r>
              <a:rPr lang="fr-FR" sz="1200" b="1" dirty="0" err="1"/>
              <a:t>difference</a:t>
            </a:r>
            <a:r>
              <a:rPr lang="fr-FR" sz="1200" b="1" dirty="0"/>
              <a:t> </a:t>
            </a:r>
            <a:r>
              <a:rPr lang="fr-FR" sz="1200" b="1" dirty="0" err="1"/>
              <a:t>within</a:t>
            </a:r>
            <a:r>
              <a:rPr lang="fr-FR" sz="1200" b="1" dirty="0"/>
              <a:t> a </a:t>
            </a:r>
            <a:r>
              <a:rPr lang="fr-FR" sz="1200" b="1" dirty="0" err="1"/>
              <a:t>regulatory</a:t>
            </a:r>
            <a:r>
              <a:rPr lang="fr-FR" sz="1200" b="1" dirty="0"/>
              <a:t> </a:t>
            </a:r>
            <a:r>
              <a:rPr lang="fr-FR" sz="1200" b="1" dirty="0" err="1"/>
              <a:t>tyre</a:t>
            </a:r>
            <a:r>
              <a:rPr lang="fr-FR" sz="1200" b="1" dirty="0"/>
              <a:t> type (</a:t>
            </a:r>
            <a:r>
              <a:rPr lang="fr-FR" sz="1200" b="1" dirty="0" err="1"/>
              <a:t>axle</a:t>
            </a:r>
            <a:r>
              <a:rPr lang="fr-FR" sz="1200" b="1" dirty="0"/>
              <a:t> </a:t>
            </a:r>
            <a:r>
              <a:rPr lang="fr-FR" sz="1200" b="1" dirty="0" err="1"/>
              <a:t>mixability</a:t>
            </a:r>
            <a:r>
              <a:rPr lang="fr-FR" sz="1200" b="1" dirty="0"/>
              <a:t>) ? </a:t>
            </a:r>
            <a:br>
              <a:rPr lang="fr-FR" sz="1200" dirty="0"/>
            </a:br>
            <a:r>
              <a:rPr lang="en-US" sz="1100" b="1" dirty="0">
                <a:solidFill>
                  <a:srgbClr val="00B050"/>
                </a:solidFill>
              </a:rPr>
              <a:t>Both constructions comply with the radial definition (both current and proposed).</a:t>
            </a:r>
            <a:br>
              <a:rPr lang="en-US" sz="1100" b="1" dirty="0">
                <a:solidFill>
                  <a:srgbClr val="00B050"/>
                </a:solidFill>
              </a:rPr>
            </a:br>
            <a:r>
              <a:rPr lang="en-US" sz="1100" b="1" dirty="0">
                <a:solidFill>
                  <a:srgbClr val="0070C0"/>
                </a:solidFill>
              </a:rPr>
              <a:t>Radial definition alone does not guarantee axle or even vehicle </a:t>
            </a:r>
            <a:r>
              <a:rPr lang="en-US" sz="1100" b="1" dirty="0" err="1">
                <a:solidFill>
                  <a:srgbClr val="0070C0"/>
                </a:solidFill>
              </a:rPr>
              <a:t>mixability</a:t>
            </a:r>
            <a:r>
              <a:rPr lang="en-US" sz="1100" b="1" dirty="0">
                <a:solidFill>
                  <a:srgbClr val="0070C0"/>
                </a:solidFill>
              </a:rPr>
              <a:t> (in the end, this will be managed and ensured by the </a:t>
            </a:r>
            <a:r>
              <a:rPr lang="en-US" sz="1100" b="1" dirty="0" err="1">
                <a:solidFill>
                  <a:srgbClr val="0070C0"/>
                </a:solidFill>
              </a:rPr>
              <a:t>tyre</a:t>
            </a:r>
            <a:r>
              <a:rPr lang="en-US" sz="1100" b="1" dirty="0">
                <a:solidFill>
                  <a:srgbClr val="0070C0"/>
                </a:solidFill>
              </a:rPr>
              <a:t> manufacturer)</a:t>
            </a:r>
            <a:br>
              <a:rPr lang="en-US" sz="1600" b="1" dirty="0">
                <a:solidFill>
                  <a:srgbClr val="0070C0"/>
                </a:solidFill>
              </a:rPr>
            </a:br>
            <a:br>
              <a:rPr lang="fr-FR" sz="1200" dirty="0"/>
            </a:br>
            <a:br>
              <a:rPr lang="fr-FR" sz="1200" dirty="0">
                <a:solidFill>
                  <a:srgbClr val="0070C0"/>
                </a:solidFill>
              </a:rPr>
            </a:br>
            <a:endParaRPr lang="fr-FR" sz="12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grpSp>
        <p:nvGrpSpPr>
          <p:cNvPr id="132" name="Groupe 131"/>
          <p:cNvGrpSpPr/>
          <p:nvPr/>
        </p:nvGrpSpPr>
        <p:grpSpPr>
          <a:xfrm>
            <a:off x="359534" y="1491549"/>
            <a:ext cx="7296110" cy="3291951"/>
            <a:chOff x="359534" y="1101117"/>
            <a:chExt cx="7296110" cy="3831002"/>
          </a:xfrm>
        </p:grpSpPr>
        <p:sp>
          <p:nvSpPr>
            <p:cNvPr id="133" name="ZoneTexte 14">
              <a:extLst>
                <a:ext uri="{FF2B5EF4-FFF2-40B4-BE49-F238E27FC236}">
                  <a16:creationId xmlns:a16="http://schemas.microsoft.com/office/drawing/2014/main" id="{98DB6521-6171-4562-A9B3-D0DDEEF0208D}"/>
                </a:ext>
              </a:extLst>
            </p:cNvPr>
            <p:cNvSpPr txBox="1">
              <a:spLocks noChangeArrowheads="1"/>
            </p:cNvSpPr>
            <p:nvPr/>
          </p:nvSpPr>
          <p:spPr bwMode="auto">
            <a:xfrm>
              <a:off x="1854843" y="1204603"/>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err="1"/>
                <a:t>Tread</a:t>
              </a:r>
              <a:endParaRPr lang="fr-FR" b="1" dirty="0"/>
            </a:p>
          </p:txBody>
        </p:sp>
        <p:sp>
          <p:nvSpPr>
            <p:cNvPr id="134" name="ZoneTexte 14">
              <a:extLst>
                <a:ext uri="{FF2B5EF4-FFF2-40B4-BE49-F238E27FC236}">
                  <a16:creationId xmlns:a16="http://schemas.microsoft.com/office/drawing/2014/main" id="{29D57855-10FD-4FC9-95CD-634173E84CBF}"/>
                </a:ext>
              </a:extLst>
            </p:cNvPr>
            <p:cNvSpPr txBox="1">
              <a:spLocks noChangeArrowheads="1"/>
            </p:cNvSpPr>
            <p:nvPr/>
          </p:nvSpPr>
          <p:spPr bwMode="auto">
            <a:xfrm>
              <a:off x="4054377" y="1233120"/>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err="1"/>
                <a:t>Sidewall</a:t>
              </a:r>
              <a:endParaRPr lang="fr-FR" b="1" dirty="0"/>
            </a:p>
          </p:txBody>
        </p:sp>
        <p:sp>
          <p:nvSpPr>
            <p:cNvPr id="135" name="ZoneTexte 14">
              <a:extLst>
                <a:ext uri="{FF2B5EF4-FFF2-40B4-BE49-F238E27FC236}">
                  <a16:creationId xmlns:a16="http://schemas.microsoft.com/office/drawing/2014/main" id="{BC60E39E-9446-468F-9A25-96E7A3E21436}"/>
                </a:ext>
              </a:extLst>
            </p:cNvPr>
            <p:cNvSpPr txBox="1">
              <a:spLocks noChangeArrowheads="1"/>
            </p:cNvSpPr>
            <p:nvPr/>
          </p:nvSpPr>
          <p:spPr bwMode="auto">
            <a:xfrm>
              <a:off x="6335051" y="1230936"/>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err="1"/>
                <a:t>Bead</a:t>
              </a:r>
              <a:endParaRPr lang="fr-FR" b="1" dirty="0"/>
            </a:p>
          </p:txBody>
        </p:sp>
        <p:grpSp>
          <p:nvGrpSpPr>
            <p:cNvPr id="136" name="Groupe 135">
              <a:extLst>
                <a:ext uri="{FF2B5EF4-FFF2-40B4-BE49-F238E27FC236}">
                  <a16:creationId xmlns:a16="http://schemas.microsoft.com/office/drawing/2014/main" id="{9199E4EF-63DA-40BA-88B0-8D42C9C7302E}"/>
                </a:ext>
              </a:extLst>
            </p:cNvPr>
            <p:cNvGrpSpPr/>
            <p:nvPr/>
          </p:nvGrpSpPr>
          <p:grpSpPr>
            <a:xfrm rot="2400000">
              <a:off x="1071775" y="2062389"/>
              <a:ext cx="1731531" cy="360040"/>
              <a:chOff x="2267744" y="1772816"/>
              <a:chExt cx="1656184" cy="360040"/>
            </a:xfrm>
          </p:grpSpPr>
          <p:cxnSp>
            <p:nvCxnSpPr>
              <p:cNvPr id="228" name="Connecteur droit 227">
                <a:extLst>
                  <a:ext uri="{FF2B5EF4-FFF2-40B4-BE49-F238E27FC236}">
                    <a16:creationId xmlns:a16="http://schemas.microsoft.com/office/drawing/2014/main" id="{CE6B31D1-2790-401B-A143-C5185F706F49}"/>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Connecteur droit 228">
                <a:extLst>
                  <a:ext uri="{FF2B5EF4-FFF2-40B4-BE49-F238E27FC236}">
                    <a16:creationId xmlns:a16="http://schemas.microsoft.com/office/drawing/2014/main" id="{6A9D10E7-04EE-4A27-A5E5-443FD4784708}"/>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Connecteur droit 229">
                <a:extLst>
                  <a:ext uri="{FF2B5EF4-FFF2-40B4-BE49-F238E27FC236}">
                    <a16:creationId xmlns:a16="http://schemas.microsoft.com/office/drawing/2014/main" id="{4D74A780-51D2-40B9-9076-E045FA181B7C}"/>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Connecteur droit 230">
                <a:extLst>
                  <a:ext uri="{FF2B5EF4-FFF2-40B4-BE49-F238E27FC236}">
                    <a16:creationId xmlns:a16="http://schemas.microsoft.com/office/drawing/2014/main" id="{7573C076-CAE7-408C-B183-B85F1AE38D44}"/>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Connecteur droit 231">
                <a:extLst>
                  <a:ext uri="{FF2B5EF4-FFF2-40B4-BE49-F238E27FC236}">
                    <a16:creationId xmlns:a16="http://schemas.microsoft.com/office/drawing/2014/main" id="{C96BF78D-9808-4123-B56A-DB51FC6C63BF}"/>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Connecteur droit 232">
                <a:extLst>
                  <a:ext uri="{FF2B5EF4-FFF2-40B4-BE49-F238E27FC236}">
                    <a16:creationId xmlns:a16="http://schemas.microsoft.com/office/drawing/2014/main" id="{10A500BA-F93E-4103-8C76-5639B1AE9F92}"/>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7" name="Groupe 136">
              <a:extLst>
                <a:ext uri="{FF2B5EF4-FFF2-40B4-BE49-F238E27FC236}">
                  <a16:creationId xmlns:a16="http://schemas.microsoft.com/office/drawing/2014/main" id="{37FF42B9-5698-430B-824F-E336812E2B15}"/>
                </a:ext>
              </a:extLst>
            </p:cNvPr>
            <p:cNvGrpSpPr/>
            <p:nvPr/>
          </p:nvGrpSpPr>
          <p:grpSpPr>
            <a:xfrm rot="-2400000">
              <a:off x="359534" y="2057772"/>
              <a:ext cx="1861858" cy="360040"/>
              <a:chOff x="2267744" y="1772816"/>
              <a:chExt cx="1656184" cy="360040"/>
            </a:xfrm>
          </p:grpSpPr>
          <p:cxnSp>
            <p:nvCxnSpPr>
              <p:cNvPr id="222" name="Connecteur droit 221">
                <a:extLst>
                  <a:ext uri="{FF2B5EF4-FFF2-40B4-BE49-F238E27FC236}">
                    <a16:creationId xmlns:a16="http://schemas.microsoft.com/office/drawing/2014/main" id="{0011CB62-03A0-485B-8E9F-0E7104E207DB}"/>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Connecteur droit 222">
                <a:extLst>
                  <a:ext uri="{FF2B5EF4-FFF2-40B4-BE49-F238E27FC236}">
                    <a16:creationId xmlns:a16="http://schemas.microsoft.com/office/drawing/2014/main" id="{ACC7B29F-7476-41FC-91A9-B4A93C2C4073}"/>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Connecteur droit 223">
                <a:extLst>
                  <a:ext uri="{FF2B5EF4-FFF2-40B4-BE49-F238E27FC236}">
                    <a16:creationId xmlns:a16="http://schemas.microsoft.com/office/drawing/2014/main" id="{10E4A7F7-7583-4ECD-9315-E6AF301B18E5}"/>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Connecteur droit 224">
                <a:extLst>
                  <a:ext uri="{FF2B5EF4-FFF2-40B4-BE49-F238E27FC236}">
                    <a16:creationId xmlns:a16="http://schemas.microsoft.com/office/drawing/2014/main" id="{B5B00E90-2D73-445E-A096-63C03CC918D4}"/>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Connecteur droit 225">
                <a:extLst>
                  <a:ext uri="{FF2B5EF4-FFF2-40B4-BE49-F238E27FC236}">
                    <a16:creationId xmlns:a16="http://schemas.microsoft.com/office/drawing/2014/main" id="{B4E67D67-B63D-4764-8FB5-33F5A38D054B}"/>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Connecteur droit 226">
                <a:extLst>
                  <a:ext uri="{FF2B5EF4-FFF2-40B4-BE49-F238E27FC236}">
                    <a16:creationId xmlns:a16="http://schemas.microsoft.com/office/drawing/2014/main" id="{FA55BADF-9DAB-47B7-B456-DB1C19100555}"/>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oupe 137">
              <a:extLst>
                <a:ext uri="{FF2B5EF4-FFF2-40B4-BE49-F238E27FC236}">
                  <a16:creationId xmlns:a16="http://schemas.microsoft.com/office/drawing/2014/main" id="{6A0804CF-D21F-4026-9656-86FFEB850045}"/>
                </a:ext>
              </a:extLst>
            </p:cNvPr>
            <p:cNvGrpSpPr/>
            <p:nvPr/>
          </p:nvGrpSpPr>
          <p:grpSpPr>
            <a:xfrm>
              <a:off x="5984726" y="2140262"/>
              <a:ext cx="1656184" cy="360040"/>
              <a:chOff x="2267744" y="1772816"/>
              <a:chExt cx="1656184" cy="360040"/>
            </a:xfrm>
          </p:grpSpPr>
          <p:cxnSp>
            <p:nvCxnSpPr>
              <p:cNvPr id="216" name="Connecteur droit 215">
                <a:extLst>
                  <a:ext uri="{FF2B5EF4-FFF2-40B4-BE49-F238E27FC236}">
                    <a16:creationId xmlns:a16="http://schemas.microsoft.com/office/drawing/2014/main" id="{1FEE31B8-DB21-4097-B810-C2242D7D5D67}"/>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Connecteur droit 216">
                <a:extLst>
                  <a:ext uri="{FF2B5EF4-FFF2-40B4-BE49-F238E27FC236}">
                    <a16:creationId xmlns:a16="http://schemas.microsoft.com/office/drawing/2014/main" id="{873CF60C-F290-49FD-9B47-E38A37451373}"/>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Connecteur droit 217">
                <a:extLst>
                  <a:ext uri="{FF2B5EF4-FFF2-40B4-BE49-F238E27FC236}">
                    <a16:creationId xmlns:a16="http://schemas.microsoft.com/office/drawing/2014/main" id="{82DA3888-25C4-4E16-8549-1A95FA6D3590}"/>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Connecteur droit 218">
                <a:extLst>
                  <a:ext uri="{FF2B5EF4-FFF2-40B4-BE49-F238E27FC236}">
                    <a16:creationId xmlns:a16="http://schemas.microsoft.com/office/drawing/2014/main" id="{7D3FC65A-CA12-4FC3-91FD-98B03E358934}"/>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Connecteur droit 219">
                <a:extLst>
                  <a:ext uri="{FF2B5EF4-FFF2-40B4-BE49-F238E27FC236}">
                    <a16:creationId xmlns:a16="http://schemas.microsoft.com/office/drawing/2014/main" id="{B9296153-3EB3-412D-8587-CBBA2368346D}"/>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Connecteur droit 220">
                <a:extLst>
                  <a:ext uri="{FF2B5EF4-FFF2-40B4-BE49-F238E27FC236}">
                    <a16:creationId xmlns:a16="http://schemas.microsoft.com/office/drawing/2014/main" id="{7DB38C4C-1DAC-40C7-804E-C3E7009443A2}"/>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9" name="Groupe 138">
              <a:extLst>
                <a:ext uri="{FF2B5EF4-FFF2-40B4-BE49-F238E27FC236}">
                  <a16:creationId xmlns:a16="http://schemas.microsoft.com/office/drawing/2014/main" id="{3B83D72D-49DE-4FA0-80A7-AF1DA2B1E161}"/>
                </a:ext>
              </a:extLst>
            </p:cNvPr>
            <p:cNvGrpSpPr/>
            <p:nvPr/>
          </p:nvGrpSpPr>
          <p:grpSpPr>
            <a:xfrm>
              <a:off x="1093669" y="2140262"/>
              <a:ext cx="1656184" cy="360040"/>
              <a:chOff x="2267744" y="1772816"/>
              <a:chExt cx="1656184" cy="360040"/>
            </a:xfrm>
          </p:grpSpPr>
          <p:cxnSp>
            <p:nvCxnSpPr>
              <p:cNvPr id="210" name="Connecteur droit 209">
                <a:extLst>
                  <a:ext uri="{FF2B5EF4-FFF2-40B4-BE49-F238E27FC236}">
                    <a16:creationId xmlns:a16="http://schemas.microsoft.com/office/drawing/2014/main" id="{1FFF51AA-E5EC-4626-98BB-03AB2504AEE6}"/>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Connecteur droit 210">
                <a:extLst>
                  <a:ext uri="{FF2B5EF4-FFF2-40B4-BE49-F238E27FC236}">
                    <a16:creationId xmlns:a16="http://schemas.microsoft.com/office/drawing/2014/main" id="{EC2E1FF8-4422-4B86-88FD-5B2F1EAA0204}"/>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Connecteur droit 211">
                <a:extLst>
                  <a:ext uri="{FF2B5EF4-FFF2-40B4-BE49-F238E27FC236}">
                    <a16:creationId xmlns:a16="http://schemas.microsoft.com/office/drawing/2014/main" id="{E8A65E60-DF0D-437D-835C-154DEB0319CE}"/>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Connecteur droit 212">
                <a:extLst>
                  <a:ext uri="{FF2B5EF4-FFF2-40B4-BE49-F238E27FC236}">
                    <a16:creationId xmlns:a16="http://schemas.microsoft.com/office/drawing/2014/main" id="{A47602AB-85FD-442C-972F-1E75A32181B3}"/>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Connecteur droit 213">
                <a:extLst>
                  <a:ext uri="{FF2B5EF4-FFF2-40B4-BE49-F238E27FC236}">
                    <a16:creationId xmlns:a16="http://schemas.microsoft.com/office/drawing/2014/main" id="{0C5B8348-046C-4F73-9A58-71B827F054D9}"/>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Connecteur droit 214">
                <a:extLst>
                  <a:ext uri="{FF2B5EF4-FFF2-40B4-BE49-F238E27FC236}">
                    <a16:creationId xmlns:a16="http://schemas.microsoft.com/office/drawing/2014/main" id="{C5B44E5A-25C7-4E7C-98D9-8AB506156A49}"/>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 name="Groupe 139">
              <a:extLst>
                <a:ext uri="{FF2B5EF4-FFF2-40B4-BE49-F238E27FC236}">
                  <a16:creationId xmlns:a16="http://schemas.microsoft.com/office/drawing/2014/main" id="{6F22C1F9-97E5-4B61-9944-06E49E88F514}"/>
                </a:ext>
              </a:extLst>
            </p:cNvPr>
            <p:cNvGrpSpPr/>
            <p:nvPr/>
          </p:nvGrpSpPr>
          <p:grpSpPr>
            <a:xfrm>
              <a:off x="2751270" y="2140262"/>
              <a:ext cx="3250668" cy="360040"/>
              <a:chOff x="2267744" y="1772816"/>
              <a:chExt cx="1656184" cy="360040"/>
            </a:xfrm>
          </p:grpSpPr>
          <p:cxnSp>
            <p:nvCxnSpPr>
              <p:cNvPr id="204" name="Connecteur droit 203">
                <a:extLst>
                  <a:ext uri="{FF2B5EF4-FFF2-40B4-BE49-F238E27FC236}">
                    <a16:creationId xmlns:a16="http://schemas.microsoft.com/office/drawing/2014/main" id="{F0019267-5980-40E9-8A3F-FDEB32D78B5C}"/>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Connecteur droit 204">
                <a:extLst>
                  <a:ext uri="{FF2B5EF4-FFF2-40B4-BE49-F238E27FC236}">
                    <a16:creationId xmlns:a16="http://schemas.microsoft.com/office/drawing/2014/main" id="{91A23408-A6E5-4A45-A18D-4B39A03B614F}"/>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Connecteur droit 205">
                <a:extLst>
                  <a:ext uri="{FF2B5EF4-FFF2-40B4-BE49-F238E27FC236}">
                    <a16:creationId xmlns:a16="http://schemas.microsoft.com/office/drawing/2014/main" id="{78ECDEEC-558A-4DD7-A93F-5D3C0BB93CED}"/>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Connecteur droit 206">
                <a:extLst>
                  <a:ext uri="{FF2B5EF4-FFF2-40B4-BE49-F238E27FC236}">
                    <a16:creationId xmlns:a16="http://schemas.microsoft.com/office/drawing/2014/main" id="{B040D2E4-9739-4D1E-AD0E-DD005C14F516}"/>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Connecteur droit 207">
                <a:extLst>
                  <a:ext uri="{FF2B5EF4-FFF2-40B4-BE49-F238E27FC236}">
                    <a16:creationId xmlns:a16="http://schemas.microsoft.com/office/drawing/2014/main" id="{0C0DA285-B31D-4FD1-BB63-95B1C62829E6}"/>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Connecteur droit 208">
                <a:extLst>
                  <a:ext uri="{FF2B5EF4-FFF2-40B4-BE49-F238E27FC236}">
                    <a16:creationId xmlns:a16="http://schemas.microsoft.com/office/drawing/2014/main" id="{8152400E-0EFA-4A01-B2A3-8E8ED04F12E8}"/>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1" name="Groupe 140">
              <a:extLst>
                <a:ext uri="{FF2B5EF4-FFF2-40B4-BE49-F238E27FC236}">
                  <a16:creationId xmlns:a16="http://schemas.microsoft.com/office/drawing/2014/main" id="{1CB89CC9-F0B4-48AA-8C63-CB2FD9151B41}"/>
                </a:ext>
              </a:extLst>
            </p:cNvPr>
            <p:cNvGrpSpPr/>
            <p:nvPr/>
          </p:nvGrpSpPr>
          <p:grpSpPr>
            <a:xfrm rot="-2400000">
              <a:off x="708774" y="2303236"/>
              <a:ext cx="1897222" cy="360040"/>
              <a:chOff x="2267744" y="1772816"/>
              <a:chExt cx="1656184" cy="360040"/>
            </a:xfrm>
          </p:grpSpPr>
          <p:cxnSp>
            <p:nvCxnSpPr>
              <p:cNvPr id="198" name="Connecteur droit 197">
                <a:extLst>
                  <a:ext uri="{FF2B5EF4-FFF2-40B4-BE49-F238E27FC236}">
                    <a16:creationId xmlns:a16="http://schemas.microsoft.com/office/drawing/2014/main" id="{D380CEAF-BAD3-4A57-BF7E-DEE79CFD1B16}"/>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Connecteur droit 198">
                <a:extLst>
                  <a:ext uri="{FF2B5EF4-FFF2-40B4-BE49-F238E27FC236}">
                    <a16:creationId xmlns:a16="http://schemas.microsoft.com/office/drawing/2014/main" id="{F9896C05-AC06-4C37-AA8B-4373DAD962BA}"/>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Connecteur droit 199">
                <a:extLst>
                  <a:ext uri="{FF2B5EF4-FFF2-40B4-BE49-F238E27FC236}">
                    <a16:creationId xmlns:a16="http://schemas.microsoft.com/office/drawing/2014/main" id="{5C9144A1-3BE5-4A72-A9A7-CC5F62731A24}"/>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Connecteur droit 200">
                <a:extLst>
                  <a:ext uri="{FF2B5EF4-FFF2-40B4-BE49-F238E27FC236}">
                    <a16:creationId xmlns:a16="http://schemas.microsoft.com/office/drawing/2014/main" id="{0FCE7FE7-9255-4CBF-B96A-A50BBB708AF4}"/>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Connecteur droit 201">
                <a:extLst>
                  <a:ext uri="{FF2B5EF4-FFF2-40B4-BE49-F238E27FC236}">
                    <a16:creationId xmlns:a16="http://schemas.microsoft.com/office/drawing/2014/main" id="{D635474F-C1C1-4C19-B46D-A4D6F52DA514}"/>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Connecteur droit 202">
                <a:extLst>
                  <a:ext uri="{FF2B5EF4-FFF2-40B4-BE49-F238E27FC236}">
                    <a16:creationId xmlns:a16="http://schemas.microsoft.com/office/drawing/2014/main" id="{06A2126B-34C2-4952-AD64-1AB9B3A795EB}"/>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2" name="Groupe 141">
              <a:extLst>
                <a:ext uri="{FF2B5EF4-FFF2-40B4-BE49-F238E27FC236}">
                  <a16:creationId xmlns:a16="http://schemas.microsoft.com/office/drawing/2014/main" id="{085F73B5-1F30-40A4-9C88-2C624DC18009}"/>
                </a:ext>
              </a:extLst>
            </p:cNvPr>
            <p:cNvGrpSpPr/>
            <p:nvPr/>
          </p:nvGrpSpPr>
          <p:grpSpPr>
            <a:xfrm rot="2400000">
              <a:off x="806583" y="2373822"/>
              <a:ext cx="1741936" cy="360040"/>
              <a:chOff x="2267744" y="1772816"/>
              <a:chExt cx="1656184" cy="360040"/>
            </a:xfrm>
          </p:grpSpPr>
          <p:cxnSp>
            <p:nvCxnSpPr>
              <p:cNvPr id="192" name="Connecteur droit 191">
                <a:extLst>
                  <a:ext uri="{FF2B5EF4-FFF2-40B4-BE49-F238E27FC236}">
                    <a16:creationId xmlns:a16="http://schemas.microsoft.com/office/drawing/2014/main" id="{4012E553-5EFB-49FA-ADCF-9A30FCAC0013}"/>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Connecteur droit 192">
                <a:extLst>
                  <a:ext uri="{FF2B5EF4-FFF2-40B4-BE49-F238E27FC236}">
                    <a16:creationId xmlns:a16="http://schemas.microsoft.com/office/drawing/2014/main" id="{A40714F6-131A-4CA4-B8EB-897192FA2C45}"/>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Connecteur droit 193">
                <a:extLst>
                  <a:ext uri="{FF2B5EF4-FFF2-40B4-BE49-F238E27FC236}">
                    <a16:creationId xmlns:a16="http://schemas.microsoft.com/office/drawing/2014/main" id="{9583DB83-F319-4BFD-BC79-EC3790A89C4C}"/>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Connecteur droit 194">
                <a:extLst>
                  <a:ext uri="{FF2B5EF4-FFF2-40B4-BE49-F238E27FC236}">
                    <a16:creationId xmlns:a16="http://schemas.microsoft.com/office/drawing/2014/main" id="{9D8DC85C-6FCF-46CE-961A-46CBD8028182}"/>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Connecteur droit 195">
                <a:extLst>
                  <a:ext uri="{FF2B5EF4-FFF2-40B4-BE49-F238E27FC236}">
                    <a16:creationId xmlns:a16="http://schemas.microsoft.com/office/drawing/2014/main" id="{DC9C0DA6-57DC-4494-8D75-A2C4673A523C}"/>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Connecteur droit 196">
                <a:extLst>
                  <a:ext uri="{FF2B5EF4-FFF2-40B4-BE49-F238E27FC236}">
                    <a16:creationId xmlns:a16="http://schemas.microsoft.com/office/drawing/2014/main" id="{48587512-66FB-4030-83C0-3C99F2616B5E}"/>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ZoneTexte 14">
              <a:extLst>
                <a:ext uri="{FF2B5EF4-FFF2-40B4-BE49-F238E27FC236}">
                  <a16:creationId xmlns:a16="http://schemas.microsoft.com/office/drawing/2014/main" id="{819695E8-254E-45AD-A6A3-986343926D0F}"/>
                </a:ext>
              </a:extLst>
            </p:cNvPr>
            <p:cNvSpPr txBox="1">
              <a:spLocks noChangeArrowheads="1"/>
            </p:cNvSpPr>
            <p:nvPr/>
          </p:nvSpPr>
          <p:spPr bwMode="auto">
            <a:xfrm>
              <a:off x="4139952" y="1544453"/>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t>≈ 90°</a:t>
              </a:r>
            </a:p>
          </p:txBody>
        </p:sp>
        <p:sp>
          <p:nvSpPr>
            <p:cNvPr id="144" name="ZoneTexte 14">
              <a:extLst>
                <a:ext uri="{FF2B5EF4-FFF2-40B4-BE49-F238E27FC236}">
                  <a16:creationId xmlns:a16="http://schemas.microsoft.com/office/drawing/2014/main" id="{0ADC758E-5EBC-46C8-B1B0-949C073D1428}"/>
                </a:ext>
              </a:extLst>
            </p:cNvPr>
            <p:cNvSpPr txBox="1">
              <a:spLocks noChangeArrowheads="1"/>
            </p:cNvSpPr>
            <p:nvPr/>
          </p:nvSpPr>
          <p:spPr bwMode="auto">
            <a:xfrm>
              <a:off x="2412512" y="1582041"/>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solidFill>
                    <a:srgbClr val="FF0000"/>
                  </a:solidFill>
                </a:rPr>
                <a:t>+/- 50°</a:t>
              </a:r>
            </a:p>
          </p:txBody>
        </p:sp>
        <p:cxnSp>
          <p:nvCxnSpPr>
            <p:cNvPr id="145" name="Connecteur droit 144">
              <a:extLst>
                <a:ext uri="{FF2B5EF4-FFF2-40B4-BE49-F238E27FC236}">
                  <a16:creationId xmlns:a16="http://schemas.microsoft.com/office/drawing/2014/main" id="{F0FEAD95-E961-4266-816B-10CB2FB3795E}"/>
                </a:ext>
              </a:extLst>
            </p:cNvPr>
            <p:cNvCxnSpPr/>
            <p:nvPr/>
          </p:nvCxnSpPr>
          <p:spPr bwMode="auto">
            <a:xfrm>
              <a:off x="1092250" y="1101117"/>
              <a:ext cx="0" cy="3768043"/>
            </a:xfrm>
            <a:prstGeom prst="line">
              <a:avLst/>
            </a:prstGeom>
            <a:solidFill>
              <a:srgbClr val="FF6600"/>
            </a:solidFill>
            <a:ln w="38100" cap="flat" cmpd="sng" algn="ctr">
              <a:solidFill>
                <a:srgbClr val="00B05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Connecteur droit 145">
              <a:extLst>
                <a:ext uri="{FF2B5EF4-FFF2-40B4-BE49-F238E27FC236}">
                  <a16:creationId xmlns:a16="http://schemas.microsoft.com/office/drawing/2014/main" id="{906357DA-5D8B-466C-B76F-D25E1E086292}"/>
                </a:ext>
              </a:extLst>
            </p:cNvPr>
            <p:cNvCxnSpPr/>
            <p:nvPr/>
          </p:nvCxnSpPr>
          <p:spPr bwMode="auto">
            <a:xfrm>
              <a:off x="3275856" y="1269221"/>
              <a:ext cx="0" cy="3662898"/>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onnecteur droit 146">
              <a:extLst>
                <a:ext uri="{FF2B5EF4-FFF2-40B4-BE49-F238E27FC236}">
                  <a16:creationId xmlns:a16="http://schemas.microsoft.com/office/drawing/2014/main" id="{52664253-C708-4BE2-A4D8-FF4C3F180B33}"/>
                </a:ext>
              </a:extLst>
            </p:cNvPr>
            <p:cNvCxnSpPr/>
            <p:nvPr/>
          </p:nvCxnSpPr>
          <p:spPr bwMode="auto">
            <a:xfrm>
              <a:off x="5868144" y="1175581"/>
              <a:ext cx="0" cy="3670295"/>
            </a:xfrm>
            <a:prstGeom prst="line">
              <a:avLst/>
            </a:prstGeom>
            <a:solidFill>
              <a:srgbClr val="FF6600"/>
            </a:solid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8" name="Groupe 147">
              <a:extLst>
                <a:ext uri="{FF2B5EF4-FFF2-40B4-BE49-F238E27FC236}">
                  <a16:creationId xmlns:a16="http://schemas.microsoft.com/office/drawing/2014/main" id="{697BD677-B797-4E78-951B-61EBDD905CA1}"/>
                </a:ext>
              </a:extLst>
            </p:cNvPr>
            <p:cNvGrpSpPr/>
            <p:nvPr/>
          </p:nvGrpSpPr>
          <p:grpSpPr>
            <a:xfrm>
              <a:off x="5999460" y="3816454"/>
              <a:ext cx="1656184" cy="360040"/>
              <a:chOff x="2267744" y="1772816"/>
              <a:chExt cx="1656184" cy="360040"/>
            </a:xfrm>
          </p:grpSpPr>
          <p:cxnSp>
            <p:nvCxnSpPr>
              <p:cNvPr id="186" name="Connecteur droit 185">
                <a:extLst>
                  <a:ext uri="{FF2B5EF4-FFF2-40B4-BE49-F238E27FC236}">
                    <a16:creationId xmlns:a16="http://schemas.microsoft.com/office/drawing/2014/main" id="{52BE177E-F33D-4201-8326-4D1207997B44}"/>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Connecteur droit 186">
                <a:extLst>
                  <a:ext uri="{FF2B5EF4-FFF2-40B4-BE49-F238E27FC236}">
                    <a16:creationId xmlns:a16="http://schemas.microsoft.com/office/drawing/2014/main" id="{2A9F08AA-3110-4A54-A301-E311A03AA442}"/>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Connecteur droit 187">
                <a:extLst>
                  <a:ext uri="{FF2B5EF4-FFF2-40B4-BE49-F238E27FC236}">
                    <a16:creationId xmlns:a16="http://schemas.microsoft.com/office/drawing/2014/main" id="{3C312FDE-5F2E-4243-A8C0-7325F3722779}"/>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Connecteur droit 188">
                <a:extLst>
                  <a:ext uri="{FF2B5EF4-FFF2-40B4-BE49-F238E27FC236}">
                    <a16:creationId xmlns:a16="http://schemas.microsoft.com/office/drawing/2014/main" id="{B9035769-6DB0-443E-96AE-3C7693132227}"/>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Connecteur droit 189">
                <a:extLst>
                  <a:ext uri="{FF2B5EF4-FFF2-40B4-BE49-F238E27FC236}">
                    <a16:creationId xmlns:a16="http://schemas.microsoft.com/office/drawing/2014/main" id="{51A22509-1219-45F9-B720-7D01CB8B0D2C}"/>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Connecteur droit 190">
                <a:extLst>
                  <a:ext uri="{FF2B5EF4-FFF2-40B4-BE49-F238E27FC236}">
                    <a16:creationId xmlns:a16="http://schemas.microsoft.com/office/drawing/2014/main" id="{20C264FD-9F8E-413C-A3C3-EB507955E8BB}"/>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Groupe 148">
              <a:extLst>
                <a:ext uri="{FF2B5EF4-FFF2-40B4-BE49-F238E27FC236}">
                  <a16:creationId xmlns:a16="http://schemas.microsoft.com/office/drawing/2014/main" id="{E468ABFA-801A-4665-9DF1-1023CFD6F0BC}"/>
                </a:ext>
              </a:extLst>
            </p:cNvPr>
            <p:cNvGrpSpPr/>
            <p:nvPr/>
          </p:nvGrpSpPr>
          <p:grpSpPr>
            <a:xfrm>
              <a:off x="1477875" y="3816454"/>
              <a:ext cx="1316428" cy="360040"/>
              <a:chOff x="2267744" y="1772816"/>
              <a:chExt cx="1656184" cy="360040"/>
            </a:xfrm>
          </p:grpSpPr>
          <p:cxnSp>
            <p:nvCxnSpPr>
              <p:cNvPr id="180" name="Connecteur droit 179">
                <a:extLst>
                  <a:ext uri="{FF2B5EF4-FFF2-40B4-BE49-F238E27FC236}">
                    <a16:creationId xmlns:a16="http://schemas.microsoft.com/office/drawing/2014/main" id="{CF5E883B-E4DE-4323-849A-92DAB38D9AED}"/>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Connecteur droit 180">
                <a:extLst>
                  <a:ext uri="{FF2B5EF4-FFF2-40B4-BE49-F238E27FC236}">
                    <a16:creationId xmlns:a16="http://schemas.microsoft.com/office/drawing/2014/main" id="{95076D69-1DC6-42C8-943A-C14FD85E44F7}"/>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Connecteur droit 181">
                <a:extLst>
                  <a:ext uri="{FF2B5EF4-FFF2-40B4-BE49-F238E27FC236}">
                    <a16:creationId xmlns:a16="http://schemas.microsoft.com/office/drawing/2014/main" id="{1BF10194-051D-47D3-9F66-0A92B4D62773}"/>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Connecteur droit 182">
                <a:extLst>
                  <a:ext uri="{FF2B5EF4-FFF2-40B4-BE49-F238E27FC236}">
                    <a16:creationId xmlns:a16="http://schemas.microsoft.com/office/drawing/2014/main" id="{6618A278-551A-4322-842B-D4CCAFC90B7C}"/>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Connecteur droit 183">
                <a:extLst>
                  <a:ext uri="{FF2B5EF4-FFF2-40B4-BE49-F238E27FC236}">
                    <a16:creationId xmlns:a16="http://schemas.microsoft.com/office/drawing/2014/main" id="{7244DB5C-C341-4783-B139-A7B10A28B6C3}"/>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Connecteur droit 184">
                <a:extLst>
                  <a:ext uri="{FF2B5EF4-FFF2-40B4-BE49-F238E27FC236}">
                    <a16:creationId xmlns:a16="http://schemas.microsoft.com/office/drawing/2014/main" id="{8A9FAE86-B461-4EB5-934B-FBB897E5F333}"/>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Groupe 149">
              <a:extLst>
                <a:ext uri="{FF2B5EF4-FFF2-40B4-BE49-F238E27FC236}">
                  <a16:creationId xmlns:a16="http://schemas.microsoft.com/office/drawing/2014/main" id="{1460237B-7C91-453E-AB17-499A6CB5329A}"/>
                </a:ext>
              </a:extLst>
            </p:cNvPr>
            <p:cNvGrpSpPr/>
            <p:nvPr/>
          </p:nvGrpSpPr>
          <p:grpSpPr>
            <a:xfrm>
              <a:off x="2751270" y="3816454"/>
              <a:ext cx="3250668" cy="360040"/>
              <a:chOff x="2267744" y="1772816"/>
              <a:chExt cx="1656184" cy="360040"/>
            </a:xfrm>
          </p:grpSpPr>
          <p:cxnSp>
            <p:nvCxnSpPr>
              <p:cNvPr id="174" name="Connecteur droit 173">
                <a:extLst>
                  <a:ext uri="{FF2B5EF4-FFF2-40B4-BE49-F238E27FC236}">
                    <a16:creationId xmlns:a16="http://schemas.microsoft.com/office/drawing/2014/main" id="{8855BFE9-E733-474B-8D94-44452E1A682F}"/>
                  </a:ext>
                </a:extLst>
              </p:cNvPr>
              <p:cNvCxnSpPr/>
              <p:nvPr/>
            </p:nvCxnSpPr>
            <p:spPr bwMode="auto">
              <a:xfrm>
                <a:off x="2267744" y="177281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Connecteur droit 174">
                <a:extLst>
                  <a:ext uri="{FF2B5EF4-FFF2-40B4-BE49-F238E27FC236}">
                    <a16:creationId xmlns:a16="http://schemas.microsoft.com/office/drawing/2014/main" id="{30C4D9E1-1898-40E2-81F9-610FD9915D4B}"/>
                  </a:ext>
                </a:extLst>
              </p:cNvPr>
              <p:cNvCxnSpPr/>
              <p:nvPr/>
            </p:nvCxnSpPr>
            <p:spPr bwMode="auto">
              <a:xfrm>
                <a:off x="2267744" y="1844824"/>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Connecteur droit 175">
                <a:extLst>
                  <a:ext uri="{FF2B5EF4-FFF2-40B4-BE49-F238E27FC236}">
                    <a16:creationId xmlns:a16="http://schemas.microsoft.com/office/drawing/2014/main" id="{17BCD2B5-B3A2-41C1-A172-262E9A404EB8}"/>
                  </a:ext>
                </a:extLst>
              </p:cNvPr>
              <p:cNvCxnSpPr/>
              <p:nvPr/>
            </p:nvCxnSpPr>
            <p:spPr bwMode="auto">
              <a:xfrm>
                <a:off x="2267744" y="1916832"/>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Connecteur droit 176">
                <a:extLst>
                  <a:ext uri="{FF2B5EF4-FFF2-40B4-BE49-F238E27FC236}">
                    <a16:creationId xmlns:a16="http://schemas.microsoft.com/office/drawing/2014/main" id="{6516E0DC-39A6-4441-B655-3FE24E717BC0}"/>
                  </a:ext>
                </a:extLst>
              </p:cNvPr>
              <p:cNvCxnSpPr/>
              <p:nvPr/>
            </p:nvCxnSpPr>
            <p:spPr bwMode="auto">
              <a:xfrm>
                <a:off x="2267744" y="1988840"/>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Connecteur droit 177">
                <a:extLst>
                  <a:ext uri="{FF2B5EF4-FFF2-40B4-BE49-F238E27FC236}">
                    <a16:creationId xmlns:a16="http://schemas.microsoft.com/office/drawing/2014/main" id="{E0CDE399-C67C-49EA-A2A0-FB0361A0ED06}"/>
                  </a:ext>
                </a:extLst>
              </p:cNvPr>
              <p:cNvCxnSpPr/>
              <p:nvPr/>
            </p:nvCxnSpPr>
            <p:spPr bwMode="auto">
              <a:xfrm>
                <a:off x="2267744" y="2060848"/>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Connecteur droit 178">
                <a:extLst>
                  <a:ext uri="{FF2B5EF4-FFF2-40B4-BE49-F238E27FC236}">
                    <a16:creationId xmlns:a16="http://schemas.microsoft.com/office/drawing/2014/main" id="{11AF58D2-3434-4A8E-859B-659109B7B140}"/>
                  </a:ext>
                </a:extLst>
              </p:cNvPr>
              <p:cNvCxnSpPr/>
              <p:nvPr/>
            </p:nvCxnSpPr>
            <p:spPr bwMode="auto">
              <a:xfrm>
                <a:off x="2267744" y="2132856"/>
                <a:ext cx="1656184" cy="0"/>
              </a:xfrm>
              <a:prstGeom prst="line">
                <a:avLst/>
              </a:prstGeom>
              <a:solidFill>
                <a:srgbClr val="FF66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1" name="Groupe 150">
              <a:extLst>
                <a:ext uri="{FF2B5EF4-FFF2-40B4-BE49-F238E27FC236}">
                  <a16:creationId xmlns:a16="http://schemas.microsoft.com/office/drawing/2014/main" id="{D34131C4-3E2F-465C-83CE-E4227DEC23D5}"/>
                </a:ext>
              </a:extLst>
            </p:cNvPr>
            <p:cNvGrpSpPr/>
            <p:nvPr/>
          </p:nvGrpSpPr>
          <p:grpSpPr>
            <a:xfrm rot="5400000">
              <a:off x="1012995" y="3809399"/>
              <a:ext cx="1289801" cy="360040"/>
              <a:chOff x="2267744" y="1772816"/>
              <a:chExt cx="1656184" cy="360040"/>
            </a:xfrm>
          </p:grpSpPr>
          <p:cxnSp>
            <p:nvCxnSpPr>
              <p:cNvPr id="168" name="Connecteur droit 167">
                <a:extLst>
                  <a:ext uri="{FF2B5EF4-FFF2-40B4-BE49-F238E27FC236}">
                    <a16:creationId xmlns:a16="http://schemas.microsoft.com/office/drawing/2014/main" id="{8A2B8020-BC85-447E-A4A8-BC69F45A12D5}"/>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Connecteur droit 168">
                <a:extLst>
                  <a:ext uri="{FF2B5EF4-FFF2-40B4-BE49-F238E27FC236}">
                    <a16:creationId xmlns:a16="http://schemas.microsoft.com/office/drawing/2014/main" id="{B2F6BF7E-4E63-4C8F-BDDE-1CF6694EEEA7}"/>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Connecteur droit 169">
                <a:extLst>
                  <a:ext uri="{FF2B5EF4-FFF2-40B4-BE49-F238E27FC236}">
                    <a16:creationId xmlns:a16="http://schemas.microsoft.com/office/drawing/2014/main" id="{3FFB4612-74C4-46DA-9641-6513B0D5211C}"/>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Connecteur droit 170">
                <a:extLst>
                  <a:ext uri="{FF2B5EF4-FFF2-40B4-BE49-F238E27FC236}">
                    <a16:creationId xmlns:a16="http://schemas.microsoft.com/office/drawing/2014/main" id="{C725C15C-E1B3-4643-BEFB-763A0C250E10}"/>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Connecteur droit 171">
                <a:extLst>
                  <a:ext uri="{FF2B5EF4-FFF2-40B4-BE49-F238E27FC236}">
                    <a16:creationId xmlns:a16="http://schemas.microsoft.com/office/drawing/2014/main" id="{BE7660C1-383A-43A2-AACE-978D0D23345B}"/>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Connecteur droit 172">
                <a:extLst>
                  <a:ext uri="{FF2B5EF4-FFF2-40B4-BE49-F238E27FC236}">
                    <a16:creationId xmlns:a16="http://schemas.microsoft.com/office/drawing/2014/main" id="{7EED44B1-637B-42C6-9F64-E807622B5656}"/>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2" name="ZoneTexte 151">
              <a:extLst>
                <a:ext uri="{FF2B5EF4-FFF2-40B4-BE49-F238E27FC236}">
                  <a16:creationId xmlns:a16="http://schemas.microsoft.com/office/drawing/2014/main" id="{5D59027D-5A58-4B0A-9517-108DF54EB192}"/>
                </a:ext>
              </a:extLst>
            </p:cNvPr>
            <p:cNvSpPr txBox="1"/>
            <p:nvPr/>
          </p:nvSpPr>
          <p:spPr>
            <a:xfrm>
              <a:off x="1268165" y="4617503"/>
              <a:ext cx="2043690" cy="307777"/>
            </a:xfrm>
            <a:prstGeom prst="rect">
              <a:avLst/>
            </a:prstGeom>
            <a:noFill/>
          </p:spPr>
          <p:txBody>
            <a:bodyPr wrap="square" rtlCol="0">
              <a:spAutoFit/>
            </a:bodyPr>
            <a:lstStyle/>
            <a:p>
              <a:r>
                <a:rPr lang="en-US" sz="1400" dirty="0">
                  <a:solidFill>
                    <a:srgbClr val="0070C0"/>
                  </a:solidFill>
                </a:rPr>
                <a:t>No shearing stiffness</a:t>
              </a:r>
            </a:p>
          </p:txBody>
        </p:sp>
        <p:grpSp>
          <p:nvGrpSpPr>
            <p:cNvPr id="153" name="Groupe 152">
              <a:extLst>
                <a:ext uri="{FF2B5EF4-FFF2-40B4-BE49-F238E27FC236}">
                  <a16:creationId xmlns:a16="http://schemas.microsoft.com/office/drawing/2014/main" id="{D44B411A-7780-458E-B4A9-78A0A73E4EDE}"/>
                </a:ext>
              </a:extLst>
            </p:cNvPr>
            <p:cNvGrpSpPr/>
            <p:nvPr/>
          </p:nvGrpSpPr>
          <p:grpSpPr>
            <a:xfrm rot="5400000">
              <a:off x="1514831" y="3843545"/>
              <a:ext cx="1289801" cy="360040"/>
              <a:chOff x="2267744" y="1772816"/>
              <a:chExt cx="1656184" cy="360040"/>
            </a:xfrm>
          </p:grpSpPr>
          <p:cxnSp>
            <p:nvCxnSpPr>
              <p:cNvPr id="162" name="Connecteur droit 161">
                <a:extLst>
                  <a:ext uri="{FF2B5EF4-FFF2-40B4-BE49-F238E27FC236}">
                    <a16:creationId xmlns:a16="http://schemas.microsoft.com/office/drawing/2014/main" id="{61803638-A97D-4C74-8BD4-E2A474D7244F}"/>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Connecteur droit 162">
                <a:extLst>
                  <a:ext uri="{FF2B5EF4-FFF2-40B4-BE49-F238E27FC236}">
                    <a16:creationId xmlns:a16="http://schemas.microsoft.com/office/drawing/2014/main" id="{4929A4EB-7086-4825-9A96-0E8F6D3C25D5}"/>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Connecteur droit 163">
                <a:extLst>
                  <a:ext uri="{FF2B5EF4-FFF2-40B4-BE49-F238E27FC236}">
                    <a16:creationId xmlns:a16="http://schemas.microsoft.com/office/drawing/2014/main" id="{B0A7031D-219A-47DB-AC7D-86229EBF5466}"/>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Connecteur droit 164">
                <a:extLst>
                  <a:ext uri="{FF2B5EF4-FFF2-40B4-BE49-F238E27FC236}">
                    <a16:creationId xmlns:a16="http://schemas.microsoft.com/office/drawing/2014/main" id="{CB83859B-8A3D-416D-84C4-44730BD567B4}"/>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Connecteur droit 165">
                <a:extLst>
                  <a:ext uri="{FF2B5EF4-FFF2-40B4-BE49-F238E27FC236}">
                    <a16:creationId xmlns:a16="http://schemas.microsoft.com/office/drawing/2014/main" id="{BD4060CF-1E71-4F20-A469-CC6B5A8BBE5A}"/>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Connecteur droit 166">
                <a:extLst>
                  <a:ext uri="{FF2B5EF4-FFF2-40B4-BE49-F238E27FC236}">
                    <a16:creationId xmlns:a16="http://schemas.microsoft.com/office/drawing/2014/main" id="{EFFA4D30-98D6-4F52-9F40-16CB61FF1CAA}"/>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oupe 153">
              <a:extLst>
                <a:ext uri="{FF2B5EF4-FFF2-40B4-BE49-F238E27FC236}">
                  <a16:creationId xmlns:a16="http://schemas.microsoft.com/office/drawing/2014/main" id="{6BCFDB13-3919-4258-9C29-7FA629970D0F}"/>
                </a:ext>
              </a:extLst>
            </p:cNvPr>
            <p:cNvGrpSpPr/>
            <p:nvPr/>
          </p:nvGrpSpPr>
          <p:grpSpPr>
            <a:xfrm rot="5400000">
              <a:off x="2018887" y="3837203"/>
              <a:ext cx="1289801" cy="360040"/>
              <a:chOff x="2267744" y="1772816"/>
              <a:chExt cx="1656184" cy="360040"/>
            </a:xfrm>
          </p:grpSpPr>
          <p:cxnSp>
            <p:nvCxnSpPr>
              <p:cNvPr id="156" name="Connecteur droit 155">
                <a:extLst>
                  <a:ext uri="{FF2B5EF4-FFF2-40B4-BE49-F238E27FC236}">
                    <a16:creationId xmlns:a16="http://schemas.microsoft.com/office/drawing/2014/main" id="{05A748A9-C1CA-4B41-9028-7C5FB082415E}"/>
                  </a:ext>
                </a:extLst>
              </p:cNvPr>
              <p:cNvCxnSpPr/>
              <p:nvPr/>
            </p:nvCxnSpPr>
            <p:spPr bwMode="auto">
              <a:xfrm>
                <a:off x="2267744" y="177281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Connecteur droit 156">
                <a:extLst>
                  <a:ext uri="{FF2B5EF4-FFF2-40B4-BE49-F238E27FC236}">
                    <a16:creationId xmlns:a16="http://schemas.microsoft.com/office/drawing/2014/main" id="{32AC125F-B29D-41D6-8CAF-04AA55300F81}"/>
                  </a:ext>
                </a:extLst>
              </p:cNvPr>
              <p:cNvCxnSpPr/>
              <p:nvPr/>
            </p:nvCxnSpPr>
            <p:spPr bwMode="auto">
              <a:xfrm>
                <a:off x="2267744" y="1844824"/>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Connecteur droit 157">
                <a:extLst>
                  <a:ext uri="{FF2B5EF4-FFF2-40B4-BE49-F238E27FC236}">
                    <a16:creationId xmlns:a16="http://schemas.microsoft.com/office/drawing/2014/main" id="{81DB5E86-9C57-4D46-8699-EAEB2577FFF3}"/>
                  </a:ext>
                </a:extLst>
              </p:cNvPr>
              <p:cNvCxnSpPr/>
              <p:nvPr/>
            </p:nvCxnSpPr>
            <p:spPr bwMode="auto">
              <a:xfrm>
                <a:off x="2267744" y="1916832"/>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Connecteur droit 158">
                <a:extLst>
                  <a:ext uri="{FF2B5EF4-FFF2-40B4-BE49-F238E27FC236}">
                    <a16:creationId xmlns:a16="http://schemas.microsoft.com/office/drawing/2014/main" id="{29D79528-C94B-4C9D-B20E-88966F02194E}"/>
                  </a:ext>
                </a:extLst>
              </p:cNvPr>
              <p:cNvCxnSpPr/>
              <p:nvPr/>
            </p:nvCxnSpPr>
            <p:spPr bwMode="auto">
              <a:xfrm>
                <a:off x="2267744" y="1988840"/>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Connecteur droit 159">
                <a:extLst>
                  <a:ext uri="{FF2B5EF4-FFF2-40B4-BE49-F238E27FC236}">
                    <a16:creationId xmlns:a16="http://schemas.microsoft.com/office/drawing/2014/main" id="{61EA020B-0225-4817-B495-27313E33F78E}"/>
                  </a:ext>
                </a:extLst>
              </p:cNvPr>
              <p:cNvCxnSpPr/>
              <p:nvPr/>
            </p:nvCxnSpPr>
            <p:spPr bwMode="auto">
              <a:xfrm>
                <a:off x="2267744" y="2060848"/>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Connecteur droit 160">
                <a:extLst>
                  <a:ext uri="{FF2B5EF4-FFF2-40B4-BE49-F238E27FC236}">
                    <a16:creationId xmlns:a16="http://schemas.microsoft.com/office/drawing/2014/main" id="{E095F5A9-D5EE-4450-926D-42AF47976DE8}"/>
                  </a:ext>
                </a:extLst>
              </p:cNvPr>
              <p:cNvCxnSpPr/>
              <p:nvPr/>
            </p:nvCxnSpPr>
            <p:spPr bwMode="auto">
              <a:xfrm>
                <a:off x="2267744" y="2132856"/>
                <a:ext cx="1656184" cy="0"/>
              </a:xfrm>
              <a:prstGeom prst="line">
                <a:avLst/>
              </a:prstGeom>
              <a:solidFill>
                <a:srgbClr val="FF66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5" name="ZoneTexte 14">
              <a:extLst>
                <a:ext uri="{FF2B5EF4-FFF2-40B4-BE49-F238E27FC236}">
                  <a16:creationId xmlns:a16="http://schemas.microsoft.com/office/drawing/2014/main" id="{79549818-6532-4326-A607-C8AC5AF65C12}"/>
                </a:ext>
              </a:extLst>
            </p:cNvPr>
            <p:cNvSpPr txBox="1">
              <a:spLocks noChangeArrowheads="1"/>
            </p:cNvSpPr>
            <p:nvPr/>
          </p:nvSpPr>
          <p:spPr bwMode="auto">
            <a:xfrm>
              <a:off x="2854564" y="3166065"/>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b="1" dirty="0">
                  <a:solidFill>
                    <a:srgbClr val="FF0000"/>
                  </a:solidFill>
                </a:rPr>
                <a:t>0°</a:t>
              </a:r>
            </a:p>
          </p:txBody>
        </p:sp>
      </p:grpSp>
    </p:spTree>
    <p:extLst>
      <p:ext uri="{BB962C8B-B14F-4D97-AF65-F5344CB8AC3E}">
        <p14:creationId xmlns:p14="http://schemas.microsoft.com/office/powerpoint/2010/main" val="24679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43803" y="627534"/>
            <a:ext cx="8424000" cy="4032448"/>
          </a:xfrm>
        </p:spPr>
        <p:txBody>
          <a:bodyPr/>
          <a:lstStyle/>
          <a:p>
            <a:pPr marL="171450" lvl="0" indent="-171450">
              <a:lnSpc>
                <a:spcPct val="120000"/>
              </a:lnSpc>
              <a:spcBef>
                <a:spcPts val="0"/>
              </a:spcBef>
              <a:spcAft>
                <a:spcPts val="500"/>
              </a:spcAft>
              <a:buFont typeface="Wingdings" panose="05000000000000000000" pitchFamily="2" charset="2"/>
              <a:buChar char="ü"/>
            </a:pPr>
            <a:r>
              <a:rPr lang="fr-FR" b="1" dirty="0"/>
              <a:t>CONCLUSIONS</a:t>
            </a:r>
            <a:br>
              <a:rPr lang="fr-FR" sz="1200" dirty="0"/>
            </a:br>
            <a:br>
              <a:rPr lang="fr-FR" sz="1200" dirty="0"/>
            </a:br>
            <a:r>
              <a:rPr lang="en-US" sz="1200" b="0" dirty="0"/>
              <a:t>The current radial definition allows already a very wide range of technical solutions that can lead to very different </a:t>
            </a:r>
            <a:r>
              <a:rPr lang="en-US" sz="1200" b="0" dirty="0" err="1"/>
              <a:t>tyre</a:t>
            </a:r>
            <a:r>
              <a:rPr lang="en-US" sz="1200" b="0" dirty="0"/>
              <a:t> behaviors. </a:t>
            </a:r>
            <a:br>
              <a:rPr lang="en-US" sz="1200" b="0" dirty="0"/>
            </a:br>
            <a:br>
              <a:rPr lang="en-US" sz="1200" b="0" dirty="0"/>
            </a:br>
            <a:r>
              <a:rPr lang="en-US" sz="1200" b="0" dirty="0"/>
              <a:t>The new definition a</a:t>
            </a:r>
            <a:r>
              <a:rPr lang="en-US" sz="1200" b="0" dirty="0">
                <a:solidFill>
                  <a:srgbClr val="000000"/>
                </a:solidFill>
                <a:ea typeface="+mn-ea"/>
                <a:cs typeface="+mn-cs"/>
              </a:rPr>
              <a:t>llows potentially innovative features, nevertheless existing approved radial </a:t>
            </a:r>
            <a:r>
              <a:rPr lang="en-US" sz="1200" b="0" dirty="0" err="1">
                <a:solidFill>
                  <a:srgbClr val="000000"/>
                </a:solidFill>
                <a:ea typeface="+mn-ea"/>
                <a:cs typeface="+mn-cs"/>
              </a:rPr>
              <a:t>tyres</a:t>
            </a:r>
            <a:r>
              <a:rPr lang="en-US" sz="1200" b="0" dirty="0">
                <a:solidFill>
                  <a:srgbClr val="000000"/>
                </a:solidFill>
                <a:ea typeface="+mn-ea"/>
                <a:cs typeface="+mn-cs"/>
              </a:rPr>
              <a:t> still comply with the proposed amended radial definition</a:t>
            </a:r>
            <a:r>
              <a:rPr lang="en-US" sz="1200" b="0" dirty="0">
                <a:solidFill>
                  <a:srgbClr val="000000"/>
                </a:solidFill>
                <a:ea typeface="+mn-ea"/>
                <a:cs typeface="+mn-cs"/>
                <a:sym typeface="Wingdings" panose="05000000000000000000" pitchFamily="2" charset="2"/>
              </a:rPr>
              <a:t> (no a</a:t>
            </a:r>
            <a:r>
              <a:rPr lang="en-US" sz="1200" b="0" dirty="0">
                <a:solidFill>
                  <a:srgbClr val="000000"/>
                </a:solidFill>
                <a:ea typeface="+mn-ea"/>
                <a:cs typeface="+mn-cs"/>
              </a:rPr>
              <a:t>dditional requirements), and there is no change on the type definition in UN Regulation  N° 30. Like today, each </a:t>
            </a:r>
            <a:r>
              <a:rPr lang="en-US" sz="1200" b="0" dirty="0" err="1">
                <a:solidFill>
                  <a:srgbClr val="000000"/>
                </a:solidFill>
                <a:ea typeface="+mn-ea"/>
                <a:cs typeface="+mn-cs"/>
              </a:rPr>
              <a:t>tyre</a:t>
            </a:r>
            <a:r>
              <a:rPr lang="en-US" sz="1200" b="0" dirty="0">
                <a:solidFill>
                  <a:srgbClr val="000000"/>
                </a:solidFill>
                <a:ea typeface="+mn-ea"/>
                <a:cs typeface="+mn-cs"/>
              </a:rPr>
              <a:t> manufacturer must manage its regulatory types and therefore the </a:t>
            </a:r>
            <a:r>
              <a:rPr lang="en-US" sz="1200" b="0" dirty="0" err="1">
                <a:solidFill>
                  <a:srgbClr val="000000"/>
                </a:solidFill>
                <a:ea typeface="+mn-ea"/>
                <a:cs typeface="+mn-cs"/>
              </a:rPr>
              <a:t>mixability</a:t>
            </a:r>
            <a:r>
              <a:rPr lang="en-US" sz="1200" b="0" dirty="0">
                <a:solidFill>
                  <a:srgbClr val="000000"/>
                </a:solidFill>
                <a:ea typeface="+mn-ea"/>
                <a:cs typeface="+mn-cs"/>
              </a:rPr>
              <a:t> on the same axle/vehicle, in agreement with the Type Approval Authority.</a:t>
            </a:r>
            <a:br>
              <a:rPr lang="en-US" sz="1200" b="0" dirty="0">
                <a:solidFill>
                  <a:srgbClr val="000000"/>
                </a:solidFill>
                <a:ea typeface="+mn-ea"/>
                <a:cs typeface="+mn-cs"/>
              </a:rPr>
            </a:br>
            <a:br>
              <a:rPr lang="en-US" sz="1200" b="0" dirty="0"/>
            </a:br>
            <a:r>
              <a:rPr lang="en-US" sz="1200" b="0" dirty="0"/>
              <a:t>The new proposed definition does not significantly increase this risk and does not allow bias </a:t>
            </a:r>
            <a:r>
              <a:rPr lang="en-US" sz="1200" b="0" dirty="0" err="1"/>
              <a:t>tyres</a:t>
            </a:r>
            <a:r>
              <a:rPr lang="en-US" sz="1200" b="0" dirty="0"/>
              <a:t> to be approved as radial </a:t>
            </a:r>
            <a:r>
              <a:rPr lang="en-US" sz="1200" b="0" dirty="0" err="1"/>
              <a:t>tyres</a:t>
            </a:r>
            <a:r>
              <a:rPr lang="en-US" sz="1200" b="0" dirty="0"/>
              <a:t>. This means that investigating the full range of possible solutions complying with the proposed definition would also have to be done for the current definition.</a:t>
            </a:r>
            <a:br>
              <a:rPr lang="en-US" sz="1200" b="0" dirty="0"/>
            </a:br>
            <a:br>
              <a:rPr lang="en-US" sz="1200" b="0" dirty="0"/>
            </a:br>
            <a:r>
              <a:rPr lang="en-US" sz="1200" b="0" dirty="0"/>
              <a:t>In the end, the intrinsic risks are much more linked to the </a:t>
            </a:r>
            <a:r>
              <a:rPr lang="en-US" sz="1200" b="0" dirty="0" err="1"/>
              <a:t>tyre</a:t>
            </a:r>
            <a:r>
              <a:rPr lang="en-US" sz="1200" b="0" dirty="0"/>
              <a:t> design that to the radial structure definition itself. </a:t>
            </a:r>
            <a:br>
              <a:rPr lang="en-US" sz="1200" b="0" dirty="0"/>
            </a:br>
            <a:r>
              <a:rPr lang="en-US" sz="1200" b="0" dirty="0"/>
              <a:t>Within the current Radial definition, radial behavior is essentially ensured by the decoupling between the summit &amp; the bead in the sidewall. The proposed definition will maintain the situation.</a:t>
            </a:r>
            <a:br>
              <a:rPr lang="en-US" sz="1200" b="0" dirty="0"/>
            </a:br>
            <a:br>
              <a:rPr lang="fr-FR" sz="1200" dirty="0">
                <a:solidFill>
                  <a:srgbClr val="0070C0"/>
                </a:solidFill>
              </a:rPr>
            </a:br>
            <a:endParaRPr lang="fr-FR" sz="12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102865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NEW Radial structure </a:t>
            </a:r>
            <a:r>
              <a:rPr lang="fr-FR" dirty="0" err="1"/>
              <a:t>Definition</a:t>
            </a:r>
            <a:r>
              <a:rPr lang="fr-FR" dirty="0"/>
              <a:t> </a:t>
            </a:r>
            <a:r>
              <a:rPr lang="fr-FR" dirty="0" err="1"/>
              <a:t>proposal</a:t>
            </a:r>
            <a:r>
              <a:rPr lang="fr-FR" dirty="0"/>
              <a:t> in UN Reg. 30</a:t>
            </a:r>
          </a:p>
          <a:p>
            <a:endParaRPr lang="fr-FR" dirty="0" err="1"/>
          </a:p>
          <a:p>
            <a:pPr lvl="0"/>
            <a:r>
              <a:rPr lang="fr-FR" sz="1600" dirty="0"/>
              <a:t>GRBP - 73th session – JANUARY 2021</a:t>
            </a:r>
          </a:p>
          <a:p>
            <a:pPr lvl="0"/>
            <a:r>
              <a:rPr lang="fr-FR" sz="1600" dirty="0"/>
              <a:t>Informal document </a:t>
            </a:r>
            <a:r>
              <a:rPr lang="fr-FR" sz="1600" dirty="0" err="1"/>
              <a:t>linked</a:t>
            </a:r>
            <a:r>
              <a:rPr lang="fr-FR" sz="1600" dirty="0"/>
              <a:t> to </a:t>
            </a:r>
            <a:r>
              <a:rPr lang="fr-FR" sz="1600" dirty="0" err="1"/>
              <a:t>informal</a:t>
            </a:r>
            <a:r>
              <a:rPr lang="fr-FR" sz="1600" dirty="0"/>
              <a:t> document 72-24</a:t>
            </a:r>
          </a:p>
        </p:txBody>
      </p:sp>
      <p:sp>
        <p:nvSpPr>
          <p:cNvPr id="8" name="Espace réservé du pied de page 7"/>
          <p:cNvSpPr>
            <a:spLocks noGrp="1"/>
          </p:cNvSpPr>
          <p:nvPr>
            <p:ph type="ftr" sz="quarter" idx="11"/>
          </p:nvPr>
        </p:nvSpPr>
        <p:spPr/>
        <p:txBody>
          <a:bodyPr/>
          <a:lstStyle/>
          <a:p>
            <a:r>
              <a:rPr lang="fr-FR" dirty="0"/>
              <a:t>Direction Générale de l’énergie et du climat</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Background</a:t>
            </a:r>
          </a:p>
        </p:txBody>
      </p:sp>
      <p:sp>
        <p:nvSpPr>
          <p:cNvPr id="9" name="Espace réservé du texte 8"/>
          <p:cNvSpPr>
            <a:spLocks noGrp="1"/>
          </p:cNvSpPr>
          <p:nvPr>
            <p:ph type="body" sz="quarter" idx="14"/>
          </p:nvPr>
        </p:nvSpPr>
        <p:spPr>
          <a:xfrm>
            <a:off x="359998" y="1620000"/>
            <a:ext cx="8172441" cy="2790000"/>
          </a:xfrm>
        </p:spPr>
        <p:txBody>
          <a:bodyPr/>
          <a:lstStyle/>
          <a:p>
            <a:r>
              <a:rPr lang="en-US" sz="1200" dirty="0"/>
              <a:t>A </a:t>
            </a:r>
            <a:r>
              <a:rPr lang="en-GB" sz="1200" dirty="0"/>
              <a:t>tyre</a:t>
            </a:r>
            <a:r>
              <a:rPr lang="en-US" sz="1200" dirty="0"/>
              <a:t> manufacturer applied to get an EC type-approval in respect of a type of </a:t>
            </a:r>
            <a:r>
              <a:rPr lang="en-US" sz="1200" dirty="0" err="1"/>
              <a:t>tyre</a:t>
            </a:r>
            <a:r>
              <a:rPr lang="en-US" sz="1200" dirty="0"/>
              <a:t> that incorporates a new architecture. </a:t>
            </a:r>
          </a:p>
          <a:p>
            <a:pPr>
              <a:spcBef>
                <a:spcPts val="1200"/>
              </a:spcBef>
            </a:pPr>
            <a:r>
              <a:rPr lang="en-US" sz="1200" dirty="0"/>
              <a:t>This new architecture has the functionalities of a Radial </a:t>
            </a:r>
            <a:r>
              <a:rPr lang="en-US" sz="1200" dirty="0" err="1"/>
              <a:t>tyre</a:t>
            </a:r>
            <a:r>
              <a:rPr lang="en-US" sz="1200" dirty="0"/>
              <a:t> (mechanical decoupling of the summit and the bead), but strictly speaking, does not meet the regulatory definition of a radial structure, insofar as the condition " are laid substantially at 90° " is not everywhere respected, especially under the summit of the </a:t>
            </a:r>
            <a:r>
              <a:rPr lang="en-US" sz="1200" dirty="0" err="1"/>
              <a:t>tyre</a:t>
            </a:r>
            <a:r>
              <a:rPr lang="en-US" sz="1200" dirty="0"/>
              <a:t>. </a:t>
            </a:r>
          </a:p>
          <a:p>
            <a:pPr>
              <a:spcBef>
                <a:spcPts val="1200"/>
              </a:spcBef>
            </a:pPr>
            <a:r>
              <a:rPr lang="en-US" sz="1200" dirty="0"/>
              <a:t>As this structural architecture opens new radial </a:t>
            </a:r>
            <a:r>
              <a:rPr lang="en-US" sz="1200" dirty="0" err="1"/>
              <a:t>tyres</a:t>
            </a:r>
            <a:r>
              <a:rPr lang="en-US" sz="1200" dirty="0"/>
              <a:t> performances possibilities, the followings actions have been done:</a:t>
            </a:r>
          </a:p>
          <a:p>
            <a:pPr lvl="1"/>
            <a:r>
              <a:rPr lang="en-US" sz="1200" dirty="0"/>
              <a:t>Based on R30 and R117 tests results, France granted as a first step provisional approvals to this </a:t>
            </a:r>
            <a:r>
              <a:rPr lang="en-US" sz="1200" dirty="0" err="1"/>
              <a:t>tyre</a:t>
            </a:r>
            <a:r>
              <a:rPr lang="en-US" sz="1200" dirty="0"/>
              <a:t> type for use in France only. As a second step, France has been authorized by EC to grand an EC type approval.</a:t>
            </a:r>
          </a:p>
          <a:p>
            <a:pPr lvl="1"/>
            <a:r>
              <a:rPr lang="en-US" sz="1200" dirty="0"/>
              <a:t>As Radial definition revision is necessary, France propose a working document to upgrade the “radial” definition of the UN-ECE regulations. </a:t>
            </a:r>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0826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GB" sz="2400" dirty="0"/>
              <a:t>SUMMARY</a:t>
            </a:r>
            <a:endParaRPr lang="fr-FR" dirty="0"/>
          </a:p>
        </p:txBody>
      </p:sp>
      <p:sp>
        <p:nvSpPr>
          <p:cNvPr id="9" name="Espace réservé du texte 8"/>
          <p:cNvSpPr>
            <a:spLocks noGrp="1"/>
          </p:cNvSpPr>
          <p:nvPr>
            <p:ph type="body" sz="quarter" idx="14"/>
          </p:nvPr>
        </p:nvSpPr>
        <p:spPr>
          <a:xfrm>
            <a:off x="359998" y="1620000"/>
            <a:ext cx="8172441" cy="2790000"/>
          </a:xfrm>
        </p:spPr>
        <p:txBody>
          <a:bodyPr/>
          <a:lstStyle/>
          <a:p>
            <a:pPr lvl="1"/>
            <a:r>
              <a:rPr lang="fr-FR" sz="2000" dirty="0">
                <a:latin typeface="Arial" panose="020B0604020202020204" pitchFamily="34" charset="0"/>
              </a:rPr>
              <a:t> </a:t>
            </a:r>
            <a:r>
              <a:rPr lang="fr-FR" sz="2000" dirty="0" err="1">
                <a:latin typeface="Arial" panose="020B0604020202020204" pitchFamily="34" charset="0"/>
              </a:rPr>
              <a:t>Reminder</a:t>
            </a:r>
            <a:r>
              <a:rPr lang="fr-FR" sz="2000" dirty="0">
                <a:latin typeface="Arial" panose="020B0604020202020204" pitchFamily="34" charset="0"/>
              </a:rPr>
              <a:t> : radial </a:t>
            </a:r>
            <a:r>
              <a:rPr lang="fr-FR" sz="2000" dirty="0" err="1">
                <a:latin typeface="Arial" panose="020B0604020202020204" pitchFamily="34" charset="0"/>
              </a:rPr>
              <a:t>definition</a:t>
            </a:r>
            <a:r>
              <a:rPr lang="fr-FR" sz="2000" dirty="0">
                <a:latin typeface="Arial" panose="020B0604020202020204" pitchFamily="34" charset="0"/>
              </a:rPr>
              <a:t> </a:t>
            </a:r>
            <a:r>
              <a:rPr lang="fr-FR" sz="2000" dirty="0" err="1">
                <a:latin typeface="Arial" panose="020B0604020202020204" pitchFamily="34" charset="0"/>
              </a:rPr>
              <a:t>proposal</a:t>
            </a:r>
            <a:endParaRPr lang="fr-FR" sz="2000" dirty="0">
              <a:latin typeface="Arial" panose="020B0604020202020204" pitchFamily="34" charset="0"/>
            </a:endParaRPr>
          </a:p>
          <a:p>
            <a:pPr lvl="1"/>
            <a:endParaRPr lang="fr-FR" sz="2000" dirty="0">
              <a:latin typeface="Arial" panose="020B0604020202020204" pitchFamily="34" charset="0"/>
            </a:endParaRPr>
          </a:p>
          <a:p>
            <a:pPr lvl="1"/>
            <a:r>
              <a:rPr lang="fr-FR" sz="2000" dirty="0">
                <a:latin typeface="Arial" panose="020B0604020202020204" pitchFamily="34" charset="0"/>
              </a:rPr>
              <a:t> Macro </a:t>
            </a:r>
            <a:r>
              <a:rPr lang="fr-FR" sz="2000" dirty="0" err="1">
                <a:latin typeface="Arial" panose="020B0604020202020204" pitchFamily="34" charset="0"/>
              </a:rPr>
              <a:t>risk</a:t>
            </a:r>
            <a:r>
              <a:rPr lang="fr-FR" sz="2000" dirty="0">
                <a:latin typeface="Arial" panose="020B0604020202020204" pitchFamily="34" charset="0"/>
              </a:rPr>
              <a:t> </a:t>
            </a:r>
            <a:r>
              <a:rPr lang="fr-FR" sz="2000" dirty="0" err="1">
                <a:latin typeface="Arial" panose="020B0604020202020204" pitchFamily="34" charset="0"/>
              </a:rPr>
              <a:t>analysis</a:t>
            </a:r>
            <a:endParaRPr lang="fr-FR" sz="2000" dirty="0">
              <a:latin typeface="Arial" panose="020B0604020202020204" pitchFamily="34" charset="0"/>
            </a:endParaRPr>
          </a:p>
          <a:p>
            <a:pPr lvl="1"/>
            <a:endParaRPr lang="fr-FR" sz="2000" dirty="0">
              <a:latin typeface="Arial" panose="020B0604020202020204" pitchFamily="34" charset="0"/>
            </a:endParaRPr>
          </a:p>
          <a:p>
            <a:pPr lvl="1"/>
            <a:r>
              <a:rPr lang="fr-FR" sz="2000" dirty="0">
                <a:latin typeface="Arial" panose="020B0604020202020204" pitchFamily="34" charset="0"/>
              </a:rPr>
              <a:t> Conclusions</a:t>
            </a:r>
          </a:p>
          <a:p>
            <a:endParaRPr lang="en-US" sz="10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335790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t>Reminder</a:t>
            </a:r>
            <a:r>
              <a:rPr lang="fr-FR" dirty="0"/>
              <a:t>: </a:t>
            </a:r>
            <a:r>
              <a:rPr lang="fr-FR" dirty="0" err="1"/>
              <a:t>proposal</a:t>
            </a:r>
            <a:r>
              <a:rPr lang="fr-FR" dirty="0"/>
              <a:t> (</a:t>
            </a:r>
            <a:r>
              <a:rPr lang="fr-FR" dirty="0" err="1"/>
              <a:t>including</a:t>
            </a:r>
            <a:r>
              <a:rPr lang="fr-FR" dirty="0"/>
              <a:t> EC </a:t>
            </a:r>
            <a:r>
              <a:rPr lang="fr-FR" dirty="0" err="1"/>
              <a:t>amendment</a:t>
            </a:r>
            <a:r>
              <a:rPr lang="fr-FR" dirty="0"/>
              <a:t>)</a:t>
            </a:r>
          </a:p>
        </p:txBody>
      </p:sp>
      <p:sp>
        <p:nvSpPr>
          <p:cNvPr id="9" name="Espace réservé du texte 8"/>
          <p:cNvSpPr>
            <a:spLocks noGrp="1"/>
          </p:cNvSpPr>
          <p:nvPr>
            <p:ph type="body" sz="quarter" idx="14"/>
          </p:nvPr>
        </p:nvSpPr>
        <p:spPr>
          <a:xfrm>
            <a:off x="359998" y="1620000"/>
            <a:ext cx="8172441" cy="2790000"/>
          </a:xfrm>
        </p:spPr>
        <p:txBody>
          <a:bodyPr/>
          <a:lstStyle/>
          <a:p>
            <a:r>
              <a:rPr lang="en-US" sz="1200" dirty="0"/>
              <a:t>Paragraph 2.9.3., amend to read: </a:t>
            </a:r>
          </a:p>
          <a:p>
            <a:r>
              <a:rPr lang="en-US" sz="1200" dirty="0"/>
              <a:t>"2.9.3. "Radial" or "radial-ply" describes </a:t>
            </a:r>
            <a:r>
              <a:rPr lang="en-US" sz="1200" dirty="0" err="1"/>
              <a:t>tyre</a:t>
            </a:r>
            <a:r>
              <a:rPr lang="en-US" sz="1200" dirty="0"/>
              <a:t> structure in which the ply cords extend to the beads and are laid substantially at 90° to the </a:t>
            </a:r>
            <a:r>
              <a:rPr lang="en-US" sz="1200" dirty="0" err="1"/>
              <a:t>centre</a:t>
            </a:r>
            <a:r>
              <a:rPr lang="en-US" sz="1200" dirty="0"/>
              <a:t> line of the tread</a:t>
            </a:r>
            <a:r>
              <a:rPr lang="en-US" sz="1200" strike="sngStrike" dirty="0"/>
              <a:t>, the carcass being stabilized by an essentially inextensible circumferential belt</a:t>
            </a:r>
            <a:r>
              <a:rPr lang="en-US" sz="1200" dirty="0"/>
              <a:t> </a:t>
            </a:r>
            <a:r>
              <a:rPr lang="en-US" sz="1200" b="1" dirty="0"/>
              <a:t>in a zone </a:t>
            </a:r>
            <a:r>
              <a:rPr lang="en-US" sz="1200" b="1" dirty="0">
                <a:solidFill>
                  <a:srgbClr val="FF0000"/>
                </a:solidFill>
              </a:rPr>
              <a:t>including most of the side wall </a:t>
            </a:r>
            <a:r>
              <a:rPr lang="en-US" sz="1200" b="1" dirty="0"/>
              <a:t>and </a:t>
            </a:r>
            <a:r>
              <a:rPr lang="en-US" sz="1200" b="1" dirty="0">
                <a:solidFill>
                  <a:srgbClr val="FF0000"/>
                </a:solidFill>
              </a:rPr>
              <a:t>[located] </a:t>
            </a:r>
            <a:r>
              <a:rPr lang="en-US" sz="1200" b="1" dirty="0"/>
              <a:t>outside the bead and the </a:t>
            </a:r>
            <a:r>
              <a:rPr lang="en-US" sz="1200" b="1" dirty="0">
                <a:solidFill>
                  <a:srgbClr val="FF0000"/>
                </a:solidFill>
              </a:rPr>
              <a:t>essentially</a:t>
            </a:r>
            <a:r>
              <a:rPr lang="en-US" sz="1200" b="1" dirty="0"/>
              <a:t> inextensible circumferential belt that stabilizes the carcass;" </a:t>
            </a:r>
          </a:p>
          <a:p>
            <a:endParaRPr lang="en-US" sz="1200" dirty="0"/>
          </a:p>
          <a:p>
            <a:r>
              <a:rPr lang="en-US" sz="1200" dirty="0"/>
              <a:t>Justification: It is proposed to clarify in the amended radial </a:t>
            </a:r>
            <a:r>
              <a:rPr lang="en-US" sz="1200" dirty="0" err="1"/>
              <a:t>tyre</a:t>
            </a:r>
            <a:r>
              <a:rPr lang="en-US" sz="1200" dirty="0"/>
              <a:t> definition the common points with the currently applicable definition, so that both state-of-the-art and potentially innovative features of a radial structure are included in this amended definition. </a:t>
            </a:r>
            <a:endParaRPr lang="fr-FR" sz="2000" dirty="0"/>
          </a:p>
          <a:p>
            <a:pPr marL="171450" indent="-171450">
              <a:buFont typeface="Arial" panose="020B0604020202020204" pitchFamily="34" charset="0"/>
              <a:buChar char="•"/>
            </a:pPr>
            <a:endParaRPr lang="en-US" sz="1200"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122017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188" y="771550"/>
            <a:ext cx="8424000" cy="720000"/>
          </a:xfrm>
        </p:spPr>
        <p:txBody>
          <a:bodyPr/>
          <a:lstStyle/>
          <a:p>
            <a:r>
              <a:rPr lang="en-GB" sz="2400" dirty="0"/>
              <a:t>Reminder: summary of the proposal</a:t>
            </a:r>
            <a:endParaRPr lang="fr-FR"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0" name="Image 9"/>
          <p:cNvPicPr>
            <a:picLocks noChangeAspect="1"/>
          </p:cNvPicPr>
          <p:nvPr/>
        </p:nvPicPr>
        <p:blipFill>
          <a:blip r:embed="rId2"/>
          <a:stretch>
            <a:fillRect/>
          </a:stretch>
        </p:blipFill>
        <p:spPr>
          <a:xfrm>
            <a:off x="1043608" y="1119475"/>
            <a:ext cx="6796247" cy="3844025"/>
          </a:xfrm>
          <a:prstGeom prst="rect">
            <a:avLst/>
          </a:prstGeom>
        </p:spPr>
      </p:pic>
    </p:spTree>
    <p:extLst>
      <p:ext uri="{BB962C8B-B14F-4D97-AF65-F5344CB8AC3E}">
        <p14:creationId xmlns:p14="http://schemas.microsoft.com/office/powerpoint/2010/main" val="412205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1059583"/>
            <a:ext cx="6264000" cy="3600400"/>
          </a:xfrm>
          <a:prstGeom prst="rect">
            <a:avLst/>
          </a:prstGeom>
        </p:spPr>
      </p:pic>
      <p:sp>
        <p:nvSpPr>
          <p:cNvPr id="7" name="Titre 6"/>
          <p:cNvSpPr>
            <a:spLocks noGrp="1"/>
          </p:cNvSpPr>
          <p:nvPr>
            <p:ph type="title"/>
          </p:nvPr>
        </p:nvSpPr>
        <p:spPr>
          <a:xfrm>
            <a:off x="107504" y="771550"/>
            <a:ext cx="8640684" cy="720000"/>
          </a:xfrm>
        </p:spPr>
        <p:txBody>
          <a:bodyPr/>
          <a:lstStyle/>
          <a:p>
            <a:r>
              <a:rPr lang="fr-FR" sz="1800" dirty="0" err="1">
                <a:solidFill>
                  <a:srgbClr val="00B0F0"/>
                </a:solidFill>
              </a:rPr>
              <a:t>Current</a:t>
            </a:r>
            <a:r>
              <a:rPr lang="fr-FR" sz="1800" dirty="0">
                <a:solidFill>
                  <a:srgbClr val="00B0F0"/>
                </a:solidFill>
              </a:rPr>
              <a:t> radial </a:t>
            </a:r>
            <a:r>
              <a:rPr lang="fr-FR" sz="1800" dirty="0" err="1">
                <a:solidFill>
                  <a:srgbClr val="00B0F0"/>
                </a:solidFill>
              </a:rPr>
              <a:t>definition</a:t>
            </a:r>
            <a:endParaRPr lang="fr-FR" sz="1800" dirty="0">
              <a:solidFill>
                <a:srgbClr val="00B0F0"/>
              </a:solidFill>
            </a:endParaRPr>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70500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188" y="771550"/>
            <a:ext cx="8424000" cy="720000"/>
          </a:xfrm>
        </p:spPr>
        <p:txBody>
          <a:bodyPr/>
          <a:lstStyle/>
          <a:p>
            <a:r>
              <a:rPr lang="fr-FR" dirty="0"/>
              <a:t>Macro </a:t>
            </a:r>
            <a:r>
              <a:rPr lang="fr-FR" dirty="0" err="1"/>
              <a:t>risk</a:t>
            </a:r>
            <a:r>
              <a:rPr lang="fr-FR" dirty="0"/>
              <a:t> </a:t>
            </a:r>
            <a:r>
              <a:rPr lang="fr-FR" dirty="0" err="1"/>
              <a:t>analysis</a:t>
            </a:r>
            <a:endParaRPr lang="fr-FR" dirty="0"/>
          </a:p>
        </p:txBody>
      </p:sp>
      <p:sp>
        <p:nvSpPr>
          <p:cNvPr id="3" name="Espace réservé du pied de page 2"/>
          <p:cNvSpPr>
            <a:spLocks noGrp="1"/>
          </p:cNvSpPr>
          <p:nvPr>
            <p:ph type="ftr" sz="quarter" idx="11"/>
          </p:nvPr>
        </p:nvSpPr>
        <p:spPr/>
        <p:txBody>
          <a:bodyPr/>
          <a:lstStyle/>
          <a:p>
            <a:r>
              <a:rPr lang="fr-FR" dirty="0"/>
              <a:t>Direction Générale de l’énergie et du climat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Rectangle 8"/>
          <p:cNvSpPr/>
          <p:nvPr/>
        </p:nvSpPr>
        <p:spPr>
          <a:xfrm>
            <a:off x="215708" y="1083229"/>
            <a:ext cx="8532480" cy="3539430"/>
          </a:xfrm>
          <a:prstGeom prst="rect">
            <a:avLst/>
          </a:prstGeom>
        </p:spPr>
        <p:txBody>
          <a:bodyPr wrap="square">
            <a:spAutoFit/>
          </a:bodyPr>
          <a:lstStyle/>
          <a:p>
            <a:pPr lvl="1"/>
            <a:endParaRPr lang="fr-FR" sz="1600" dirty="0"/>
          </a:p>
          <a:p>
            <a:pPr lvl="1"/>
            <a:r>
              <a:rPr lang="fr-FR" sz="1600" dirty="0" err="1"/>
              <a:t>Formally</a:t>
            </a:r>
            <a:r>
              <a:rPr lang="fr-FR" sz="1600" dirty="0"/>
              <a:t>, a </a:t>
            </a:r>
            <a:r>
              <a:rPr lang="fr-FR" sz="1600" dirty="0" err="1"/>
              <a:t>risk</a:t>
            </a:r>
            <a:r>
              <a:rPr lang="fr-FR" sz="1600" dirty="0"/>
              <a:t> </a:t>
            </a:r>
            <a:r>
              <a:rPr lang="fr-FR" sz="1600" dirty="0" err="1"/>
              <a:t>analysis</a:t>
            </a:r>
            <a:r>
              <a:rPr lang="fr-FR" sz="1600" dirty="0"/>
              <a:t> </a:t>
            </a:r>
            <a:r>
              <a:rPr lang="fr-FR" sz="1600" dirty="0" err="1"/>
              <a:t>can</a:t>
            </a:r>
            <a:r>
              <a:rPr lang="fr-FR" sz="1600" dirty="0"/>
              <a:t> </a:t>
            </a:r>
            <a:r>
              <a:rPr lang="fr-FR" sz="1600" dirty="0" err="1"/>
              <a:t>only</a:t>
            </a:r>
            <a:r>
              <a:rPr lang="fr-FR" sz="1600" dirty="0"/>
              <a:t> </a:t>
            </a:r>
            <a:r>
              <a:rPr lang="fr-FR" sz="1600" dirty="0" err="1"/>
              <a:t>be</a:t>
            </a:r>
            <a:r>
              <a:rPr lang="fr-FR" sz="1600" dirty="0"/>
              <a:t> </a:t>
            </a:r>
            <a:r>
              <a:rPr lang="fr-FR" sz="1600" dirty="0" err="1"/>
              <a:t>carried</a:t>
            </a:r>
            <a:r>
              <a:rPr lang="fr-FR" sz="1600" dirty="0"/>
              <a:t> out on a future solution </a:t>
            </a:r>
            <a:r>
              <a:rPr lang="fr-FR" sz="1600" dirty="0" err="1"/>
              <a:t>that</a:t>
            </a:r>
            <a:r>
              <a:rPr lang="fr-FR" sz="1600" dirty="0"/>
              <a:t> </a:t>
            </a:r>
            <a:r>
              <a:rPr lang="fr-FR" sz="1600" dirty="0" err="1"/>
              <a:t>is</a:t>
            </a:r>
            <a:r>
              <a:rPr lang="fr-FR" sz="1600" dirty="0"/>
              <a:t> </a:t>
            </a:r>
            <a:r>
              <a:rPr lang="fr-FR" sz="1600" dirty="0" err="1"/>
              <a:t>precisely</a:t>
            </a:r>
            <a:r>
              <a:rPr lang="fr-FR" sz="1600" dirty="0"/>
              <a:t> </a:t>
            </a:r>
            <a:r>
              <a:rPr lang="fr-FR" sz="1600" dirty="0" err="1"/>
              <a:t>defined</a:t>
            </a:r>
            <a:r>
              <a:rPr lang="fr-FR" sz="1600" dirty="0"/>
              <a:t> and </a:t>
            </a:r>
            <a:r>
              <a:rPr lang="fr-FR" sz="1600" dirty="0" err="1"/>
              <a:t>characterized</a:t>
            </a:r>
            <a:endParaRPr lang="fr-FR" sz="1600" dirty="0"/>
          </a:p>
          <a:p>
            <a:pPr lvl="1"/>
            <a:endParaRPr lang="fr-FR" sz="1600" dirty="0"/>
          </a:p>
          <a:p>
            <a:pPr lvl="1"/>
            <a:r>
              <a:rPr lang="fr-FR" sz="1600" dirty="0" err="1"/>
              <a:t>Nevertheless</a:t>
            </a:r>
            <a:r>
              <a:rPr lang="fr-FR" sz="1600" dirty="0"/>
              <a:t>, the </a:t>
            </a:r>
            <a:r>
              <a:rPr lang="fr-FR" sz="1600" dirty="0" err="1"/>
              <a:t>following</a:t>
            </a:r>
            <a:r>
              <a:rPr lang="fr-FR" sz="1600" dirty="0"/>
              <a:t> </a:t>
            </a:r>
            <a:r>
              <a:rPr lang="fr-FR" sz="1600" dirty="0" err="1"/>
              <a:t>examples</a:t>
            </a:r>
            <a:r>
              <a:rPr lang="fr-FR" sz="1600" dirty="0"/>
              <a:t> of possible use of </a:t>
            </a:r>
            <a:r>
              <a:rPr lang="fr-FR" sz="1600" dirty="0" err="1"/>
              <a:t>both</a:t>
            </a:r>
            <a:r>
              <a:rPr lang="fr-FR" sz="1600" dirty="0"/>
              <a:t> </a:t>
            </a:r>
            <a:r>
              <a:rPr lang="fr-FR" sz="1600" dirty="0" err="1"/>
              <a:t>current</a:t>
            </a:r>
            <a:r>
              <a:rPr lang="fr-FR" sz="1600" dirty="0"/>
              <a:t> and </a:t>
            </a:r>
            <a:r>
              <a:rPr lang="fr-FR" sz="1600" dirty="0" err="1"/>
              <a:t>proposed</a:t>
            </a:r>
            <a:r>
              <a:rPr lang="fr-FR" sz="1600" dirty="0"/>
              <a:t> radial </a:t>
            </a:r>
            <a:r>
              <a:rPr lang="fr-FR" sz="1600" dirty="0" err="1"/>
              <a:t>definitions</a:t>
            </a:r>
            <a:r>
              <a:rPr lang="fr-FR" sz="1600" dirty="0"/>
              <a:t> show </a:t>
            </a:r>
            <a:r>
              <a:rPr lang="fr-FR" sz="1600" dirty="0" err="1"/>
              <a:t>that</a:t>
            </a:r>
            <a:r>
              <a:rPr lang="fr-FR" sz="1600" dirty="0"/>
              <a:t> the </a:t>
            </a:r>
            <a:r>
              <a:rPr lang="fr-FR" sz="1600" dirty="0" err="1"/>
              <a:t>proposed</a:t>
            </a:r>
            <a:r>
              <a:rPr lang="fr-FR" sz="1600" dirty="0"/>
              <a:t> </a:t>
            </a:r>
            <a:r>
              <a:rPr lang="fr-FR" sz="1600" dirty="0" err="1"/>
              <a:t>definition</a:t>
            </a:r>
            <a:r>
              <a:rPr lang="fr-FR" sz="1600" dirty="0"/>
              <a:t> </a:t>
            </a:r>
            <a:r>
              <a:rPr lang="fr-FR" sz="1600" dirty="0" err="1"/>
              <a:t>does</a:t>
            </a:r>
            <a:r>
              <a:rPr lang="fr-FR" sz="1600" dirty="0"/>
              <a:t> not </a:t>
            </a:r>
            <a:r>
              <a:rPr lang="fr-FR" sz="1600" dirty="0" err="1"/>
              <a:t>significantly</a:t>
            </a:r>
            <a:r>
              <a:rPr lang="fr-FR" sz="1600" dirty="0"/>
              <a:t> </a:t>
            </a:r>
            <a:r>
              <a:rPr lang="fr-FR" sz="1600" dirty="0" err="1"/>
              <a:t>increase</a:t>
            </a:r>
            <a:r>
              <a:rPr lang="fr-FR" sz="1600" dirty="0"/>
              <a:t> a </a:t>
            </a:r>
            <a:r>
              <a:rPr lang="fr-FR" sz="1600" dirty="0" err="1"/>
              <a:t>risk</a:t>
            </a:r>
            <a:r>
              <a:rPr lang="fr-FR" sz="1600" dirty="0"/>
              <a:t> </a:t>
            </a:r>
            <a:r>
              <a:rPr lang="fr-FR" sz="1600" dirty="0" err="1"/>
              <a:t>that</a:t>
            </a:r>
            <a:r>
              <a:rPr lang="fr-FR" sz="1600" dirty="0"/>
              <a:t> </a:t>
            </a:r>
            <a:r>
              <a:rPr lang="fr-FR" sz="1600" dirty="0" err="1"/>
              <a:t>exists</a:t>
            </a:r>
            <a:r>
              <a:rPr lang="fr-FR" sz="1600" dirty="0"/>
              <a:t> </a:t>
            </a:r>
            <a:r>
              <a:rPr lang="fr-FR" sz="1600" dirty="0" err="1"/>
              <a:t>already</a:t>
            </a:r>
            <a:r>
              <a:rPr lang="fr-FR" sz="1600" dirty="0"/>
              <a:t> </a:t>
            </a:r>
            <a:r>
              <a:rPr lang="fr-FR" sz="1600" dirty="0" err="1"/>
              <a:t>with</a:t>
            </a:r>
            <a:r>
              <a:rPr lang="fr-FR" sz="1600" dirty="0"/>
              <a:t> the </a:t>
            </a:r>
            <a:r>
              <a:rPr lang="fr-FR" sz="1600" dirty="0" err="1"/>
              <a:t>current</a:t>
            </a:r>
            <a:r>
              <a:rPr lang="fr-FR" sz="1600" dirty="0"/>
              <a:t> </a:t>
            </a:r>
            <a:r>
              <a:rPr lang="fr-FR" sz="1600" dirty="0" err="1"/>
              <a:t>definition</a:t>
            </a:r>
            <a:endParaRPr lang="fr-FR" sz="1600" dirty="0"/>
          </a:p>
          <a:p>
            <a:pPr lvl="1"/>
            <a:endParaRPr lang="fr-FR" sz="1600" dirty="0"/>
          </a:p>
          <a:p>
            <a:pPr lvl="1"/>
            <a:r>
              <a:rPr lang="fr-FR" sz="1600" dirty="0" err="1"/>
              <a:t>Typical</a:t>
            </a:r>
            <a:r>
              <a:rPr lang="fr-FR" sz="1600" dirty="0"/>
              <a:t> questions:</a:t>
            </a:r>
          </a:p>
          <a:p>
            <a:pPr lvl="1"/>
            <a:endParaRPr lang="fr-FR" sz="1600" dirty="0"/>
          </a:p>
          <a:p>
            <a:pPr lvl="1"/>
            <a:r>
              <a:rPr lang="fr-FR" sz="1600" dirty="0"/>
              <a:t>1/ Can a </a:t>
            </a:r>
            <a:r>
              <a:rPr lang="fr-FR" sz="1600" dirty="0" err="1"/>
              <a:t>bias</a:t>
            </a:r>
            <a:r>
              <a:rPr lang="fr-FR" sz="1600" dirty="0"/>
              <a:t> </a:t>
            </a:r>
            <a:r>
              <a:rPr lang="fr-FR" sz="1600" dirty="0" err="1"/>
              <a:t>tyre</a:t>
            </a:r>
            <a:r>
              <a:rPr lang="fr-FR" sz="1600" dirty="0"/>
              <a:t> </a:t>
            </a:r>
            <a:r>
              <a:rPr lang="fr-FR" sz="1600" dirty="0" err="1"/>
              <a:t>fall</a:t>
            </a:r>
            <a:r>
              <a:rPr lang="fr-FR" sz="1600" dirty="0"/>
              <a:t> </a:t>
            </a:r>
            <a:r>
              <a:rPr lang="fr-FR" sz="1600" dirty="0" err="1"/>
              <a:t>into</a:t>
            </a:r>
            <a:r>
              <a:rPr lang="fr-FR" sz="1600" dirty="0"/>
              <a:t> the </a:t>
            </a:r>
            <a:r>
              <a:rPr lang="fr-FR" sz="1600" dirty="0" err="1"/>
              <a:t>proposed</a:t>
            </a:r>
            <a:r>
              <a:rPr lang="fr-FR" sz="1600" dirty="0"/>
              <a:t> radial </a:t>
            </a:r>
            <a:r>
              <a:rPr lang="fr-FR" sz="1600" dirty="0" err="1"/>
              <a:t>definition</a:t>
            </a:r>
            <a:r>
              <a:rPr lang="fr-FR" sz="1600" dirty="0"/>
              <a:t> ?</a:t>
            </a:r>
          </a:p>
          <a:p>
            <a:pPr lvl="1"/>
            <a:r>
              <a:rPr lang="fr-FR" sz="1600" dirty="0"/>
              <a:t>2/ Can the </a:t>
            </a:r>
            <a:r>
              <a:rPr lang="fr-FR" sz="1600" dirty="0" err="1"/>
              <a:t>proposed</a:t>
            </a:r>
            <a:r>
              <a:rPr lang="fr-FR" sz="1600" dirty="0"/>
              <a:t> </a:t>
            </a:r>
            <a:r>
              <a:rPr lang="fr-FR" sz="1600" dirty="0" err="1"/>
              <a:t>definition</a:t>
            </a:r>
            <a:r>
              <a:rPr lang="fr-FR" sz="1600" dirty="0"/>
              <a:t> </a:t>
            </a:r>
            <a:r>
              <a:rPr lang="fr-FR" sz="1600" dirty="0" err="1"/>
              <a:t>allow</a:t>
            </a:r>
            <a:r>
              <a:rPr lang="fr-FR" sz="1600" dirty="0"/>
              <a:t> « </a:t>
            </a:r>
            <a:r>
              <a:rPr lang="fr-FR" sz="1600" dirty="0" err="1"/>
              <a:t>less</a:t>
            </a:r>
            <a:r>
              <a:rPr lang="fr-FR" sz="1600" dirty="0"/>
              <a:t> radial » </a:t>
            </a:r>
            <a:r>
              <a:rPr lang="fr-FR" sz="1600" dirty="0" err="1"/>
              <a:t>tyres</a:t>
            </a:r>
            <a:r>
              <a:rPr lang="fr-FR" sz="1600" dirty="0"/>
              <a:t> </a:t>
            </a:r>
            <a:r>
              <a:rPr lang="fr-FR" sz="1600" dirty="0" err="1"/>
              <a:t>than</a:t>
            </a:r>
            <a:r>
              <a:rPr lang="fr-FR" sz="1600" dirty="0"/>
              <a:t> </a:t>
            </a:r>
            <a:r>
              <a:rPr lang="fr-FR" sz="1600" dirty="0" err="1"/>
              <a:t>today</a:t>
            </a:r>
            <a:r>
              <a:rPr lang="fr-FR" sz="1600" dirty="0"/>
              <a:t> ?</a:t>
            </a:r>
          </a:p>
          <a:p>
            <a:pPr lvl="1"/>
            <a:r>
              <a:rPr lang="fr-FR" sz="1600" dirty="0"/>
              <a:t>3/ Can the </a:t>
            </a:r>
            <a:r>
              <a:rPr lang="fr-FR" sz="1600" dirty="0" err="1"/>
              <a:t>proposed</a:t>
            </a:r>
            <a:r>
              <a:rPr lang="fr-FR" sz="1600" dirty="0"/>
              <a:t> </a:t>
            </a:r>
            <a:r>
              <a:rPr lang="fr-FR" sz="1600" dirty="0" err="1"/>
              <a:t>definition</a:t>
            </a:r>
            <a:r>
              <a:rPr lang="fr-FR" sz="1600" dirty="0"/>
              <a:t> </a:t>
            </a:r>
            <a:r>
              <a:rPr lang="fr-FR" sz="1600" dirty="0" err="1"/>
              <a:t>increase</a:t>
            </a:r>
            <a:r>
              <a:rPr lang="fr-FR" sz="1600" dirty="0"/>
              <a:t> the </a:t>
            </a:r>
            <a:r>
              <a:rPr lang="fr-FR" sz="1600" dirty="0" err="1"/>
              <a:t>difference</a:t>
            </a:r>
            <a:r>
              <a:rPr lang="fr-FR" sz="1600" dirty="0"/>
              <a:t> </a:t>
            </a:r>
            <a:r>
              <a:rPr lang="fr-FR" sz="1600" dirty="0" err="1"/>
              <a:t>within</a:t>
            </a:r>
            <a:r>
              <a:rPr lang="fr-FR" sz="1600" dirty="0"/>
              <a:t> a </a:t>
            </a:r>
            <a:r>
              <a:rPr lang="fr-FR" sz="1600" dirty="0" err="1"/>
              <a:t>regulatory</a:t>
            </a:r>
            <a:r>
              <a:rPr lang="fr-FR" sz="1600" dirty="0"/>
              <a:t> </a:t>
            </a:r>
            <a:r>
              <a:rPr lang="fr-FR" sz="1600" dirty="0" err="1"/>
              <a:t>tyre</a:t>
            </a:r>
            <a:r>
              <a:rPr lang="fr-FR" sz="1600" dirty="0"/>
              <a:t> </a:t>
            </a:r>
          </a:p>
          <a:p>
            <a:pPr lvl="1"/>
            <a:r>
              <a:rPr lang="fr-FR" sz="1600" dirty="0"/>
              <a:t>    type (</a:t>
            </a:r>
            <a:r>
              <a:rPr lang="fr-FR" sz="1600" dirty="0" err="1"/>
              <a:t>axle</a:t>
            </a:r>
            <a:r>
              <a:rPr lang="fr-FR" sz="1600" dirty="0"/>
              <a:t> </a:t>
            </a:r>
            <a:r>
              <a:rPr lang="fr-FR" sz="1600" dirty="0" err="1"/>
              <a:t>mixability</a:t>
            </a:r>
            <a:r>
              <a:rPr lang="fr-FR" sz="1600" dirty="0"/>
              <a:t>) ?</a:t>
            </a:r>
          </a:p>
        </p:txBody>
      </p:sp>
    </p:spTree>
    <p:extLst>
      <p:ext uri="{BB962C8B-B14F-4D97-AF65-F5344CB8AC3E}">
        <p14:creationId xmlns:p14="http://schemas.microsoft.com/office/powerpoint/2010/main" val="241908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59998" y="752040"/>
            <a:ext cx="8424000" cy="720000"/>
          </a:xfrm>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fr-FR" sz="1800" b="1" dirty="0"/>
              <a:t>1) Can a </a:t>
            </a:r>
            <a:r>
              <a:rPr lang="fr-FR" sz="1800" b="1" dirty="0" err="1"/>
              <a:t>bias</a:t>
            </a:r>
            <a:r>
              <a:rPr lang="fr-FR" sz="1800" b="1" dirty="0"/>
              <a:t> </a:t>
            </a:r>
            <a:r>
              <a:rPr lang="fr-FR" sz="1800" b="1" dirty="0" err="1"/>
              <a:t>tyre</a:t>
            </a:r>
            <a:r>
              <a:rPr lang="fr-FR" sz="1800" b="1" dirty="0"/>
              <a:t> </a:t>
            </a:r>
            <a:r>
              <a:rPr lang="fr-FR" sz="1800" b="1" dirty="0" err="1"/>
              <a:t>fall</a:t>
            </a:r>
            <a:r>
              <a:rPr lang="fr-FR" sz="1800" b="1" dirty="0"/>
              <a:t> </a:t>
            </a:r>
            <a:r>
              <a:rPr lang="fr-FR" sz="1800" b="1" dirty="0" err="1"/>
              <a:t>into</a:t>
            </a:r>
            <a:r>
              <a:rPr lang="fr-FR" sz="1800" b="1" dirty="0"/>
              <a:t> the radial </a:t>
            </a:r>
            <a:r>
              <a:rPr lang="fr-FR" sz="1800" b="1" dirty="0" err="1"/>
              <a:t>definition</a:t>
            </a:r>
            <a:r>
              <a:rPr lang="fr-FR" sz="1800" b="1" dirty="0"/>
              <a:t> ? </a:t>
            </a:r>
            <a:r>
              <a:rPr lang="fr-FR" b="1" dirty="0" err="1"/>
              <a:t>Same</a:t>
            </a:r>
            <a:r>
              <a:rPr lang="fr-FR" b="1" dirty="0"/>
              <a:t> situation</a:t>
            </a:r>
            <a:r>
              <a:rPr lang="fr-FR" sz="1800" b="1" dirty="0"/>
              <a:t> </a:t>
            </a:r>
            <a:r>
              <a:rPr lang="fr-FR" b="1" dirty="0"/>
              <a:t>as</a:t>
            </a:r>
            <a:r>
              <a:rPr lang="fr-FR" sz="1800" b="1" dirty="0"/>
              <a:t> </a:t>
            </a:r>
            <a:r>
              <a:rPr lang="fr-FR" sz="1800" b="1" dirty="0" err="1"/>
              <a:t>today</a:t>
            </a:r>
            <a:br>
              <a:rPr lang="fr-FR" sz="1800" dirty="0"/>
            </a:b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Def.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Bias</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means</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ply</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cords</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laid at </a:t>
            </a:r>
            <a:r>
              <a:rPr kumimoji="0" lang="fr-FR" sz="1200" b="0" i="1" u="sng" strike="noStrike" kern="1200" cap="none" spc="0" normalizeH="0" baseline="0" noProof="0" dirty="0" err="1">
                <a:ln>
                  <a:noFill/>
                </a:ln>
                <a:solidFill>
                  <a:srgbClr val="000000"/>
                </a:solidFill>
                <a:effectLst/>
                <a:uLnTx/>
                <a:uFillTx/>
                <a:latin typeface="Arial" charset="0"/>
                <a:ea typeface="ＭＳ Ｐゴシック" pitchFamily="34" charset="-128"/>
                <a:cs typeface="+mn-cs"/>
              </a:rPr>
              <a:t>alternate</a:t>
            </a:r>
            <a:r>
              <a:rPr kumimoji="0" lang="fr-FR" sz="1200" b="0" i="1" u="sng" strike="noStrike" kern="1200" cap="none" spc="0" normalizeH="0" baseline="0" noProof="0" dirty="0">
                <a:ln>
                  <a:noFill/>
                </a:ln>
                <a:solidFill>
                  <a:srgbClr val="000000"/>
                </a:solidFill>
                <a:effectLst/>
                <a:uLnTx/>
                <a:uFillTx/>
                <a:latin typeface="Arial" charset="0"/>
                <a:ea typeface="ＭＳ Ｐゴシック" pitchFamily="34" charset="-128"/>
                <a:cs typeface="+mn-cs"/>
              </a:rPr>
              <a:t> angles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substantially</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less</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r>
              <a:rPr kumimoji="0" lang="fr-FR" sz="1200" b="0" i="1"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than</a:t>
            </a:r>
            <a:r>
              <a:rPr kumimoji="0" lang="fr-FR" sz="12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90°»</a:t>
            </a:r>
            <a:br>
              <a:rPr kumimoji="0" lang="fr-FR" sz="20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cxnSp>
        <p:nvCxnSpPr>
          <p:cNvPr id="14" name="Connecteur droit 13">
            <a:extLst>
              <a:ext uri="{FF2B5EF4-FFF2-40B4-BE49-F238E27FC236}">
                <a16:creationId xmlns:a16="http://schemas.microsoft.com/office/drawing/2014/main" id="{DDA2EBBA-8D3E-4CC4-B81F-8215E4E8F5DF}"/>
              </a:ext>
            </a:extLst>
          </p:cNvPr>
          <p:cNvCxnSpPr/>
          <p:nvPr/>
        </p:nvCxnSpPr>
        <p:spPr bwMode="auto">
          <a:xfrm>
            <a:off x="539552" y="1268760"/>
            <a:ext cx="7812243" cy="5632"/>
          </a:xfrm>
          <a:prstGeom prst="line">
            <a:avLst/>
          </a:prstGeom>
          <a:solidFill>
            <a:srgbClr val="FF66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 name="Image 183"/>
          <p:cNvPicPr>
            <a:picLocks noChangeAspect="1"/>
          </p:cNvPicPr>
          <p:nvPr/>
        </p:nvPicPr>
        <p:blipFill>
          <a:blip r:embed="rId2"/>
          <a:stretch>
            <a:fillRect/>
          </a:stretch>
        </p:blipFill>
        <p:spPr>
          <a:xfrm>
            <a:off x="880552" y="1347614"/>
            <a:ext cx="6067712" cy="3577396"/>
          </a:xfrm>
          <a:prstGeom prst="rect">
            <a:avLst/>
          </a:prstGeom>
        </p:spPr>
      </p:pic>
      <p:sp>
        <p:nvSpPr>
          <p:cNvPr id="2" name="ZoneTexte 1"/>
          <p:cNvSpPr txBox="1"/>
          <p:nvPr/>
        </p:nvSpPr>
        <p:spPr>
          <a:xfrm>
            <a:off x="244678" y="1401587"/>
            <a:ext cx="2815153" cy="338554"/>
          </a:xfrm>
          <a:prstGeom prst="rect">
            <a:avLst/>
          </a:prstGeom>
          <a:noFill/>
        </p:spPr>
        <p:txBody>
          <a:bodyPr wrap="square" rtlCol="0">
            <a:spAutoFit/>
          </a:bodyPr>
          <a:lstStyle/>
          <a:p>
            <a:r>
              <a:rPr lang="fr-FR" sz="1600" dirty="0">
                <a:solidFill>
                  <a:srgbClr val="00B050"/>
                </a:solidFill>
              </a:rPr>
              <a:t>Radial maxi state of the Art</a:t>
            </a:r>
          </a:p>
        </p:txBody>
      </p:sp>
      <p:sp>
        <p:nvSpPr>
          <p:cNvPr id="3" name="Rectangle 2"/>
          <p:cNvSpPr/>
          <p:nvPr/>
        </p:nvSpPr>
        <p:spPr>
          <a:xfrm>
            <a:off x="244679" y="3219822"/>
            <a:ext cx="982961" cy="338554"/>
          </a:xfrm>
          <a:prstGeom prst="rect">
            <a:avLst/>
          </a:prstGeom>
        </p:spPr>
        <p:txBody>
          <a:bodyPr wrap="none">
            <a:spAutoFit/>
          </a:bodyPr>
          <a:lstStyle/>
          <a:p>
            <a:pPr lvl="0"/>
            <a:r>
              <a:rPr lang="fr-FR" sz="1600" dirty="0" err="1">
                <a:solidFill>
                  <a:srgbClr val="FF0000"/>
                </a:solidFill>
              </a:rPr>
              <a:t>Bias</a:t>
            </a:r>
            <a:r>
              <a:rPr lang="fr-FR" sz="1600" dirty="0">
                <a:solidFill>
                  <a:srgbClr val="FF0000"/>
                </a:solidFill>
              </a:rPr>
              <a:t> </a:t>
            </a:r>
            <a:r>
              <a:rPr lang="fr-FR" sz="1600" dirty="0" err="1">
                <a:solidFill>
                  <a:srgbClr val="FF0000"/>
                </a:solidFill>
              </a:rPr>
              <a:t>tyre</a:t>
            </a:r>
            <a:endParaRPr lang="fr-FR" sz="1600" dirty="0">
              <a:solidFill>
                <a:srgbClr val="FF0000"/>
              </a:solidFill>
            </a:endParaRPr>
          </a:p>
        </p:txBody>
      </p:sp>
    </p:spTree>
    <p:extLst>
      <p:ext uri="{BB962C8B-B14F-4D97-AF65-F5344CB8AC3E}">
        <p14:creationId xmlns:p14="http://schemas.microsoft.com/office/powerpoint/2010/main" val="2270395992"/>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10.xml><?xml version="1.0" encoding="utf-8"?>
<a:theme xmlns:a="http://schemas.openxmlformats.org/drawingml/2006/main" name="10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3.xml><?xml version="1.0" encoding="utf-8"?>
<a:theme xmlns:a="http://schemas.openxmlformats.org/drawingml/2006/main" name="4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4.xml><?xml version="1.0" encoding="utf-8"?>
<a:theme xmlns:a="http://schemas.openxmlformats.org/drawingml/2006/main" name="3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5.xml><?xml version="1.0" encoding="utf-8"?>
<a:theme xmlns:a="http://schemas.openxmlformats.org/drawingml/2006/main" name="5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6.xml><?xml version="1.0" encoding="utf-8"?>
<a:theme xmlns:a="http://schemas.openxmlformats.org/drawingml/2006/main" name="6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7.xml><?xml version="1.0" encoding="utf-8"?>
<a:theme xmlns:a="http://schemas.openxmlformats.org/drawingml/2006/main" name="7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8.xml><?xml version="1.0" encoding="utf-8"?>
<a:theme xmlns:a="http://schemas.openxmlformats.org/drawingml/2006/main" name="8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9.xml><?xml version="1.0" encoding="utf-8"?>
<a:theme xmlns:a="http://schemas.openxmlformats.org/drawingml/2006/main" name="9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3" ma:contentTypeDescription="Create a new document." ma:contentTypeScope="" ma:versionID="89c13dde5d7aa6b1840a64c3c61e7101">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49ff99f9a570207563b6136515cf8a36"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61F99-8A16-4EBC-8CEA-E17405931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5B4571-7C15-449C-A968-404D466A6FA1}">
  <ds:schemaRefs>
    <ds:schemaRef ds:uri="http://schemas.microsoft.com/sharepoint/v3/contenttype/forms"/>
  </ds:schemaRefs>
</ds:datastoreItem>
</file>

<file path=customXml/itemProps3.xml><?xml version="1.0" encoding="utf-8"?>
<ds:datastoreItem xmlns:ds="http://schemas.openxmlformats.org/officeDocument/2006/customXml" ds:itemID="{8EBF05D0-7680-46C7-AAE3-386FCE360B7F}">
  <ds:schemaRefs>
    <ds:schemaRef ds:uri="4b4a1c0d-4a69-4996-a84a-fc699b9f49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cccb6d4-dbe5-46d2-b4d3-5733603d8c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ppt_ministeriel_arial</Template>
  <TotalTime>227</TotalTime>
  <Words>1059</Words>
  <Application>Microsoft Office PowerPoint</Application>
  <PresentationFormat>On-screen Show (16:9)</PresentationFormat>
  <Paragraphs>99</Paragraphs>
  <Slides>13</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13</vt:i4>
      </vt:variant>
    </vt:vector>
  </HeadingPairs>
  <TitlesOfParts>
    <vt:vector size="26" baseType="lpstr">
      <vt:lpstr>Arial</vt:lpstr>
      <vt:lpstr>Times New Roman</vt:lpstr>
      <vt:lpstr>Wingdings</vt:lpstr>
      <vt:lpstr>MINISTÈRIEL</vt:lpstr>
      <vt:lpstr>2_MINISTÈRIEL</vt:lpstr>
      <vt:lpstr>4_MINISTÈRIEL</vt:lpstr>
      <vt:lpstr>3_MINISTÈRIEL</vt:lpstr>
      <vt:lpstr>5_MINISTÈRIEL</vt:lpstr>
      <vt:lpstr>6_MINISTÈRIEL</vt:lpstr>
      <vt:lpstr>7_MINISTÈRIEL</vt:lpstr>
      <vt:lpstr>8_MINISTÈRIEL</vt:lpstr>
      <vt:lpstr>9_MINISTÈRIEL</vt:lpstr>
      <vt:lpstr>10_MINISTÈRIEL</vt:lpstr>
      <vt:lpstr>PowerPoint Presentation</vt:lpstr>
      <vt:lpstr>PowerPoint Presentation</vt:lpstr>
      <vt:lpstr>Background</vt:lpstr>
      <vt:lpstr>SUMMARY</vt:lpstr>
      <vt:lpstr>Reminder: proposal (including EC amendment)</vt:lpstr>
      <vt:lpstr>Reminder: summary of the proposal</vt:lpstr>
      <vt:lpstr>Current radial definition</vt:lpstr>
      <vt:lpstr>Macro risk analysis</vt:lpstr>
      <vt:lpstr>1) Can a bias tyre fall into the radial definition ? Same situation as today Def. Bias means « ply cords laid at alternate angles substantially less than 90°» </vt:lpstr>
      <vt:lpstr>2/ Can the proposed definition allow « less radial » tyres than today ? Current definition does not necessary guarantee a minimum mechanical decoupling between tread and bead zone. The proposed definition does not introduce additional risk on that point compared to today’s definition. </vt:lpstr>
      <vt:lpstr>3/ Can the proposed definition increase the difference within a regulatory tyre type (axle mixability) ?   There can be more differences between A and B (radial tires complying with today’s definition) than between A and C current vs. proposed definition). </vt:lpstr>
      <vt:lpstr>3/ Can the proposed definition increase the difference within a regulatory tyre type (axle mixability) ?  Both constructions comply with the radial definition (both current and proposed). Radial definition alone does not guarantee axle or even vehicle mixability (in the end, this will be managed and ensured by the tyre manufacturer)   </vt:lpstr>
      <vt:lpstr>CONCLUSIONS  The current radial definition allows already a very wide range of technical solutions that can lead to very different tyre behaviors.   The new definition allows potentially innovative features, nevertheless existing approved radial tyres still comply with the proposed amended radial definition (no additional requirements), and there is no change on the type definition in UN Regulation  N° 30. Like today, each tyre manufacturer must manage its regulatory types and therefore the mixability on the same axle/vehicle, in agreement with the Type Approval Authority.  The new proposed definition does not significantly increase this risk and does not allow bias tyres to be approved as radial tyres. This means that investigating the full range of possible solutions complying with the proposed definition would also have to be done for the current definition.  In the end, the intrinsic risks are much more linked to the tyre design that to the radial structure definition itself.  Within the current Radial definition, radial behavior is essentially ensured by the decoupling between the summit &amp; the bead in the sidewall. The proposed definition will maintain the situation.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
  <cp:lastModifiedBy>secretariat</cp:lastModifiedBy>
  <cp:revision>55</cp:revision>
  <dcterms:created xsi:type="dcterms:W3CDTF">2020-02-27T14:35:41Z</dcterms:created>
  <dcterms:modified xsi:type="dcterms:W3CDTF">2021-01-22T18:20:17Z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