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8" r:id="rId4"/>
    <p:sldId id="259" r:id="rId5"/>
    <p:sldId id="260" r:id="rId6"/>
    <p:sldId id="273" r:id="rId7"/>
    <p:sldId id="269" r:id="rId8"/>
    <p:sldId id="270" r:id="rId9"/>
    <p:sldId id="271" r:id="rId10"/>
    <p:sldId id="267" r:id="rId11"/>
    <p:sldId id="261" r:id="rId12"/>
    <p:sldId id="265" r:id="rId13"/>
    <p:sldId id="274" r:id="rId14"/>
    <p:sldId id="275" r:id="rId15"/>
    <p:sldId id="276" r:id="rId16"/>
    <p:sldId id="277" r:id="rId17"/>
    <p:sldId id="278" r:id="rId18"/>
    <p:sldId id="279" r:id="rId19"/>
    <p:sldId id="281" r:id="rId20"/>
    <p:sldId id="282" r:id="rId21"/>
    <p:sldId id="283" r:id="rId22"/>
    <p:sldId id="284" r:id="rId23"/>
    <p:sldId id="285" r:id="rId24"/>
    <p:sldId id="286" r:id="rId25"/>
    <p:sldId id="262" r:id="rId26"/>
    <p:sldId id="289" r:id="rId27"/>
    <p:sldId id="291" r:id="rId28"/>
    <p:sldId id="287" r:id="rId29"/>
    <p:sldId id="288" r:id="rId30"/>
    <p:sldId id="290" r:id="rId31"/>
    <p:sldId id="292" r:id="rId32"/>
    <p:sldId id="293" r:id="rId33"/>
    <p:sldId id="294" r:id="rId3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6447" autoAdjust="0"/>
  </p:normalViewPr>
  <p:slideViewPr>
    <p:cSldViewPr>
      <p:cViewPr varScale="1">
        <p:scale>
          <a:sx n="82" d="100"/>
          <a:sy n="82" d="100"/>
        </p:scale>
        <p:origin x="173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4241E5B9-08C8-4639-A2AD-1F2C7CE8DF96}" type="datetimeFigureOut">
              <a:rPr lang="en-GB" smtClean="0"/>
              <a:t>20/01/2021</a:t>
            </a:fld>
            <a:endParaRPr lang="en-GB"/>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9F174C74-052F-4C7D-95A9-CBAA670890BE}" type="slidenum">
              <a:rPr lang="en-GB" smtClean="0"/>
              <a:t>‹#›</a:t>
            </a:fld>
            <a:endParaRPr lang="en-GB"/>
          </a:p>
        </p:txBody>
      </p:sp>
    </p:spTree>
    <p:extLst>
      <p:ext uri="{BB962C8B-B14F-4D97-AF65-F5344CB8AC3E}">
        <p14:creationId xmlns:p14="http://schemas.microsoft.com/office/powerpoint/2010/main" val="143893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174C74-052F-4C7D-95A9-CBAA670890BE}" type="slidenum">
              <a:rPr lang="en-GB" smtClean="0"/>
              <a:t>5</a:t>
            </a:fld>
            <a:endParaRPr lang="en-GB"/>
          </a:p>
        </p:txBody>
      </p:sp>
    </p:spTree>
    <p:extLst>
      <p:ext uri="{BB962C8B-B14F-4D97-AF65-F5344CB8AC3E}">
        <p14:creationId xmlns:p14="http://schemas.microsoft.com/office/powerpoint/2010/main" val="207685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174C74-052F-4C7D-95A9-CBAA670890BE}" type="slidenum">
              <a:rPr lang="en-GB" smtClean="0"/>
              <a:t>6</a:t>
            </a:fld>
            <a:endParaRPr lang="en-GB"/>
          </a:p>
        </p:txBody>
      </p:sp>
    </p:spTree>
    <p:extLst>
      <p:ext uri="{BB962C8B-B14F-4D97-AF65-F5344CB8AC3E}">
        <p14:creationId xmlns:p14="http://schemas.microsoft.com/office/powerpoint/2010/main" val="108305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Sous-titre 2">
            <a:extLst>
              <a:ext uri="{FF2B5EF4-FFF2-40B4-BE49-F238E27FC236}">
                <a16:creationId xmlns:a16="http://schemas.microsoft.com/office/drawing/2014/main" id="{714544E5-D50A-4349-B626-EAEDE78B2FA2}"/>
              </a:ext>
            </a:extLst>
          </p:cNvPr>
          <p:cNvSpPr>
            <a:spLocks noGrp="1"/>
          </p:cNvSpPr>
          <p:nvPr>
            <p:ph type="subTitle" idx="4294967295" hasCustomPrompt="1"/>
          </p:nvPr>
        </p:nvSpPr>
        <p:spPr>
          <a:xfrm>
            <a:off x="0" y="6381329"/>
            <a:ext cx="9144000" cy="476672"/>
          </a:xfrm>
          <a:prstGeom prst="rect">
            <a:avLst/>
          </a:prstGeom>
        </p:spPr>
        <p:txBody>
          <a:bodyPr anchor="ctr" anchorCtr="0">
            <a:normAutofit/>
          </a:bodyPr>
          <a:lstStyle>
            <a:lvl1pPr>
              <a:defRPr/>
            </a:lvl1pPr>
          </a:lstStyle>
          <a:p>
            <a:pPr algn="l">
              <a:buNone/>
            </a:pPr>
            <a:r>
              <a:rPr lang="en-US" sz="1800" b="1" dirty="0"/>
              <a:t>European </a:t>
            </a:r>
            <a:r>
              <a:rPr lang="en-US" sz="1800" b="1" dirty="0" err="1"/>
              <a:t>Tyre</a:t>
            </a:r>
            <a:r>
              <a:rPr lang="en-US" sz="1800" b="1" dirty="0"/>
              <a:t> and Rim Technical </a:t>
            </a:r>
            <a:r>
              <a:rPr lang="en-US" sz="1800" b="1" dirty="0" err="1"/>
              <a:t>Organisation</a:t>
            </a:r>
            <a:r>
              <a:rPr lang="en-US" sz="1800" b="1" dirty="0"/>
              <a:t>					</a:t>
            </a:r>
            <a:fld id="{D0572A7B-4901-4036-B366-8CCB6517411F}" type="slidenum">
              <a:rPr lang="en-US" sz="1800" b="1" smtClean="0"/>
              <a:t>‹#›</a:t>
            </a:fld>
            <a:endParaRPr lang="en-US" sz="1800"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5D15047A-509A-4A96-B34C-48B7DCBE5C09}"/>
              </a:ext>
            </a:extLst>
          </p:cNvPr>
          <p:cNvSpPr txBox="1">
            <a:spLocks/>
          </p:cNvSpPr>
          <p:nvPr userDrawn="1"/>
        </p:nvSpPr>
        <p:spPr>
          <a:xfrm>
            <a:off x="0" y="6381329"/>
            <a:ext cx="9144000" cy="476672"/>
          </a:xfrm>
          <a:prstGeom prst="rect">
            <a:avLst/>
          </a:prstGeom>
        </p:spPr>
        <p:txBody>
          <a:bodyPr anchor="ctr"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800" b="1" dirty="0"/>
              <a:t>European </a:t>
            </a:r>
            <a:r>
              <a:rPr lang="en-US" sz="1800" b="1" dirty="0" err="1"/>
              <a:t>Tyre</a:t>
            </a:r>
            <a:r>
              <a:rPr lang="en-US" sz="1800" b="1" dirty="0"/>
              <a:t> and Rim Technical </a:t>
            </a:r>
            <a:r>
              <a:rPr lang="en-US" sz="1800" b="1" dirty="0" err="1"/>
              <a:t>Organisation</a:t>
            </a:r>
            <a:r>
              <a:rPr lang="en-US" sz="1800" b="1" dirty="0"/>
              <a:t>					</a:t>
            </a:r>
            <a:fld id="{59F3C66F-4C48-4E9E-972A-D60B2EF9F9C9}" type="slidenum">
              <a:rPr lang="en-US" sz="1800" b="1" smtClean="0"/>
              <a:t>‹#›</a:t>
            </a:fld>
            <a:endParaRPr lang="en-US" sz="1800" b="1" dirty="0"/>
          </a:p>
        </p:txBody>
      </p:sp>
      <p:sp>
        <p:nvSpPr>
          <p:cNvPr id="3" name="TextBox 2">
            <a:extLst>
              <a:ext uri="{FF2B5EF4-FFF2-40B4-BE49-F238E27FC236}">
                <a16:creationId xmlns:a16="http://schemas.microsoft.com/office/drawing/2014/main" id="{EAB44729-9406-4CA8-BE4D-66F89FB04092}"/>
              </a:ext>
            </a:extLst>
          </p:cNvPr>
          <p:cNvSpPr txBox="1"/>
          <p:nvPr userDrawn="1"/>
        </p:nvSpPr>
        <p:spPr>
          <a:xfrm>
            <a:off x="5076056" y="6484826"/>
            <a:ext cx="2520280" cy="307777"/>
          </a:xfrm>
          <a:prstGeom prst="rect">
            <a:avLst/>
          </a:prstGeom>
          <a:noFill/>
        </p:spPr>
        <p:txBody>
          <a:bodyPr wrap="square">
            <a:spAutoFit/>
          </a:bodyPr>
          <a:lstStyle/>
          <a:p>
            <a:pPr algn="r">
              <a:buNone/>
            </a:pPr>
            <a:r>
              <a:rPr lang="en-US" sz="1400" dirty="0">
                <a:solidFill>
                  <a:schemeClr val="tx1"/>
                </a:solidFill>
                <a:latin typeface="Calibri Light" panose="020F0302020204030204" pitchFamily="34" charset="0"/>
                <a:cs typeface="Calibri Light" panose="020F0302020204030204" pitchFamily="34" charset="0"/>
              </a:rPr>
              <a:t>GRBP 73</a:t>
            </a:r>
            <a:r>
              <a:rPr lang="en-US" sz="1400" baseline="30000" dirty="0">
                <a:solidFill>
                  <a:schemeClr val="tx1"/>
                </a:solidFill>
                <a:latin typeface="Calibri Light" panose="020F0302020204030204" pitchFamily="34" charset="0"/>
                <a:cs typeface="Calibri Light" panose="020F0302020204030204" pitchFamily="34" charset="0"/>
              </a:rPr>
              <a:t>rd</a:t>
            </a:r>
            <a:r>
              <a:rPr lang="en-US" sz="1400" dirty="0">
                <a:solidFill>
                  <a:schemeClr val="tx1"/>
                </a:solidFill>
                <a:latin typeface="Calibri Light" panose="020F0302020204030204" pitchFamily="34" charset="0"/>
                <a:cs typeface="Calibri Light" panose="020F0302020204030204" pitchFamily="34" charset="0"/>
              </a:rPr>
              <a:t> session, January 2021</a:t>
            </a:r>
          </a:p>
        </p:txBody>
      </p:sp>
    </p:spTree>
    <p:extLst>
      <p:ext uri="{BB962C8B-B14F-4D97-AF65-F5344CB8AC3E}">
        <p14:creationId xmlns:p14="http://schemas.microsoft.com/office/powerpoint/2010/main" val="423000377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Logo etrto.png"/>
          <p:cNvPicPr>
            <a:picLocks noChangeAspect="1"/>
          </p:cNvPicPr>
          <p:nvPr userDrawn="1"/>
        </p:nvPicPr>
        <p:blipFill>
          <a:blip r:embed="rId4" cstate="print"/>
          <a:stretch>
            <a:fillRect/>
          </a:stretch>
        </p:blipFill>
        <p:spPr>
          <a:xfrm>
            <a:off x="7812360" y="0"/>
            <a:ext cx="1328545" cy="1268760"/>
          </a:xfrm>
          <a:prstGeom prst="rect">
            <a:avLst/>
          </a:prstGeom>
        </p:spPr>
      </p:pic>
      <p:cxnSp>
        <p:nvCxnSpPr>
          <p:cNvPr id="8" name="Connecteur droit 7"/>
          <p:cNvCxnSpPr/>
          <p:nvPr userDrawn="1"/>
        </p:nvCxnSpPr>
        <p:spPr>
          <a:xfrm>
            <a:off x="0" y="6381328"/>
            <a:ext cx="9144000" cy="0"/>
          </a:xfrm>
          <a:prstGeom prst="line">
            <a:avLst/>
          </a:prstGeom>
          <a:ln w="22225">
            <a:solidFill>
              <a:srgbClr val="0000B8"/>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a:off x="0" y="548680"/>
            <a:ext cx="7956376" cy="0"/>
          </a:xfrm>
          <a:prstGeom prst="line">
            <a:avLst/>
          </a:prstGeom>
          <a:ln w="22225">
            <a:solidFill>
              <a:srgbClr val="0000B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85800" y="2044910"/>
            <a:ext cx="7772400" cy="1470025"/>
          </a:xfrm>
          <a:prstGeom prst="rect">
            <a:avLst/>
          </a:prstGeom>
        </p:spPr>
        <p:txBody>
          <a:bodyPr/>
          <a:lstStyle/>
          <a:p>
            <a:br>
              <a:rPr lang="en-US" sz="2800" dirty="0"/>
            </a:br>
            <a:r>
              <a:rPr lang="en-US" sz="2800" b="1" dirty="0"/>
              <a:t>ETRTO Tyre Performance Study</a:t>
            </a:r>
            <a:endParaRPr lang="en-US" sz="2800" dirty="0"/>
          </a:p>
        </p:txBody>
      </p:sp>
      <p:sp>
        <p:nvSpPr>
          <p:cNvPr id="3" name="Sous-titre 2"/>
          <p:cNvSpPr>
            <a:spLocks noGrp="1"/>
          </p:cNvSpPr>
          <p:nvPr>
            <p:ph type="subTitle" idx="4294967295"/>
          </p:nvPr>
        </p:nvSpPr>
        <p:spPr>
          <a:xfrm>
            <a:off x="1371600" y="3886200"/>
            <a:ext cx="6400800" cy="1752600"/>
          </a:xfrm>
          <a:prstGeom prst="rect">
            <a:avLst/>
          </a:prstGeom>
        </p:spPr>
        <p:txBody>
          <a:bodyPr/>
          <a:lstStyle/>
          <a:p>
            <a:pPr algn="ctr">
              <a:buNone/>
            </a:pPr>
            <a:r>
              <a:rPr lang="en-US" sz="1800" dirty="0">
                <a:solidFill>
                  <a:schemeClr val="bg1">
                    <a:lumMod val="50000"/>
                  </a:schemeClr>
                </a:solidFill>
              </a:rPr>
              <a:t>GRBP 73</a:t>
            </a:r>
            <a:r>
              <a:rPr lang="en-US" sz="1800" baseline="30000" dirty="0">
                <a:solidFill>
                  <a:schemeClr val="bg1">
                    <a:lumMod val="50000"/>
                  </a:schemeClr>
                </a:solidFill>
              </a:rPr>
              <a:t>rd</a:t>
            </a:r>
            <a:r>
              <a:rPr lang="en-US" sz="1800" dirty="0">
                <a:solidFill>
                  <a:schemeClr val="bg1">
                    <a:lumMod val="50000"/>
                  </a:schemeClr>
                </a:solidFill>
              </a:rPr>
              <a:t> session January 2021</a:t>
            </a:r>
          </a:p>
        </p:txBody>
      </p:sp>
      <p:sp>
        <p:nvSpPr>
          <p:cNvPr id="6" name="Sous-titre 2"/>
          <p:cNvSpPr txBox="1">
            <a:spLocks/>
          </p:cNvSpPr>
          <p:nvPr/>
        </p:nvSpPr>
        <p:spPr>
          <a:xfrm>
            <a:off x="0" y="6381329"/>
            <a:ext cx="9144000" cy="476672"/>
          </a:xfrm>
          <a:prstGeom prst="rect">
            <a:avLst/>
          </a:prstGeom>
        </p:spPr>
        <p:txBody>
          <a:bodyPr vert="horz" lIns="91440" tIns="45720" rIns="91440" bIns="45720" rtlCol="0" anchor="ctr" anchorCtr="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dirty="0">
                <a:ln>
                  <a:noFill/>
                </a:ln>
                <a:solidFill>
                  <a:schemeClr val="tx1">
                    <a:tint val="75000"/>
                  </a:schemeClr>
                </a:solidFill>
                <a:effectLst/>
                <a:uLnTx/>
                <a:uFillTx/>
                <a:latin typeface="+mn-lt"/>
                <a:ea typeface="+mn-ea"/>
                <a:cs typeface="+mn-cs"/>
              </a:rPr>
              <a:t>European Tyre and Rim Technical </a:t>
            </a:r>
            <a:r>
              <a:rPr kumimoji="0" lang="en-US" sz="1800" b="1" i="0" u="none" strike="noStrike" kern="1200" cap="none" spc="0" normalizeH="0" baseline="0" dirty="0" err="1">
                <a:ln>
                  <a:noFill/>
                </a:ln>
                <a:solidFill>
                  <a:schemeClr val="tx1">
                    <a:tint val="75000"/>
                  </a:schemeClr>
                </a:solidFill>
                <a:effectLst/>
                <a:uLnTx/>
                <a:uFillTx/>
                <a:latin typeface="+mn-lt"/>
                <a:ea typeface="+mn-ea"/>
                <a:cs typeface="+mn-cs"/>
              </a:rPr>
              <a:t>Organisation</a:t>
            </a:r>
            <a:endParaRPr kumimoji="0" lang="en-US" sz="1800" b="1" i="0" u="none" strike="noStrike" kern="1200" cap="none" spc="0" normalizeH="0" baseline="0">
              <a:ln>
                <a:noFill/>
              </a:ln>
              <a:solidFill>
                <a:schemeClr val="tx1">
                  <a:tint val="75000"/>
                </a:schemeClr>
              </a:solidFill>
              <a:effectLst/>
              <a:uLnTx/>
              <a:uFillTx/>
              <a:latin typeface="+mn-lt"/>
              <a:ea typeface="+mn-ea"/>
              <a:cs typeface="+mn-cs"/>
            </a:endParaRPr>
          </a:p>
        </p:txBody>
      </p:sp>
      <p:sp>
        <p:nvSpPr>
          <p:cNvPr id="4" name="ZoneTexte 3">
            <a:extLst>
              <a:ext uri="{FF2B5EF4-FFF2-40B4-BE49-F238E27FC236}">
                <a16:creationId xmlns:a16="http://schemas.microsoft.com/office/drawing/2014/main" id="{4745257C-CABC-4C38-817C-9017010371B5}"/>
              </a:ext>
            </a:extLst>
          </p:cNvPr>
          <p:cNvSpPr txBox="1"/>
          <p:nvPr/>
        </p:nvSpPr>
        <p:spPr>
          <a:xfrm>
            <a:off x="4574756" y="849868"/>
            <a:ext cx="3309612" cy="646331"/>
          </a:xfrm>
          <a:prstGeom prst="rect">
            <a:avLst/>
          </a:prstGeom>
          <a:noFill/>
        </p:spPr>
        <p:txBody>
          <a:bodyPr wrap="square" rtlCol="0">
            <a:spAutoFit/>
          </a:bodyPr>
          <a:lstStyle/>
          <a:p>
            <a:r>
              <a:rPr lang="fr-BE" dirty="0"/>
              <a:t>Informal </a:t>
            </a:r>
            <a:r>
              <a:rPr lang="fr-BE"/>
              <a:t>document GRBP-73-11</a:t>
            </a:r>
            <a:endParaRPr lang="fr-BE" dirty="0">
              <a:highlight>
                <a:srgbClr val="FFFF00"/>
              </a:highlight>
            </a:endParaRPr>
          </a:p>
          <a:p>
            <a:r>
              <a:rPr lang="fr-BE" dirty="0"/>
              <a:t>Agenda item 5</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F330B-72FF-4D8D-B08A-4A71FF1B71BE}"/>
              </a:ext>
            </a:extLst>
          </p:cNvPr>
          <p:cNvPicPr>
            <a:picLocks noChangeAspect="1"/>
          </p:cNvPicPr>
          <p:nvPr/>
        </p:nvPicPr>
        <p:blipFill>
          <a:blip r:embed="rId2"/>
          <a:stretch>
            <a:fillRect/>
          </a:stretch>
        </p:blipFill>
        <p:spPr>
          <a:xfrm>
            <a:off x="693627" y="1331559"/>
            <a:ext cx="7773074" cy="4383404"/>
          </a:xfrm>
          <a:prstGeom prst="rect">
            <a:avLst/>
          </a:prstGeom>
        </p:spPr>
      </p:pic>
      <p:sp>
        <p:nvSpPr>
          <p:cNvPr id="10" name="Rectangle 3"/>
          <p:cNvSpPr txBox="1">
            <a:spLocks noChangeArrowheads="1"/>
          </p:cNvSpPr>
          <p:nvPr/>
        </p:nvSpPr>
        <p:spPr>
          <a:xfrm>
            <a:off x="685800" y="620688"/>
            <a:ext cx="7486600" cy="475252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60" y="764704"/>
            <a:ext cx="7272808" cy="646331"/>
          </a:xfrm>
          <a:prstGeom prst="rect">
            <a:avLst/>
          </a:prstGeom>
          <a:noFill/>
        </p:spPr>
        <p:txBody>
          <a:bodyPr wrap="square" rtlCol="0">
            <a:spAutoFit/>
          </a:bodyPr>
          <a:lstStyle/>
          <a:p>
            <a:r>
              <a:rPr lang="fr-BE" dirty="0" err="1"/>
              <a:t>Result</a:t>
            </a:r>
            <a:r>
              <a:rPr lang="fr-BE" dirty="0"/>
              <a:t> table</a:t>
            </a:r>
          </a:p>
          <a:p>
            <a:pPr marL="342900" indent="-342900">
              <a:buAutoNum type="arabicPeriod"/>
            </a:pPr>
            <a:endParaRPr lang="fr-BE"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4. </a:t>
            </a:r>
            <a:r>
              <a:rPr lang="fr-BE" sz="2000" b="1" dirty="0" err="1"/>
              <a:t>Overview</a:t>
            </a:r>
            <a:r>
              <a:rPr lang="fr-BE" sz="2000" b="1" dirty="0"/>
              <a:t> Test </a:t>
            </a:r>
            <a:r>
              <a:rPr lang="fr-BE" sz="2000" b="1" dirty="0" err="1"/>
              <a:t>Results</a:t>
            </a:r>
            <a:endParaRPr lang="fr-FR" sz="2000" b="1" dirty="0"/>
          </a:p>
        </p:txBody>
      </p:sp>
      <p:pic>
        <p:nvPicPr>
          <p:cNvPr id="12" name="Picture 11">
            <a:extLst>
              <a:ext uri="{FF2B5EF4-FFF2-40B4-BE49-F238E27FC236}">
                <a16:creationId xmlns:a16="http://schemas.microsoft.com/office/drawing/2014/main" id="{88F18018-5090-4C4F-82A5-9FE4F6682E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29" y="1340768"/>
            <a:ext cx="1277583" cy="23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4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200" b="0" i="0" u="none" strike="noStrike" kern="1200" cap="none" spc="0" normalizeH="0" baseline="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a:ln>
                  <a:noFill/>
                </a:ln>
                <a:solidFill>
                  <a:schemeClr val="tx1"/>
                </a:solidFill>
                <a:effectLst/>
                <a:uLnTx/>
                <a:uFillTx/>
                <a:latin typeface="+mj-lt"/>
                <a:ea typeface="+mj-ea"/>
                <a:cs typeface="+mj-cs"/>
              </a:rPr>
              <a:t>							</a:t>
            </a:r>
            <a:endParaRPr kumimoji="0" lang="en-GB" sz="1400" b="1" i="0" u="none" strike="noStrike" kern="1200" cap="none" spc="0" normalizeH="0" baseline="0">
              <a:ln>
                <a:noFill/>
              </a:ln>
              <a:solidFill>
                <a:schemeClr val="tx1"/>
              </a:solidFill>
              <a:effectLst/>
              <a:uLnTx/>
              <a:uFillTx/>
              <a:latin typeface="+mj-lt"/>
              <a:ea typeface="+mj-ea"/>
              <a:cs typeface="+mj-cs"/>
            </a:endParaRPr>
          </a:p>
        </p:txBody>
      </p:sp>
      <p:sp>
        <p:nvSpPr>
          <p:cNvPr id="5" name="ZoneTexte 4"/>
          <p:cNvSpPr txBox="1"/>
          <p:nvPr/>
        </p:nvSpPr>
        <p:spPr>
          <a:xfrm>
            <a:off x="539552" y="1124744"/>
            <a:ext cx="8208912" cy="4855945"/>
          </a:xfrm>
          <a:prstGeom prst="rect">
            <a:avLst/>
          </a:prstGeom>
          <a:noFill/>
        </p:spPr>
        <p:txBody>
          <a:bodyPr wrap="square" rtlCol="0">
            <a:spAutoFit/>
          </a:bodyPr>
          <a:lstStyle/>
          <a:p>
            <a:pPr>
              <a:lnSpc>
                <a:spcPct val="115000"/>
              </a:lnSpc>
              <a:spcAft>
                <a:spcPts val="1000"/>
              </a:spcAft>
            </a:pPr>
            <a:r>
              <a:rPr lang="en-GB" sz="1800" dirty="0">
                <a:effectLst/>
                <a:latin typeface="+mj-lt"/>
                <a:ea typeface="MS Mincho" panose="02020609040205080304" pitchFamily="49" charset="-128"/>
                <a:cs typeface="Times New Roman" panose="02020603050405020304" pitchFamily="18" charset="0"/>
              </a:rPr>
              <a:t>The goal of this study is to analyse the influence of the noise reduction of the tyres regarding their essential tyre performances. The statistical analysis is composed of three main stages:</a:t>
            </a:r>
          </a:p>
          <a:p>
            <a:pPr marL="285750" indent="-285750">
              <a:lnSpc>
                <a:spcPct val="115000"/>
              </a:lnSpc>
              <a:spcAft>
                <a:spcPts val="1000"/>
              </a:spcAft>
              <a:buFont typeface="Arial" panose="020B0604020202020204" pitchFamily="34" charset="0"/>
              <a:buChar char="•"/>
            </a:pPr>
            <a:r>
              <a:rPr lang="en-GB" dirty="0">
                <a:latin typeface="+mj-lt"/>
                <a:ea typeface="MS Mincho" panose="02020609040205080304" pitchFamily="49" charset="-128"/>
                <a:cs typeface="Times New Roman" panose="02020603050405020304" pitchFamily="18" charset="0"/>
              </a:rPr>
              <a:t>V</a:t>
            </a:r>
            <a:r>
              <a:rPr lang="en-GB" sz="1800" dirty="0">
                <a:effectLst/>
                <a:latin typeface="+mj-lt"/>
                <a:ea typeface="MS Mincho" panose="02020609040205080304" pitchFamily="49" charset="-128"/>
                <a:cs typeface="Times New Roman" panose="02020603050405020304" pitchFamily="18" charset="0"/>
              </a:rPr>
              <a:t>isualizing for several tyres all tests measurements by means of </a:t>
            </a:r>
            <a:r>
              <a:rPr lang="en-GB" sz="1800" b="1" dirty="0">
                <a:effectLst/>
                <a:latin typeface="+mj-lt"/>
                <a:ea typeface="MS Mincho" panose="02020609040205080304" pitchFamily="49" charset="-128"/>
                <a:cs typeface="Times New Roman" panose="02020603050405020304" pitchFamily="18" charset="0"/>
              </a:rPr>
              <a:t>radar charts</a:t>
            </a:r>
          </a:p>
          <a:p>
            <a:pPr marL="285750" indent="-285750">
              <a:lnSpc>
                <a:spcPct val="115000"/>
              </a:lnSpc>
              <a:spcAft>
                <a:spcPts val="1000"/>
              </a:spcAft>
              <a:buFont typeface="Arial" panose="020B0604020202020204" pitchFamily="34" charset="0"/>
              <a:buChar char="•"/>
            </a:pPr>
            <a:r>
              <a:rPr lang="en-GB" sz="1800" dirty="0">
                <a:effectLst/>
                <a:latin typeface="+mj-lt"/>
                <a:ea typeface="MS Mincho" panose="02020609040205080304" pitchFamily="49" charset="-128"/>
                <a:cs typeface="SymbolMT"/>
              </a:rPr>
              <a:t>S</a:t>
            </a:r>
            <a:r>
              <a:rPr lang="en-GB" sz="1800" dirty="0">
                <a:effectLst/>
                <a:latin typeface="+mj-lt"/>
                <a:ea typeface="MS Mincho" panose="02020609040205080304" pitchFamily="49" charset="-128"/>
                <a:cs typeface="Times New Roman" panose="02020603050405020304" pitchFamily="18" charset="0"/>
              </a:rPr>
              <a:t>tudying two by two correlations with </a:t>
            </a:r>
            <a:r>
              <a:rPr lang="en-GB" sz="1800" b="1" dirty="0">
                <a:effectLst/>
                <a:latin typeface="+mj-lt"/>
                <a:ea typeface="MS Mincho" panose="02020609040205080304" pitchFamily="49" charset="-128"/>
                <a:cs typeface="Times New Roman" panose="02020603050405020304" pitchFamily="18" charset="0"/>
              </a:rPr>
              <a:t>scatter plots</a:t>
            </a:r>
          </a:p>
          <a:p>
            <a:pPr marL="285750" indent="-285750">
              <a:lnSpc>
                <a:spcPct val="115000"/>
              </a:lnSpc>
              <a:spcAft>
                <a:spcPts val="1000"/>
              </a:spcAft>
              <a:buFont typeface="Arial" panose="020B0604020202020204" pitchFamily="34" charset="0"/>
              <a:buChar char="•"/>
            </a:pPr>
            <a:r>
              <a:rPr lang="en-GB" sz="1800" dirty="0">
                <a:effectLst/>
                <a:latin typeface="+mj-lt"/>
                <a:ea typeface="MS Mincho" panose="02020609040205080304" pitchFamily="49" charset="-128"/>
                <a:cs typeface="SymbolMT"/>
              </a:rPr>
              <a:t>V</a:t>
            </a:r>
            <a:r>
              <a:rPr lang="en-GB" sz="1800" dirty="0">
                <a:effectLst/>
                <a:latin typeface="+mj-lt"/>
                <a:ea typeface="MS Mincho" panose="02020609040205080304" pitchFamily="49" charset="-128"/>
                <a:cs typeface="Times New Roman" panose="02020603050405020304" pitchFamily="18" charset="0"/>
              </a:rPr>
              <a:t>isualizing </a:t>
            </a:r>
            <a:r>
              <a:rPr lang="en-GB" dirty="0">
                <a:latin typeface="+mj-lt"/>
                <a:ea typeface="MS Mincho" panose="02020609040205080304" pitchFamily="49" charset="-128"/>
                <a:cs typeface="Times New Roman" panose="02020603050405020304" pitchFamily="18" charset="0"/>
              </a:rPr>
              <a:t>Rolling Sound Emission</a:t>
            </a:r>
            <a:r>
              <a:rPr lang="en-GB" sz="1800" dirty="0">
                <a:effectLst/>
                <a:latin typeface="+mj-lt"/>
                <a:ea typeface="MS Mincho" panose="02020609040205080304" pitchFamily="49" charset="-128"/>
                <a:cs typeface="Times New Roman" panose="02020603050405020304" pitchFamily="18" charset="0"/>
              </a:rPr>
              <a:t> versus all of the other 7 tyre performances (Rolling Resistance, Wet Grip, Flat Trac 80%, Flat Trac 50%, Dry Grip, Longitudinal Aquaplaning and Lateral Aquaplaning).</a:t>
            </a:r>
          </a:p>
          <a:p>
            <a:pPr marL="273050" lvl="1">
              <a:lnSpc>
                <a:spcPct val="115000"/>
              </a:lnSpc>
              <a:spcAft>
                <a:spcPts val="1000"/>
              </a:spcAft>
            </a:pPr>
            <a:r>
              <a:rPr lang="en-GB" dirty="0">
                <a:latin typeface="+mj-lt"/>
                <a:ea typeface="MS Mincho" panose="02020609040205080304" pitchFamily="49" charset="-128"/>
                <a:cs typeface="Times New Roman" panose="02020603050405020304" pitchFamily="18" charset="0"/>
              </a:rPr>
              <a:t>For the third stage as it is in high dimension, we use a dimension reduction (factorial) method (which is </a:t>
            </a:r>
            <a:r>
              <a:rPr lang="en-GB" b="1" dirty="0">
                <a:latin typeface="+mj-lt"/>
                <a:ea typeface="MS Mincho" panose="02020609040205080304" pitchFamily="49" charset="-128"/>
                <a:cs typeface="Times New Roman" panose="02020603050405020304" pitchFamily="18" charset="0"/>
              </a:rPr>
              <a:t>Principal Component Analysis</a:t>
            </a:r>
            <a:r>
              <a:rPr lang="en-GB" dirty="0">
                <a:latin typeface="+mj-lt"/>
                <a:ea typeface="MS Mincho" panose="02020609040205080304" pitchFamily="49" charset="-128"/>
                <a:cs typeface="Times New Roman" panose="02020603050405020304" pitchFamily="18" charset="0"/>
              </a:rPr>
              <a:t>) to select directions of maximum variability and summarize data minimizing the information loss.</a:t>
            </a:r>
          </a:p>
          <a:p>
            <a:pPr marL="273050" lvl="1">
              <a:lnSpc>
                <a:spcPct val="115000"/>
              </a:lnSpc>
              <a:spcAft>
                <a:spcPts val="1000"/>
              </a:spcAft>
            </a:pPr>
            <a:r>
              <a:rPr lang="en-GB" dirty="0">
                <a:latin typeface="+mj-lt"/>
                <a:ea typeface="MS Mincho" panose="02020609040205080304" pitchFamily="49" charset="-128"/>
                <a:cs typeface="Times New Roman" panose="02020603050405020304" pitchFamily="18" charset="0"/>
              </a:rPr>
              <a:t>We will keep the first three principal components, and thus interpret the representations of noise versus each of these three components.</a:t>
            </a:r>
            <a:endParaRPr lang="en-GB" dirty="0">
              <a:latin typeface="+mj-lt"/>
            </a:endParaRPr>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en-GB" sz="2000" b="1"/>
              <a:t>5. Statistical analysis</a:t>
            </a:r>
          </a:p>
        </p:txBody>
      </p:sp>
    </p:spTree>
    <p:extLst>
      <p:ext uri="{BB962C8B-B14F-4D97-AF65-F5344CB8AC3E}">
        <p14:creationId xmlns:p14="http://schemas.microsoft.com/office/powerpoint/2010/main" val="266330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20D87-D13B-425D-B0F3-61BF6B4F8BFE}"/>
              </a:ext>
            </a:extLst>
          </p:cNvPr>
          <p:cNvPicPr>
            <a:picLocks noChangeAspect="1"/>
          </p:cNvPicPr>
          <p:nvPr/>
        </p:nvPicPr>
        <p:blipFill>
          <a:blip r:embed="rId2"/>
          <a:stretch>
            <a:fillRect/>
          </a:stretch>
        </p:blipFill>
        <p:spPr>
          <a:xfrm>
            <a:off x="3635799" y="1402555"/>
            <a:ext cx="5511262" cy="4054191"/>
          </a:xfrm>
          <a:prstGeom prst="rect">
            <a:avLst/>
          </a:prstGeom>
          <a:solidFill>
            <a:schemeClr val="bg1"/>
          </a:solidFill>
        </p:spPr>
      </p:pic>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5" name="ZoneTexte 4"/>
          <p:cNvSpPr txBox="1"/>
          <p:nvPr/>
        </p:nvSpPr>
        <p:spPr>
          <a:xfrm>
            <a:off x="611560" y="764704"/>
            <a:ext cx="4461976" cy="3416320"/>
          </a:xfrm>
          <a:prstGeom prst="rect">
            <a:avLst/>
          </a:prstGeom>
          <a:noFill/>
        </p:spPr>
        <p:txBody>
          <a:bodyPr wrap="square" rtlCol="0">
            <a:spAutoFit/>
          </a:bodyPr>
          <a:lstStyle/>
          <a:p>
            <a:endParaRPr lang="fr-BE" b="1" dirty="0">
              <a:highlight>
                <a:srgbClr val="FFFF00"/>
              </a:highlight>
            </a:endParaRPr>
          </a:p>
          <a:p>
            <a:endParaRPr lang="fr-BE" dirty="0"/>
          </a:p>
          <a:p>
            <a:r>
              <a:rPr lang="fr-BE" dirty="0"/>
              <a:t>The 4 </a:t>
            </a:r>
            <a:r>
              <a:rPr lang="fr-BE" b="1" dirty="0"/>
              <a:t>best tyres for </a:t>
            </a:r>
            <a:r>
              <a:rPr lang="fr-BE" b="1" dirty="0" err="1"/>
              <a:t>Wet</a:t>
            </a:r>
            <a:r>
              <a:rPr lang="fr-BE" b="1" dirty="0"/>
              <a:t> </a:t>
            </a:r>
            <a:r>
              <a:rPr lang="fr-BE" b="1" dirty="0" err="1"/>
              <a:t>Safety</a:t>
            </a:r>
            <a:endParaRPr lang="fr-BE" b="1" dirty="0"/>
          </a:p>
          <a:p>
            <a:endParaRPr lang="fr-BE" dirty="0"/>
          </a:p>
          <a:p>
            <a:endParaRPr lang="fr-BE" dirty="0"/>
          </a:p>
          <a:p>
            <a:endParaRPr lang="fr-BE" dirty="0"/>
          </a:p>
          <a:p>
            <a:r>
              <a:rPr lang="fr-BE" dirty="0"/>
              <a:t>Rating:</a:t>
            </a:r>
          </a:p>
          <a:p>
            <a:pPr marL="285750" indent="-285750">
              <a:buFont typeface="Arial" panose="020B0604020202020204" pitchFamily="34" charset="0"/>
              <a:buChar char="•"/>
            </a:pPr>
            <a:r>
              <a:rPr lang="fr-BE" b="1" dirty="0">
                <a:solidFill>
                  <a:schemeClr val="tx1">
                    <a:lumMod val="95000"/>
                    <a:lumOff val="5000"/>
                  </a:schemeClr>
                </a:solidFill>
              </a:rPr>
              <a:t>0</a:t>
            </a:r>
            <a:r>
              <a:rPr lang="fr-BE" dirty="0">
                <a:solidFill>
                  <a:schemeClr val="tx1">
                    <a:lumMod val="95000"/>
                    <a:lumOff val="5000"/>
                  </a:schemeClr>
                </a:solidFill>
              </a:rPr>
              <a:t> </a:t>
            </a:r>
            <a:r>
              <a:rPr lang="fr-BE" dirty="0" err="1">
                <a:solidFill>
                  <a:schemeClr val="tx1">
                    <a:lumMod val="95000"/>
                    <a:lumOff val="5000"/>
                  </a:schemeClr>
                </a:solidFill>
              </a:rPr>
              <a:t>is</a:t>
            </a:r>
            <a:r>
              <a:rPr lang="fr-BE" dirty="0">
                <a:solidFill>
                  <a:schemeClr val="tx1">
                    <a:lumMod val="95000"/>
                    <a:lumOff val="5000"/>
                  </a:schemeClr>
                </a:solidFill>
              </a:rPr>
              <a:t> </a:t>
            </a:r>
            <a:r>
              <a:rPr lang="fr-BE" dirty="0" err="1">
                <a:solidFill>
                  <a:schemeClr val="tx1">
                    <a:lumMod val="95000"/>
                    <a:lumOff val="5000"/>
                  </a:schemeClr>
                </a:solidFill>
              </a:rPr>
              <a:t>defined</a:t>
            </a:r>
            <a:r>
              <a:rPr lang="fr-BE" dirty="0">
                <a:solidFill>
                  <a:schemeClr val="tx1">
                    <a:lumMod val="95000"/>
                    <a:lumOff val="5000"/>
                  </a:schemeClr>
                </a:solidFill>
              </a:rPr>
              <a:t> by:</a:t>
            </a:r>
            <a:br>
              <a:rPr lang="fr-BE" dirty="0">
                <a:solidFill>
                  <a:schemeClr val="tx1">
                    <a:lumMod val="95000"/>
                    <a:lumOff val="5000"/>
                  </a:schemeClr>
                </a:solidFill>
              </a:rPr>
            </a:br>
            <a:r>
              <a:rPr lang="fr-BE" dirty="0">
                <a:solidFill>
                  <a:schemeClr val="tx1">
                    <a:lumMod val="95000"/>
                    <a:lumOff val="5000"/>
                  </a:schemeClr>
                </a:solidFill>
              </a:rPr>
              <a:t>the </a:t>
            </a:r>
            <a:r>
              <a:rPr lang="fr-BE" b="1" dirty="0" err="1">
                <a:solidFill>
                  <a:schemeClr val="tx1">
                    <a:lumMod val="95000"/>
                    <a:lumOff val="5000"/>
                  </a:schemeClr>
                </a:solidFill>
              </a:rPr>
              <a:t>worst</a:t>
            </a:r>
            <a:r>
              <a:rPr lang="fr-BE" dirty="0">
                <a:solidFill>
                  <a:schemeClr val="tx1">
                    <a:lumMod val="95000"/>
                    <a:lumOff val="5000"/>
                  </a:schemeClr>
                </a:solidFill>
              </a:rPr>
              <a:t> tyre of the </a:t>
            </a:r>
            <a:r>
              <a:rPr lang="fr-BE" dirty="0" err="1">
                <a:solidFill>
                  <a:schemeClr val="tx1">
                    <a:lumMod val="95000"/>
                    <a:lumOff val="5000"/>
                  </a:schemeClr>
                </a:solidFill>
              </a:rPr>
              <a:t>sample</a:t>
            </a:r>
            <a:endParaRPr lang="fr-BE" dirty="0">
              <a:solidFill>
                <a:schemeClr val="tx1">
                  <a:lumMod val="95000"/>
                  <a:lumOff val="5000"/>
                </a:schemeClr>
              </a:solidFill>
            </a:endParaRPr>
          </a:p>
          <a:p>
            <a:pPr marL="285750" indent="-285750">
              <a:buFont typeface="Arial" panose="020B0604020202020204" pitchFamily="34" charset="0"/>
              <a:buChar char="•"/>
            </a:pPr>
            <a:r>
              <a:rPr lang="fr-BE" b="1" dirty="0">
                <a:solidFill>
                  <a:schemeClr val="tx1">
                    <a:lumMod val="95000"/>
                    <a:lumOff val="5000"/>
                  </a:schemeClr>
                </a:solidFill>
              </a:rPr>
              <a:t>10</a:t>
            </a:r>
            <a:r>
              <a:rPr lang="fr-BE" dirty="0">
                <a:solidFill>
                  <a:schemeClr val="tx1">
                    <a:lumMod val="95000"/>
                    <a:lumOff val="5000"/>
                  </a:schemeClr>
                </a:solidFill>
              </a:rPr>
              <a:t> </a:t>
            </a:r>
            <a:r>
              <a:rPr lang="fr-BE" dirty="0" err="1">
                <a:solidFill>
                  <a:schemeClr val="tx1">
                    <a:lumMod val="95000"/>
                    <a:lumOff val="5000"/>
                  </a:schemeClr>
                </a:solidFill>
              </a:rPr>
              <a:t>is</a:t>
            </a:r>
            <a:r>
              <a:rPr lang="fr-BE" dirty="0">
                <a:solidFill>
                  <a:schemeClr val="tx1">
                    <a:lumMod val="95000"/>
                    <a:lumOff val="5000"/>
                  </a:schemeClr>
                </a:solidFill>
              </a:rPr>
              <a:t> </a:t>
            </a:r>
            <a:r>
              <a:rPr lang="fr-BE" dirty="0" err="1">
                <a:solidFill>
                  <a:schemeClr val="tx1">
                    <a:lumMod val="95000"/>
                    <a:lumOff val="5000"/>
                  </a:schemeClr>
                </a:solidFill>
              </a:rPr>
              <a:t>defined</a:t>
            </a:r>
            <a:r>
              <a:rPr lang="fr-BE" dirty="0">
                <a:solidFill>
                  <a:schemeClr val="tx1">
                    <a:lumMod val="95000"/>
                    <a:lumOff val="5000"/>
                  </a:schemeClr>
                </a:solidFill>
              </a:rPr>
              <a:t> by:</a:t>
            </a:r>
            <a:br>
              <a:rPr lang="fr-BE" dirty="0">
                <a:solidFill>
                  <a:schemeClr val="tx1">
                    <a:lumMod val="95000"/>
                    <a:lumOff val="5000"/>
                  </a:schemeClr>
                </a:solidFill>
              </a:rPr>
            </a:br>
            <a:r>
              <a:rPr lang="fr-BE" dirty="0">
                <a:solidFill>
                  <a:schemeClr val="tx1">
                    <a:lumMod val="95000"/>
                    <a:lumOff val="5000"/>
                  </a:schemeClr>
                </a:solidFill>
              </a:rPr>
              <a:t>the </a:t>
            </a:r>
            <a:r>
              <a:rPr lang="fr-BE" b="1" dirty="0">
                <a:solidFill>
                  <a:schemeClr val="tx1">
                    <a:lumMod val="95000"/>
                    <a:lumOff val="5000"/>
                  </a:schemeClr>
                </a:solidFill>
              </a:rPr>
              <a:t>best</a:t>
            </a:r>
            <a:r>
              <a:rPr lang="fr-BE" dirty="0">
                <a:solidFill>
                  <a:schemeClr val="tx1">
                    <a:lumMod val="95000"/>
                    <a:lumOff val="5000"/>
                  </a:schemeClr>
                </a:solidFill>
              </a:rPr>
              <a:t> tyre of the </a:t>
            </a:r>
            <a:r>
              <a:rPr lang="fr-BE" dirty="0" err="1">
                <a:solidFill>
                  <a:schemeClr val="tx1">
                    <a:lumMod val="95000"/>
                    <a:lumOff val="5000"/>
                  </a:schemeClr>
                </a:solidFill>
              </a:rPr>
              <a:t>sample</a:t>
            </a:r>
            <a:endParaRPr lang="fr-BE" dirty="0">
              <a:solidFill>
                <a:schemeClr val="tx1">
                  <a:lumMod val="95000"/>
                  <a:lumOff val="5000"/>
                </a:schemeClr>
              </a:solidFill>
            </a:endParaRPr>
          </a:p>
          <a:p>
            <a:pPr marL="342900" indent="-342900">
              <a:buAutoNum type="arabicPeriod"/>
            </a:pPr>
            <a:endParaRPr lang="fr-BE"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Radar charts</a:t>
            </a:r>
            <a:endParaRPr lang="fr-FR" sz="2000" dirty="0"/>
          </a:p>
        </p:txBody>
      </p:sp>
      <p:sp>
        <p:nvSpPr>
          <p:cNvPr id="12" name="TextBox 11">
            <a:extLst>
              <a:ext uri="{FF2B5EF4-FFF2-40B4-BE49-F238E27FC236}">
                <a16:creationId xmlns:a16="http://schemas.microsoft.com/office/drawing/2014/main" id="{5F8535E2-90EA-41FF-9397-67C1ADFD7F2B}"/>
              </a:ext>
            </a:extLst>
          </p:cNvPr>
          <p:cNvSpPr txBox="1"/>
          <p:nvPr/>
        </p:nvSpPr>
        <p:spPr>
          <a:xfrm>
            <a:off x="887433" y="5862462"/>
            <a:ext cx="7369133" cy="461665"/>
          </a:xfrm>
          <a:prstGeom prst="rect">
            <a:avLst/>
          </a:prstGeom>
          <a:noFill/>
        </p:spPr>
        <p:txBody>
          <a:bodyPr wrap="none" rtlCol="0">
            <a:spAutoFit/>
          </a:bodyPr>
          <a:lstStyle/>
          <a:p>
            <a:r>
              <a:rPr lang="en-GB" sz="2400" b="1" dirty="0"/>
              <a:t>Best for Wet Safety </a:t>
            </a:r>
            <a:r>
              <a:rPr lang="en-GB" sz="2400" b="1" dirty="0">
                <a:sym typeface="Wingdings" panose="05000000000000000000" pitchFamily="2" charset="2"/>
              </a:rPr>
              <a:t> Worse for Rolling Sound Emission</a:t>
            </a:r>
            <a:endParaRPr lang="en-GB" sz="2400" b="1" dirty="0"/>
          </a:p>
        </p:txBody>
      </p:sp>
      <p:sp>
        <p:nvSpPr>
          <p:cNvPr id="7" name="Partial Circle 6">
            <a:extLst>
              <a:ext uri="{FF2B5EF4-FFF2-40B4-BE49-F238E27FC236}">
                <a16:creationId xmlns:a16="http://schemas.microsoft.com/office/drawing/2014/main" id="{9196D9EC-3EA8-4E82-8F42-195A8CF0D1D1}"/>
              </a:ext>
            </a:extLst>
          </p:cNvPr>
          <p:cNvSpPr/>
          <p:nvPr/>
        </p:nvSpPr>
        <p:spPr>
          <a:xfrm>
            <a:off x="5004048" y="1988839"/>
            <a:ext cx="2808312" cy="2830035"/>
          </a:xfrm>
          <a:prstGeom prst="pie">
            <a:avLst>
              <a:gd name="adj1" fmla="val 11024561"/>
              <a:gd name="adj2" fmla="val 15233252"/>
            </a:avLst>
          </a:prstGeom>
          <a:solidFill>
            <a:schemeClr val="accent3">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Partial Circle 12">
            <a:extLst>
              <a:ext uri="{FF2B5EF4-FFF2-40B4-BE49-F238E27FC236}">
                <a16:creationId xmlns:a16="http://schemas.microsoft.com/office/drawing/2014/main" id="{CB76FE29-52DA-45D2-8459-2A573B279867}"/>
              </a:ext>
            </a:extLst>
          </p:cNvPr>
          <p:cNvSpPr/>
          <p:nvPr/>
        </p:nvSpPr>
        <p:spPr>
          <a:xfrm>
            <a:off x="5004048" y="1988839"/>
            <a:ext cx="2808312" cy="2830035"/>
          </a:xfrm>
          <a:prstGeom prst="pie">
            <a:avLst>
              <a:gd name="adj1" fmla="val 15495293"/>
              <a:gd name="adj2" fmla="val 4540242"/>
            </a:avLst>
          </a:prstGeom>
          <a:solidFill>
            <a:schemeClr val="accent6">
              <a:lumMod val="40000"/>
              <a:lumOff val="6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6547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D96EB-0CCE-4A7D-A1A4-C396A3CC18D7}"/>
              </a:ext>
            </a:extLst>
          </p:cNvPr>
          <p:cNvPicPr>
            <a:picLocks noChangeAspect="1"/>
          </p:cNvPicPr>
          <p:nvPr/>
        </p:nvPicPr>
        <p:blipFill>
          <a:blip r:embed="rId2"/>
          <a:stretch>
            <a:fillRect/>
          </a:stretch>
        </p:blipFill>
        <p:spPr>
          <a:xfrm>
            <a:off x="3663974" y="1546957"/>
            <a:ext cx="5480779" cy="4084674"/>
          </a:xfrm>
          <a:prstGeom prst="rect">
            <a:avLst/>
          </a:prstGeom>
          <a:solidFill>
            <a:schemeClr val="bg1"/>
          </a:solidFill>
        </p:spPr>
      </p:pic>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5" name="ZoneTexte 4"/>
          <p:cNvSpPr txBox="1"/>
          <p:nvPr/>
        </p:nvSpPr>
        <p:spPr>
          <a:xfrm>
            <a:off x="611560" y="764704"/>
            <a:ext cx="7272808" cy="3416320"/>
          </a:xfrm>
          <a:prstGeom prst="rect">
            <a:avLst/>
          </a:prstGeom>
          <a:noFill/>
        </p:spPr>
        <p:txBody>
          <a:bodyPr wrap="square" rtlCol="0">
            <a:spAutoFit/>
          </a:bodyPr>
          <a:lstStyle/>
          <a:p>
            <a:endParaRPr lang="fr-BE" b="1" dirty="0">
              <a:highlight>
                <a:srgbClr val="FFFF00"/>
              </a:highlight>
            </a:endParaRPr>
          </a:p>
          <a:p>
            <a:endParaRPr lang="fr-BE" dirty="0"/>
          </a:p>
          <a:p>
            <a:r>
              <a:rPr lang="fr-BE" dirty="0"/>
              <a:t>The 3 </a:t>
            </a:r>
            <a:r>
              <a:rPr lang="fr-BE" b="1" dirty="0"/>
              <a:t>best tyres for Rolling Sound Emission</a:t>
            </a:r>
          </a:p>
          <a:p>
            <a:endParaRPr lang="fr-BE" dirty="0"/>
          </a:p>
          <a:p>
            <a:endParaRPr lang="fr-BE" dirty="0"/>
          </a:p>
          <a:p>
            <a:endParaRPr lang="fr-BE" dirty="0"/>
          </a:p>
          <a:p>
            <a:r>
              <a:rPr lang="fr-BE" dirty="0"/>
              <a:t>Rating:</a:t>
            </a:r>
          </a:p>
          <a:p>
            <a:pPr marL="285750" indent="-285750">
              <a:buFont typeface="Arial" panose="020B0604020202020204" pitchFamily="34" charset="0"/>
              <a:buChar char="•"/>
            </a:pPr>
            <a:r>
              <a:rPr lang="fr-BE" b="1" dirty="0">
                <a:solidFill>
                  <a:schemeClr val="tx1">
                    <a:lumMod val="95000"/>
                    <a:lumOff val="5000"/>
                  </a:schemeClr>
                </a:solidFill>
              </a:rPr>
              <a:t>0</a:t>
            </a:r>
            <a:r>
              <a:rPr lang="fr-BE" dirty="0">
                <a:solidFill>
                  <a:schemeClr val="tx1">
                    <a:lumMod val="95000"/>
                    <a:lumOff val="5000"/>
                  </a:schemeClr>
                </a:solidFill>
              </a:rPr>
              <a:t> </a:t>
            </a:r>
            <a:r>
              <a:rPr lang="fr-BE" dirty="0" err="1">
                <a:solidFill>
                  <a:schemeClr val="tx1">
                    <a:lumMod val="95000"/>
                    <a:lumOff val="5000"/>
                  </a:schemeClr>
                </a:solidFill>
              </a:rPr>
              <a:t>is</a:t>
            </a:r>
            <a:r>
              <a:rPr lang="fr-BE" dirty="0">
                <a:solidFill>
                  <a:schemeClr val="tx1">
                    <a:lumMod val="95000"/>
                    <a:lumOff val="5000"/>
                  </a:schemeClr>
                </a:solidFill>
              </a:rPr>
              <a:t> </a:t>
            </a:r>
            <a:r>
              <a:rPr lang="fr-BE" dirty="0" err="1">
                <a:solidFill>
                  <a:schemeClr val="tx1">
                    <a:lumMod val="95000"/>
                    <a:lumOff val="5000"/>
                  </a:schemeClr>
                </a:solidFill>
              </a:rPr>
              <a:t>defined</a:t>
            </a:r>
            <a:r>
              <a:rPr lang="fr-BE" dirty="0">
                <a:solidFill>
                  <a:schemeClr val="tx1">
                    <a:lumMod val="95000"/>
                    <a:lumOff val="5000"/>
                  </a:schemeClr>
                </a:solidFill>
              </a:rPr>
              <a:t> by:</a:t>
            </a:r>
            <a:br>
              <a:rPr lang="fr-BE" dirty="0">
                <a:solidFill>
                  <a:schemeClr val="tx1">
                    <a:lumMod val="95000"/>
                    <a:lumOff val="5000"/>
                  </a:schemeClr>
                </a:solidFill>
              </a:rPr>
            </a:br>
            <a:r>
              <a:rPr lang="fr-BE" dirty="0">
                <a:solidFill>
                  <a:schemeClr val="tx1">
                    <a:lumMod val="95000"/>
                    <a:lumOff val="5000"/>
                  </a:schemeClr>
                </a:solidFill>
              </a:rPr>
              <a:t>the </a:t>
            </a:r>
            <a:r>
              <a:rPr lang="fr-BE" b="1" dirty="0" err="1">
                <a:solidFill>
                  <a:schemeClr val="tx1">
                    <a:lumMod val="95000"/>
                    <a:lumOff val="5000"/>
                  </a:schemeClr>
                </a:solidFill>
              </a:rPr>
              <a:t>worst</a:t>
            </a:r>
            <a:r>
              <a:rPr lang="fr-BE" dirty="0">
                <a:solidFill>
                  <a:schemeClr val="tx1">
                    <a:lumMod val="95000"/>
                    <a:lumOff val="5000"/>
                  </a:schemeClr>
                </a:solidFill>
              </a:rPr>
              <a:t> tyre of the </a:t>
            </a:r>
            <a:r>
              <a:rPr lang="fr-BE" dirty="0" err="1">
                <a:solidFill>
                  <a:schemeClr val="tx1">
                    <a:lumMod val="95000"/>
                    <a:lumOff val="5000"/>
                  </a:schemeClr>
                </a:solidFill>
              </a:rPr>
              <a:t>sample</a:t>
            </a:r>
            <a:endParaRPr lang="fr-BE" dirty="0">
              <a:solidFill>
                <a:schemeClr val="tx1">
                  <a:lumMod val="95000"/>
                  <a:lumOff val="5000"/>
                </a:schemeClr>
              </a:solidFill>
            </a:endParaRPr>
          </a:p>
          <a:p>
            <a:pPr marL="285750" indent="-285750">
              <a:buFont typeface="Arial" panose="020B0604020202020204" pitchFamily="34" charset="0"/>
              <a:buChar char="•"/>
            </a:pPr>
            <a:r>
              <a:rPr lang="fr-BE" b="1" dirty="0">
                <a:solidFill>
                  <a:schemeClr val="tx1">
                    <a:lumMod val="95000"/>
                    <a:lumOff val="5000"/>
                  </a:schemeClr>
                </a:solidFill>
              </a:rPr>
              <a:t>10</a:t>
            </a:r>
            <a:r>
              <a:rPr lang="fr-BE" dirty="0">
                <a:solidFill>
                  <a:schemeClr val="tx1">
                    <a:lumMod val="95000"/>
                    <a:lumOff val="5000"/>
                  </a:schemeClr>
                </a:solidFill>
              </a:rPr>
              <a:t> </a:t>
            </a:r>
            <a:r>
              <a:rPr lang="fr-BE" dirty="0" err="1">
                <a:solidFill>
                  <a:schemeClr val="tx1">
                    <a:lumMod val="95000"/>
                    <a:lumOff val="5000"/>
                  </a:schemeClr>
                </a:solidFill>
              </a:rPr>
              <a:t>is</a:t>
            </a:r>
            <a:r>
              <a:rPr lang="fr-BE" dirty="0">
                <a:solidFill>
                  <a:schemeClr val="tx1">
                    <a:lumMod val="95000"/>
                    <a:lumOff val="5000"/>
                  </a:schemeClr>
                </a:solidFill>
              </a:rPr>
              <a:t> </a:t>
            </a:r>
            <a:r>
              <a:rPr lang="fr-BE" dirty="0" err="1">
                <a:solidFill>
                  <a:schemeClr val="tx1">
                    <a:lumMod val="95000"/>
                    <a:lumOff val="5000"/>
                  </a:schemeClr>
                </a:solidFill>
              </a:rPr>
              <a:t>defined</a:t>
            </a:r>
            <a:r>
              <a:rPr lang="fr-BE" dirty="0">
                <a:solidFill>
                  <a:schemeClr val="tx1">
                    <a:lumMod val="95000"/>
                    <a:lumOff val="5000"/>
                  </a:schemeClr>
                </a:solidFill>
              </a:rPr>
              <a:t> by:</a:t>
            </a:r>
            <a:br>
              <a:rPr lang="fr-BE" dirty="0">
                <a:solidFill>
                  <a:schemeClr val="tx1">
                    <a:lumMod val="95000"/>
                    <a:lumOff val="5000"/>
                  </a:schemeClr>
                </a:solidFill>
              </a:rPr>
            </a:br>
            <a:r>
              <a:rPr lang="fr-BE" dirty="0">
                <a:solidFill>
                  <a:schemeClr val="tx1">
                    <a:lumMod val="95000"/>
                    <a:lumOff val="5000"/>
                  </a:schemeClr>
                </a:solidFill>
              </a:rPr>
              <a:t>the </a:t>
            </a:r>
            <a:r>
              <a:rPr lang="fr-BE" b="1" dirty="0">
                <a:solidFill>
                  <a:schemeClr val="tx1">
                    <a:lumMod val="95000"/>
                    <a:lumOff val="5000"/>
                  </a:schemeClr>
                </a:solidFill>
              </a:rPr>
              <a:t>best</a:t>
            </a:r>
            <a:r>
              <a:rPr lang="fr-BE" dirty="0">
                <a:solidFill>
                  <a:schemeClr val="tx1">
                    <a:lumMod val="95000"/>
                    <a:lumOff val="5000"/>
                  </a:schemeClr>
                </a:solidFill>
              </a:rPr>
              <a:t> tyre of the </a:t>
            </a:r>
            <a:r>
              <a:rPr lang="fr-BE" dirty="0" err="1">
                <a:solidFill>
                  <a:schemeClr val="tx1">
                    <a:lumMod val="95000"/>
                    <a:lumOff val="5000"/>
                  </a:schemeClr>
                </a:solidFill>
              </a:rPr>
              <a:t>sample</a:t>
            </a:r>
            <a:endParaRPr lang="fr-BE" dirty="0">
              <a:solidFill>
                <a:schemeClr val="tx1">
                  <a:lumMod val="95000"/>
                  <a:lumOff val="5000"/>
                </a:schemeClr>
              </a:solidFill>
            </a:endParaRPr>
          </a:p>
          <a:p>
            <a:pPr marL="342900" indent="-342900">
              <a:buAutoNum type="arabicPeriod"/>
            </a:pPr>
            <a:endParaRPr lang="fr-BE" dirty="0"/>
          </a:p>
        </p:txBody>
      </p:sp>
      <p:sp>
        <p:nvSpPr>
          <p:cNvPr id="12" name="TextBox 11">
            <a:extLst>
              <a:ext uri="{FF2B5EF4-FFF2-40B4-BE49-F238E27FC236}">
                <a16:creationId xmlns:a16="http://schemas.microsoft.com/office/drawing/2014/main" id="{5F8535E2-90EA-41FF-9397-67C1ADFD7F2B}"/>
              </a:ext>
            </a:extLst>
          </p:cNvPr>
          <p:cNvSpPr txBox="1"/>
          <p:nvPr/>
        </p:nvSpPr>
        <p:spPr>
          <a:xfrm>
            <a:off x="712930" y="5856972"/>
            <a:ext cx="7718139" cy="461665"/>
          </a:xfrm>
          <a:prstGeom prst="rect">
            <a:avLst/>
          </a:prstGeom>
          <a:noFill/>
        </p:spPr>
        <p:txBody>
          <a:bodyPr wrap="none" rtlCol="0">
            <a:spAutoFit/>
          </a:bodyPr>
          <a:lstStyle/>
          <a:p>
            <a:r>
              <a:rPr lang="en-GB" sz="2400" b="1" dirty="0"/>
              <a:t>Best for Rolling Sound </a:t>
            </a:r>
            <a:r>
              <a:rPr lang="en-GB" sz="2400" b="1" dirty="0" err="1"/>
              <a:t>Emmission</a:t>
            </a:r>
            <a:r>
              <a:rPr lang="en-GB" sz="2400" b="1" dirty="0"/>
              <a:t> </a:t>
            </a:r>
            <a:r>
              <a:rPr lang="en-GB" sz="2400" b="1" dirty="0">
                <a:sym typeface="Wingdings" panose="05000000000000000000" pitchFamily="2" charset="2"/>
              </a:rPr>
              <a:t> Worst for Aquaplaning</a:t>
            </a:r>
            <a:endParaRPr lang="en-GB" sz="2400" b="1" dirty="0"/>
          </a:p>
        </p:txBody>
      </p:sp>
      <p:sp>
        <p:nvSpPr>
          <p:cNvPr id="13" name="TextBox 12">
            <a:extLst>
              <a:ext uri="{FF2B5EF4-FFF2-40B4-BE49-F238E27FC236}">
                <a16:creationId xmlns:a16="http://schemas.microsoft.com/office/drawing/2014/main" id="{E405F218-9B22-4175-914D-4A2BBD9A0868}"/>
              </a:ext>
            </a:extLst>
          </p:cNvPr>
          <p:cNvSpPr txBox="1"/>
          <p:nvPr/>
        </p:nvSpPr>
        <p:spPr>
          <a:xfrm>
            <a:off x="-7072" y="4565395"/>
            <a:ext cx="4723088" cy="1077218"/>
          </a:xfrm>
          <a:prstGeom prst="rect">
            <a:avLst/>
          </a:prstGeom>
          <a:noFill/>
        </p:spPr>
        <p:txBody>
          <a:bodyPr wrap="square">
            <a:spAutoFit/>
          </a:bodyPr>
          <a:lstStyle/>
          <a:p>
            <a:pPr algn="ctr"/>
            <a:r>
              <a:rPr lang="en-GB" sz="1600" b="1" i="0" u="none" strike="noStrike" baseline="0" dirty="0">
                <a:solidFill>
                  <a:srgbClr val="000000"/>
                </a:solidFill>
              </a:rPr>
              <a:t>The lowest tyre rolling sound emission was achieved by plain tread tyres (not available on the market) by worsening the performances safety related (wet grip and hydroplaning resistance) at very poor level. </a:t>
            </a:r>
          </a:p>
        </p:txBody>
      </p:sp>
      <p:sp>
        <p:nvSpPr>
          <p:cNvPr id="15" name="Partial Circle 14">
            <a:extLst>
              <a:ext uri="{FF2B5EF4-FFF2-40B4-BE49-F238E27FC236}">
                <a16:creationId xmlns:a16="http://schemas.microsoft.com/office/drawing/2014/main" id="{FB893E2F-01D9-4C5D-8816-9DB227A25032}"/>
              </a:ext>
            </a:extLst>
          </p:cNvPr>
          <p:cNvSpPr/>
          <p:nvPr/>
        </p:nvSpPr>
        <p:spPr>
          <a:xfrm>
            <a:off x="5004048" y="1988839"/>
            <a:ext cx="2808312" cy="2830035"/>
          </a:xfrm>
          <a:prstGeom prst="pie">
            <a:avLst>
              <a:gd name="adj1" fmla="val 15826098"/>
              <a:gd name="adj2" fmla="val 4121547"/>
            </a:avLst>
          </a:prstGeom>
          <a:solidFill>
            <a:schemeClr val="accent3">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Partial Circle 15">
            <a:extLst>
              <a:ext uri="{FF2B5EF4-FFF2-40B4-BE49-F238E27FC236}">
                <a16:creationId xmlns:a16="http://schemas.microsoft.com/office/drawing/2014/main" id="{984D039D-69D9-4CD9-BBA0-A81CC2137A55}"/>
              </a:ext>
            </a:extLst>
          </p:cNvPr>
          <p:cNvSpPr/>
          <p:nvPr/>
        </p:nvSpPr>
        <p:spPr>
          <a:xfrm>
            <a:off x="5004048" y="1988839"/>
            <a:ext cx="2808312" cy="2830035"/>
          </a:xfrm>
          <a:prstGeom prst="pie">
            <a:avLst>
              <a:gd name="adj1" fmla="val 12378308"/>
              <a:gd name="adj2" fmla="val 15364455"/>
            </a:avLst>
          </a:prstGeom>
          <a:solidFill>
            <a:schemeClr val="accent6">
              <a:lumMod val="40000"/>
              <a:lumOff val="6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ZoneTexte 1">
            <a:extLst>
              <a:ext uri="{FF2B5EF4-FFF2-40B4-BE49-F238E27FC236}">
                <a16:creationId xmlns:a16="http://schemas.microsoft.com/office/drawing/2014/main" id="{80BB1BC8-5695-40C9-8779-2D9B828C4B8F}"/>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Radar charts</a:t>
            </a:r>
            <a:endParaRPr lang="fr-FR" sz="2000" dirty="0"/>
          </a:p>
        </p:txBody>
      </p:sp>
    </p:spTree>
    <p:extLst>
      <p:ext uri="{BB962C8B-B14F-4D97-AF65-F5344CB8AC3E}">
        <p14:creationId xmlns:p14="http://schemas.microsoft.com/office/powerpoint/2010/main" val="220332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0CABE4-9A8A-4DFF-9C75-E3C782DC080D}"/>
              </a:ext>
            </a:extLst>
          </p:cNvPr>
          <p:cNvPicPr>
            <a:picLocks noChangeAspect="1"/>
          </p:cNvPicPr>
          <p:nvPr/>
        </p:nvPicPr>
        <p:blipFill>
          <a:blip r:embed="rId2"/>
          <a:stretch>
            <a:fillRect/>
          </a:stretch>
        </p:blipFill>
        <p:spPr>
          <a:xfrm>
            <a:off x="3644611" y="1391154"/>
            <a:ext cx="5499069" cy="4078577"/>
          </a:xfrm>
          <a:prstGeom prst="rect">
            <a:avLst/>
          </a:prstGeom>
          <a:solidFill>
            <a:schemeClr val="bg1"/>
          </a:solidFill>
        </p:spPr>
      </p:pic>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5" name="ZoneTexte 4"/>
          <p:cNvSpPr txBox="1"/>
          <p:nvPr/>
        </p:nvSpPr>
        <p:spPr>
          <a:xfrm>
            <a:off x="611560" y="764704"/>
            <a:ext cx="7272808" cy="3416320"/>
          </a:xfrm>
          <a:prstGeom prst="rect">
            <a:avLst/>
          </a:prstGeom>
          <a:noFill/>
        </p:spPr>
        <p:txBody>
          <a:bodyPr wrap="square" rtlCol="0">
            <a:spAutoFit/>
          </a:bodyPr>
          <a:lstStyle/>
          <a:p>
            <a:endParaRPr lang="fr-BE" b="1" dirty="0">
              <a:highlight>
                <a:srgbClr val="FFFF00"/>
              </a:highlight>
            </a:endParaRPr>
          </a:p>
          <a:p>
            <a:endParaRPr lang="fr-BE" dirty="0"/>
          </a:p>
          <a:p>
            <a:r>
              <a:rPr lang="fr-BE" dirty="0"/>
              <a:t>The 3 </a:t>
            </a:r>
            <a:r>
              <a:rPr lang="fr-BE" b="1" dirty="0"/>
              <a:t>best tyres for Rolling Resistance</a:t>
            </a:r>
          </a:p>
          <a:p>
            <a:endParaRPr lang="fr-BE" dirty="0"/>
          </a:p>
          <a:p>
            <a:endParaRPr lang="fr-BE" dirty="0"/>
          </a:p>
          <a:p>
            <a:endParaRPr lang="fr-BE" dirty="0"/>
          </a:p>
          <a:p>
            <a:r>
              <a:rPr lang="fr-BE" dirty="0"/>
              <a:t>Rating:</a:t>
            </a:r>
          </a:p>
          <a:p>
            <a:pPr marL="285750" indent="-285750">
              <a:buFont typeface="Arial" panose="020B0604020202020204" pitchFamily="34" charset="0"/>
              <a:buChar char="•"/>
            </a:pPr>
            <a:r>
              <a:rPr lang="fr-BE" b="1" dirty="0">
                <a:solidFill>
                  <a:schemeClr val="tx1">
                    <a:lumMod val="95000"/>
                    <a:lumOff val="5000"/>
                  </a:schemeClr>
                </a:solidFill>
              </a:rPr>
              <a:t>0</a:t>
            </a:r>
            <a:r>
              <a:rPr lang="fr-BE" dirty="0">
                <a:solidFill>
                  <a:schemeClr val="tx1">
                    <a:lumMod val="95000"/>
                    <a:lumOff val="5000"/>
                  </a:schemeClr>
                </a:solidFill>
              </a:rPr>
              <a:t> </a:t>
            </a:r>
            <a:r>
              <a:rPr lang="fr-BE" dirty="0" err="1">
                <a:solidFill>
                  <a:schemeClr val="tx1">
                    <a:lumMod val="95000"/>
                    <a:lumOff val="5000"/>
                  </a:schemeClr>
                </a:solidFill>
              </a:rPr>
              <a:t>is</a:t>
            </a:r>
            <a:r>
              <a:rPr lang="fr-BE" dirty="0">
                <a:solidFill>
                  <a:schemeClr val="tx1">
                    <a:lumMod val="95000"/>
                    <a:lumOff val="5000"/>
                  </a:schemeClr>
                </a:solidFill>
              </a:rPr>
              <a:t> </a:t>
            </a:r>
            <a:r>
              <a:rPr lang="fr-BE" dirty="0" err="1">
                <a:solidFill>
                  <a:schemeClr val="tx1">
                    <a:lumMod val="95000"/>
                    <a:lumOff val="5000"/>
                  </a:schemeClr>
                </a:solidFill>
              </a:rPr>
              <a:t>defined</a:t>
            </a:r>
            <a:r>
              <a:rPr lang="fr-BE" dirty="0">
                <a:solidFill>
                  <a:schemeClr val="tx1">
                    <a:lumMod val="95000"/>
                    <a:lumOff val="5000"/>
                  </a:schemeClr>
                </a:solidFill>
              </a:rPr>
              <a:t> by:</a:t>
            </a:r>
            <a:br>
              <a:rPr lang="fr-BE" dirty="0">
                <a:solidFill>
                  <a:schemeClr val="tx1">
                    <a:lumMod val="95000"/>
                    <a:lumOff val="5000"/>
                  </a:schemeClr>
                </a:solidFill>
              </a:rPr>
            </a:br>
            <a:r>
              <a:rPr lang="fr-BE" dirty="0">
                <a:solidFill>
                  <a:schemeClr val="tx1">
                    <a:lumMod val="95000"/>
                    <a:lumOff val="5000"/>
                  </a:schemeClr>
                </a:solidFill>
              </a:rPr>
              <a:t>the </a:t>
            </a:r>
            <a:r>
              <a:rPr lang="fr-BE" b="1" dirty="0" err="1">
                <a:solidFill>
                  <a:schemeClr val="tx1">
                    <a:lumMod val="95000"/>
                    <a:lumOff val="5000"/>
                  </a:schemeClr>
                </a:solidFill>
              </a:rPr>
              <a:t>worst</a:t>
            </a:r>
            <a:r>
              <a:rPr lang="fr-BE" dirty="0">
                <a:solidFill>
                  <a:schemeClr val="tx1">
                    <a:lumMod val="95000"/>
                    <a:lumOff val="5000"/>
                  </a:schemeClr>
                </a:solidFill>
              </a:rPr>
              <a:t> tyre of the </a:t>
            </a:r>
            <a:r>
              <a:rPr lang="fr-BE" dirty="0" err="1">
                <a:solidFill>
                  <a:schemeClr val="tx1">
                    <a:lumMod val="95000"/>
                    <a:lumOff val="5000"/>
                  </a:schemeClr>
                </a:solidFill>
              </a:rPr>
              <a:t>sample</a:t>
            </a:r>
            <a:endParaRPr lang="fr-BE" dirty="0">
              <a:solidFill>
                <a:schemeClr val="tx1">
                  <a:lumMod val="95000"/>
                  <a:lumOff val="5000"/>
                </a:schemeClr>
              </a:solidFill>
            </a:endParaRPr>
          </a:p>
          <a:p>
            <a:pPr marL="285750" indent="-285750">
              <a:buFont typeface="Arial" panose="020B0604020202020204" pitchFamily="34" charset="0"/>
              <a:buChar char="•"/>
            </a:pPr>
            <a:r>
              <a:rPr lang="fr-BE" b="1" dirty="0">
                <a:solidFill>
                  <a:schemeClr val="tx1">
                    <a:lumMod val="95000"/>
                    <a:lumOff val="5000"/>
                  </a:schemeClr>
                </a:solidFill>
              </a:rPr>
              <a:t>10</a:t>
            </a:r>
            <a:r>
              <a:rPr lang="fr-BE" dirty="0">
                <a:solidFill>
                  <a:schemeClr val="tx1">
                    <a:lumMod val="95000"/>
                    <a:lumOff val="5000"/>
                  </a:schemeClr>
                </a:solidFill>
              </a:rPr>
              <a:t> </a:t>
            </a:r>
            <a:r>
              <a:rPr lang="fr-BE" dirty="0" err="1">
                <a:solidFill>
                  <a:schemeClr val="tx1">
                    <a:lumMod val="95000"/>
                    <a:lumOff val="5000"/>
                  </a:schemeClr>
                </a:solidFill>
              </a:rPr>
              <a:t>is</a:t>
            </a:r>
            <a:r>
              <a:rPr lang="fr-BE" dirty="0">
                <a:solidFill>
                  <a:schemeClr val="tx1">
                    <a:lumMod val="95000"/>
                    <a:lumOff val="5000"/>
                  </a:schemeClr>
                </a:solidFill>
              </a:rPr>
              <a:t> </a:t>
            </a:r>
            <a:r>
              <a:rPr lang="fr-BE" dirty="0" err="1">
                <a:solidFill>
                  <a:schemeClr val="tx1">
                    <a:lumMod val="95000"/>
                    <a:lumOff val="5000"/>
                  </a:schemeClr>
                </a:solidFill>
              </a:rPr>
              <a:t>defined</a:t>
            </a:r>
            <a:r>
              <a:rPr lang="fr-BE" dirty="0">
                <a:solidFill>
                  <a:schemeClr val="tx1">
                    <a:lumMod val="95000"/>
                    <a:lumOff val="5000"/>
                  </a:schemeClr>
                </a:solidFill>
              </a:rPr>
              <a:t> by:</a:t>
            </a:r>
            <a:br>
              <a:rPr lang="fr-BE" dirty="0">
                <a:solidFill>
                  <a:schemeClr val="tx1">
                    <a:lumMod val="95000"/>
                    <a:lumOff val="5000"/>
                  </a:schemeClr>
                </a:solidFill>
              </a:rPr>
            </a:br>
            <a:r>
              <a:rPr lang="fr-BE" dirty="0">
                <a:solidFill>
                  <a:schemeClr val="tx1">
                    <a:lumMod val="95000"/>
                    <a:lumOff val="5000"/>
                  </a:schemeClr>
                </a:solidFill>
              </a:rPr>
              <a:t>the </a:t>
            </a:r>
            <a:r>
              <a:rPr lang="fr-BE" b="1" dirty="0">
                <a:solidFill>
                  <a:schemeClr val="tx1">
                    <a:lumMod val="95000"/>
                    <a:lumOff val="5000"/>
                  </a:schemeClr>
                </a:solidFill>
              </a:rPr>
              <a:t>best</a:t>
            </a:r>
            <a:r>
              <a:rPr lang="fr-BE" dirty="0">
                <a:solidFill>
                  <a:schemeClr val="tx1">
                    <a:lumMod val="95000"/>
                    <a:lumOff val="5000"/>
                  </a:schemeClr>
                </a:solidFill>
              </a:rPr>
              <a:t> tyre of </a:t>
            </a:r>
            <a:r>
              <a:rPr lang="fr-BE" dirty="0"/>
              <a:t>the </a:t>
            </a:r>
            <a:r>
              <a:rPr lang="fr-BE" dirty="0" err="1"/>
              <a:t>sample</a:t>
            </a:r>
            <a:endParaRPr lang="fr-BE" dirty="0"/>
          </a:p>
          <a:p>
            <a:pPr marL="342900" indent="-342900">
              <a:buAutoNum type="arabicPeriod"/>
            </a:pPr>
            <a:endParaRPr lang="fr-BE" dirty="0"/>
          </a:p>
        </p:txBody>
      </p:sp>
      <p:sp>
        <p:nvSpPr>
          <p:cNvPr id="12" name="TextBox 11">
            <a:extLst>
              <a:ext uri="{FF2B5EF4-FFF2-40B4-BE49-F238E27FC236}">
                <a16:creationId xmlns:a16="http://schemas.microsoft.com/office/drawing/2014/main" id="{5F8535E2-90EA-41FF-9397-67C1ADFD7F2B}"/>
              </a:ext>
            </a:extLst>
          </p:cNvPr>
          <p:cNvSpPr txBox="1"/>
          <p:nvPr/>
        </p:nvSpPr>
        <p:spPr>
          <a:xfrm>
            <a:off x="272682" y="5450938"/>
            <a:ext cx="8598636" cy="830997"/>
          </a:xfrm>
          <a:prstGeom prst="rect">
            <a:avLst/>
          </a:prstGeom>
          <a:noFill/>
        </p:spPr>
        <p:txBody>
          <a:bodyPr wrap="square" rtlCol="0">
            <a:spAutoFit/>
          </a:bodyPr>
          <a:lstStyle/>
          <a:p>
            <a:pPr algn="ctr"/>
            <a:r>
              <a:rPr lang="en-GB" sz="2400" b="1" dirty="0"/>
              <a:t>No clear visible correlation between</a:t>
            </a:r>
          </a:p>
          <a:p>
            <a:pPr algn="ctr"/>
            <a:r>
              <a:rPr lang="en-GB" sz="2400" b="1" dirty="0"/>
              <a:t>Rolling Resistance Coefficient  and Rolling Sound Emission </a:t>
            </a:r>
          </a:p>
        </p:txBody>
      </p:sp>
      <p:sp>
        <p:nvSpPr>
          <p:cNvPr id="9" name="Partial Circle 8">
            <a:extLst>
              <a:ext uri="{FF2B5EF4-FFF2-40B4-BE49-F238E27FC236}">
                <a16:creationId xmlns:a16="http://schemas.microsoft.com/office/drawing/2014/main" id="{EE21525D-6CE3-4324-8447-7395042A22E3}"/>
              </a:ext>
            </a:extLst>
          </p:cNvPr>
          <p:cNvSpPr/>
          <p:nvPr/>
        </p:nvSpPr>
        <p:spPr>
          <a:xfrm>
            <a:off x="5004048" y="1988839"/>
            <a:ext cx="2808312" cy="2830035"/>
          </a:xfrm>
          <a:prstGeom prst="pie">
            <a:avLst>
              <a:gd name="adj1" fmla="val 4792679"/>
              <a:gd name="adj2" fmla="val 5964419"/>
            </a:avLst>
          </a:prstGeom>
          <a:solidFill>
            <a:schemeClr val="accent3">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ZoneTexte 1">
            <a:extLst>
              <a:ext uri="{FF2B5EF4-FFF2-40B4-BE49-F238E27FC236}">
                <a16:creationId xmlns:a16="http://schemas.microsoft.com/office/drawing/2014/main" id="{604D5B8F-CA51-421D-A58F-D315AFF0A75F}"/>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Radar charts</a:t>
            </a:r>
            <a:endParaRPr lang="fr-FR" sz="2000" dirty="0"/>
          </a:p>
        </p:txBody>
      </p:sp>
    </p:spTree>
    <p:extLst>
      <p:ext uri="{BB962C8B-B14F-4D97-AF65-F5344CB8AC3E}">
        <p14:creationId xmlns:p14="http://schemas.microsoft.com/office/powerpoint/2010/main" val="176940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5" name="ZoneTexte 4"/>
          <p:cNvSpPr txBox="1"/>
          <p:nvPr/>
        </p:nvSpPr>
        <p:spPr>
          <a:xfrm>
            <a:off x="611560" y="764704"/>
            <a:ext cx="8424936" cy="2308324"/>
          </a:xfrm>
          <a:prstGeom prst="rect">
            <a:avLst/>
          </a:prstGeom>
          <a:noFill/>
        </p:spPr>
        <p:txBody>
          <a:bodyPr wrap="square" rtlCol="0">
            <a:spAutoFit/>
          </a:bodyPr>
          <a:lstStyle/>
          <a:p>
            <a:endParaRPr lang="fr-BE" dirty="0"/>
          </a:p>
          <a:p>
            <a:endParaRPr lang="fr-BE" dirty="0"/>
          </a:p>
          <a:p>
            <a:r>
              <a:rPr lang="en-US" b="1" dirty="0"/>
              <a:t>The P-value or probability value is, for a given statistical model, the probability that, when the null hypothesis is true, the statistical summary would be greater than or equal to the actual observed results. </a:t>
            </a:r>
          </a:p>
          <a:p>
            <a:r>
              <a:rPr lang="en-US" dirty="0"/>
              <a:t>In our case the hypothesis is “there is no correlation between characteristics”. </a:t>
            </a:r>
          </a:p>
          <a:p>
            <a:r>
              <a:rPr lang="en-US" dirty="0"/>
              <a:t>In other words, if p-value is low then our hypothesis is false and we can conclude that there is a correlation. The admitted threshold value is 5%. </a:t>
            </a:r>
            <a:endParaRPr lang="fr-BE"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a:t>
            </a:r>
            <a:r>
              <a:rPr lang="fr-BE" sz="2000" dirty="0" err="1"/>
              <a:t>Scatter</a:t>
            </a:r>
            <a:r>
              <a:rPr lang="fr-BE" sz="2000" dirty="0"/>
              <a:t> Plots</a:t>
            </a:r>
          </a:p>
        </p:txBody>
      </p:sp>
      <p:pic>
        <p:nvPicPr>
          <p:cNvPr id="4" name="Picture 3">
            <a:extLst>
              <a:ext uri="{FF2B5EF4-FFF2-40B4-BE49-F238E27FC236}">
                <a16:creationId xmlns:a16="http://schemas.microsoft.com/office/drawing/2014/main" id="{1630CBFD-6C51-4143-BD2E-A217D5B1714C}"/>
              </a:ext>
            </a:extLst>
          </p:cNvPr>
          <p:cNvPicPr>
            <a:picLocks noChangeAspect="1"/>
          </p:cNvPicPr>
          <p:nvPr/>
        </p:nvPicPr>
        <p:blipFill>
          <a:blip r:embed="rId2"/>
          <a:stretch>
            <a:fillRect/>
          </a:stretch>
        </p:blipFill>
        <p:spPr>
          <a:xfrm>
            <a:off x="2510655" y="3436962"/>
            <a:ext cx="4324350" cy="2800350"/>
          </a:xfrm>
          <a:prstGeom prst="rect">
            <a:avLst/>
          </a:prstGeom>
        </p:spPr>
      </p:pic>
    </p:spTree>
    <p:extLst>
      <p:ext uri="{BB962C8B-B14F-4D97-AF65-F5344CB8AC3E}">
        <p14:creationId xmlns:p14="http://schemas.microsoft.com/office/powerpoint/2010/main" val="30398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5" name="ZoneTexte 4"/>
          <p:cNvSpPr txBox="1"/>
          <p:nvPr/>
        </p:nvSpPr>
        <p:spPr>
          <a:xfrm>
            <a:off x="611560" y="764704"/>
            <a:ext cx="3744416" cy="3416320"/>
          </a:xfrm>
          <a:prstGeom prst="rect">
            <a:avLst/>
          </a:prstGeom>
          <a:noFill/>
        </p:spPr>
        <p:txBody>
          <a:bodyPr wrap="square" rtlCol="0">
            <a:spAutoFit/>
          </a:bodyPr>
          <a:lstStyle/>
          <a:p>
            <a:r>
              <a:rPr lang="fr-BE" b="1" dirty="0"/>
              <a:t> </a:t>
            </a:r>
          </a:p>
          <a:p>
            <a:endParaRPr lang="fr-BE" dirty="0"/>
          </a:p>
          <a:p>
            <a:r>
              <a:rPr lang="en-US" dirty="0"/>
              <a:t>In the chart of scatterplots, red boxes show strong </a:t>
            </a:r>
            <a:r>
              <a:rPr lang="en-US" b="1" dirty="0"/>
              <a:t>probability</a:t>
            </a:r>
            <a:r>
              <a:rPr lang="en-US" dirty="0"/>
              <a:t> of correlation (P-value &lt; 5%). </a:t>
            </a:r>
          </a:p>
          <a:p>
            <a:endParaRPr lang="en-US" dirty="0"/>
          </a:p>
          <a:p>
            <a:r>
              <a:rPr lang="en-US" dirty="0"/>
              <a:t>Due to the large amount of data it is difficult to </a:t>
            </a:r>
            <a:r>
              <a:rPr lang="en-US" dirty="0" err="1"/>
              <a:t>analyse</a:t>
            </a:r>
            <a:r>
              <a:rPr lang="en-US" dirty="0"/>
              <a:t> the data.</a:t>
            </a:r>
          </a:p>
          <a:p>
            <a:endParaRPr lang="en-US" dirty="0"/>
          </a:p>
          <a:p>
            <a:r>
              <a:rPr lang="en-US" dirty="0"/>
              <a:t>However, this tool allows us to show direct relationship between the parameters.</a:t>
            </a:r>
            <a:endParaRPr lang="fr-BE" dirty="0"/>
          </a:p>
        </p:txBody>
      </p:sp>
      <p:pic>
        <p:nvPicPr>
          <p:cNvPr id="3" name="Picture 2">
            <a:extLst>
              <a:ext uri="{FF2B5EF4-FFF2-40B4-BE49-F238E27FC236}">
                <a16:creationId xmlns:a16="http://schemas.microsoft.com/office/drawing/2014/main" id="{77D7D213-CAEB-48DD-A6BE-B527967D98A3}"/>
              </a:ext>
            </a:extLst>
          </p:cNvPr>
          <p:cNvPicPr>
            <a:picLocks noChangeAspect="1"/>
          </p:cNvPicPr>
          <p:nvPr/>
        </p:nvPicPr>
        <p:blipFill>
          <a:blip r:embed="rId2"/>
          <a:stretch>
            <a:fillRect/>
          </a:stretch>
        </p:blipFill>
        <p:spPr>
          <a:xfrm>
            <a:off x="4648844" y="692697"/>
            <a:ext cx="3384376" cy="5524993"/>
          </a:xfrm>
          <a:prstGeom prst="rect">
            <a:avLst/>
          </a:prstGeom>
        </p:spPr>
      </p:pic>
      <p:sp>
        <p:nvSpPr>
          <p:cNvPr id="7" name="ZoneTexte 1">
            <a:extLst>
              <a:ext uri="{FF2B5EF4-FFF2-40B4-BE49-F238E27FC236}">
                <a16:creationId xmlns:a16="http://schemas.microsoft.com/office/drawing/2014/main" id="{F541042D-AED9-4992-9E65-75C3DC0E4CF5}"/>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a:t>
            </a:r>
            <a:r>
              <a:rPr lang="fr-BE" sz="2000" dirty="0" err="1"/>
              <a:t>Scatter</a:t>
            </a:r>
            <a:r>
              <a:rPr lang="fr-BE" sz="2000" dirty="0"/>
              <a:t> Plots</a:t>
            </a:r>
          </a:p>
        </p:txBody>
      </p:sp>
    </p:spTree>
    <p:extLst>
      <p:ext uri="{BB962C8B-B14F-4D97-AF65-F5344CB8AC3E}">
        <p14:creationId xmlns:p14="http://schemas.microsoft.com/office/powerpoint/2010/main" val="368317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5" name="ZoneTexte 4"/>
          <p:cNvSpPr txBox="1"/>
          <p:nvPr/>
        </p:nvSpPr>
        <p:spPr>
          <a:xfrm>
            <a:off x="611560" y="764704"/>
            <a:ext cx="3744416" cy="3970318"/>
          </a:xfrm>
          <a:prstGeom prst="rect">
            <a:avLst/>
          </a:prstGeom>
          <a:noFill/>
        </p:spPr>
        <p:txBody>
          <a:bodyPr wrap="square" rtlCol="0">
            <a:spAutoFit/>
          </a:bodyPr>
          <a:lstStyle/>
          <a:p>
            <a:r>
              <a:rPr lang="fr-BE" b="1" dirty="0"/>
              <a:t>Rolling Sound – </a:t>
            </a:r>
            <a:r>
              <a:rPr lang="fr-BE" b="1" dirty="0" err="1"/>
              <a:t>Scatter</a:t>
            </a:r>
            <a:r>
              <a:rPr lang="fr-BE" b="1" dirty="0"/>
              <a:t> plots</a:t>
            </a:r>
          </a:p>
          <a:p>
            <a:endParaRPr lang="fr-BE" dirty="0"/>
          </a:p>
          <a:p>
            <a:r>
              <a:rPr lang="en-US" b="1" dirty="0"/>
              <a:t>To simplify the comparison</a:t>
            </a:r>
            <a:r>
              <a:rPr lang="en-US" dirty="0"/>
              <a:t>, it was checked if all the rolling sound performances can be presented using only 1 performance.</a:t>
            </a:r>
          </a:p>
          <a:p>
            <a:endParaRPr lang="en-US" dirty="0"/>
          </a:p>
          <a:p>
            <a:r>
              <a:rPr lang="en-US" dirty="0"/>
              <a:t>Comparison between each rolling sound test with P-value &lt;1%.</a:t>
            </a:r>
          </a:p>
          <a:p>
            <a:endParaRPr lang="en-US" dirty="0"/>
          </a:p>
          <a:p>
            <a:r>
              <a:rPr lang="en-US" dirty="0"/>
              <a:t>Red boxes show strong </a:t>
            </a:r>
            <a:r>
              <a:rPr lang="en-US" b="1" dirty="0"/>
              <a:t>probability</a:t>
            </a:r>
            <a:r>
              <a:rPr lang="en-US" dirty="0"/>
              <a:t> of correlation.</a:t>
            </a:r>
          </a:p>
          <a:p>
            <a:endParaRPr lang="en-US" dirty="0"/>
          </a:p>
          <a:p>
            <a:endParaRPr lang="fr-BE" dirty="0"/>
          </a:p>
        </p:txBody>
      </p:sp>
      <p:pic>
        <p:nvPicPr>
          <p:cNvPr id="4" name="Picture 3">
            <a:extLst>
              <a:ext uri="{FF2B5EF4-FFF2-40B4-BE49-F238E27FC236}">
                <a16:creationId xmlns:a16="http://schemas.microsoft.com/office/drawing/2014/main" id="{43A4EA89-81FF-48AA-9D81-ED325B42FBC9}"/>
              </a:ext>
            </a:extLst>
          </p:cNvPr>
          <p:cNvPicPr>
            <a:picLocks noChangeAspect="1"/>
          </p:cNvPicPr>
          <p:nvPr/>
        </p:nvPicPr>
        <p:blipFill>
          <a:blip r:embed="rId2"/>
          <a:stretch>
            <a:fillRect/>
          </a:stretch>
        </p:blipFill>
        <p:spPr>
          <a:xfrm>
            <a:off x="4788026" y="1268760"/>
            <a:ext cx="4355974" cy="3953408"/>
          </a:xfrm>
          <a:prstGeom prst="rect">
            <a:avLst/>
          </a:prstGeom>
        </p:spPr>
      </p:pic>
      <p:sp>
        <p:nvSpPr>
          <p:cNvPr id="7" name="ZoneTexte 1">
            <a:extLst>
              <a:ext uri="{FF2B5EF4-FFF2-40B4-BE49-F238E27FC236}">
                <a16:creationId xmlns:a16="http://schemas.microsoft.com/office/drawing/2014/main" id="{FBC74E03-2A59-459D-9CA3-E8323401BAE7}"/>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a:t>
            </a:r>
            <a:r>
              <a:rPr lang="fr-BE" sz="2000" dirty="0" err="1"/>
              <a:t>Scatter</a:t>
            </a:r>
            <a:r>
              <a:rPr lang="fr-BE" sz="2000" dirty="0"/>
              <a:t> plots</a:t>
            </a:r>
          </a:p>
        </p:txBody>
      </p:sp>
    </p:spTree>
    <p:extLst>
      <p:ext uri="{BB962C8B-B14F-4D97-AF65-F5344CB8AC3E}">
        <p14:creationId xmlns:p14="http://schemas.microsoft.com/office/powerpoint/2010/main" val="138370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60" y="764704"/>
            <a:ext cx="8532440" cy="5909310"/>
          </a:xfrm>
          <a:prstGeom prst="rect">
            <a:avLst/>
          </a:prstGeom>
          <a:noFill/>
        </p:spPr>
        <p:txBody>
          <a:bodyPr wrap="square" rtlCol="0">
            <a:spAutoFit/>
          </a:bodyPr>
          <a:lstStyle/>
          <a:p>
            <a:r>
              <a:rPr lang="en-GB" b="1" dirty="0"/>
              <a:t>R</a:t>
            </a:r>
            <a:r>
              <a:rPr lang="fr-BE" b="1" dirty="0" err="1"/>
              <a:t>olling</a:t>
            </a:r>
            <a:r>
              <a:rPr lang="fr-BE" b="1" dirty="0"/>
              <a:t> Sound – Radar chart</a:t>
            </a:r>
          </a:p>
          <a:p>
            <a:endParaRPr lang="fr-BE" dirty="0"/>
          </a:p>
          <a:p>
            <a:r>
              <a:rPr lang="en-US" dirty="0"/>
              <a:t>Even though the correlations are shown, there are some important remarks to make:</a:t>
            </a:r>
          </a:p>
          <a:p>
            <a:endParaRPr lang="en-US" dirty="0"/>
          </a:p>
          <a:p>
            <a:r>
              <a:rPr lang="fr-BE" b="1" dirty="0"/>
              <a:t>At first </a:t>
            </a:r>
            <a:r>
              <a:rPr lang="fr-BE" b="1" dirty="0" err="1"/>
              <a:t>glance</a:t>
            </a:r>
            <a:r>
              <a:rPr lang="fr-BE" dirty="0"/>
              <a:t>, the </a:t>
            </a:r>
            <a:r>
              <a:rPr lang="fr-BE" dirty="0" err="1"/>
              <a:t>majority</a:t>
            </a:r>
            <a:r>
              <a:rPr lang="fr-BE" dirty="0"/>
              <a:t> of the tests</a:t>
            </a:r>
            <a:br>
              <a:rPr lang="fr-BE" dirty="0"/>
            </a:br>
            <a:r>
              <a:rPr lang="fr-BE" dirty="0" err="1"/>
              <a:t>seems</a:t>
            </a:r>
            <a:r>
              <a:rPr lang="fr-BE" dirty="0"/>
              <a:t> to follow the </a:t>
            </a:r>
            <a:r>
              <a:rPr lang="fr-BE" dirty="0" err="1"/>
              <a:t>same</a:t>
            </a:r>
            <a:r>
              <a:rPr lang="fr-BE" dirty="0"/>
              <a:t> trend. </a:t>
            </a:r>
            <a:br>
              <a:rPr lang="fr-BE" dirty="0"/>
            </a:br>
            <a:r>
              <a:rPr lang="fr-BE" b="1" dirty="0" err="1"/>
              <a:t>However</a:t>
            </a:r>
            <a:r>
              <a:rPr lang="fr-BE" dirty="0"/>
              <a:t>, </a:t>
            </a:r>
            <a:r>
              <a:rPr lang="fr-BE" dirty="0" err="1"/>
              <a:t>it</a:t>
            </a:r>
            <a:r>
              <a:rPr lang="fr-BE" dirty="0"/>
              <a:t> can </a:t>
            </a:r>
            <a:r>
              <a:rPr lang="fr-BE" dirty="0" err="1"/>
              <a:t>be</a:t>
            </a:r>
            <a:r>
              <a:rPr lang="fr-BE" dirty="0"/>
              <a:t> </a:t>
            </a:r>
            <a:r>
              <a:rPr lang="fr-BE" dirty="0" err="1"/>
              <a:t>seen</a:t>
            </a:r>
            <a:r>
              <a:rPr lang="fr-BE" dirty="0"/>
              <a:t> </a:t>
            </a:r>
            <a:r>
              <a:rPr lang="fr-BE" dirty="0" err="1"/>
              <a:t>that</a:t>
            </a:r>
            <a:r>
              <a:rPr lang="fr-BE" dirty="0"/>
              <a:t> </a:t>
            </a:r>
          </a:p>
          <a:p>
            <a:pPr marL="285750" indent="-285750">
              <a:buFont typeface="Arial" panose="020B0604020202020204" pitchFamily="34" charset="0"/>
              <a:buChar char="•"/>
            </a:pPr>
            <a:r>
              <a:rPr lang="fr-BE" dirty="0" err="1"/>
              <a:t>there</a:t>
            </a:r>
            <a:r>
              <a:rPr lang="fr-BE" dirty="0"/>
              <a:t> are </a:t>
            </a:r>
            <a:r>
              <a:rPr lang="fr-BE" dirty="0" err="1"/>
              <a:t>ranking</a:t>
            </a:r>
            <a:r>
              <a:rPr lang="fr-BE" dirty="0"/>
              <a:t> inversions </a:t>
            </a:r>
            <a:br>
              <a:rPr lang="fr-BE" dirty="0"/>
            </a:br>
            <a:r>
              <a:rPr lang="fr-BE" dirty="0" err="1"/>
              <a:t>between</a:t>
            </a:r>
            <a:r>
              <a:rPr lang="fr-BE" dirty="0"/>
              <a:t> the tyres.</a:t>
            </a:r>
          </a:p>
          <a:p>
            <a:pPr marL="285750" indent="-285750">
              <a:buFont typeface="Arial" panose="020B0604020202020204" pitchFamily="34" charset="0"/>
              <a:buChar char="•"/>
            </a:pPr>
            <a:r>
              <a:rPr lang="fr-BE" dirty="0"/>
              <a:t>the offset </a:t>
            </a:r>
            <a:r>
              <a:rPr lang="fr-BE" dirty="0" err="1"/>
              <a:t>between</a:t>
            </a:r>
            <a:r>
              <a:rPr lang="fr-BE" dirty="0"/>
              <a:t> </a:t>
            </a:r>
            <a:r>
              <a:rPr lang="en-GB" dirty="0"/>
              <a:t>the</a:t>
            </a:r>
            <a:r>
              <a:rPr lang="fr-BE" dirty="0"/>
              <a:t> the tyres </a:t>
            </a:r>
            <a:br>
              <a:rPr lang="fr-BE" dirty="0"/>
            </a:br>
            <a:r>
              <a:rPr lang="fr-BE" dirty="0" err="1"/>
              <a:t>is</a:t>
            </a:r>
            <a:r>
              <a:rPr lang="fr-BE" dirty="0"/>
              <a:t> by far not constant.</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endParaRPr lang="en-GB" dirty="0">
              <a:solidFill>
                <a:srgbClr val="000000"/>
              </a:solidFill>
            </a:endParaRPr>
          </a:p>
          <a:p>
            <a:pPr marL="285750" indent="-285750">
              <a:buFont typeface="Arial" panose="020B0604020202020204" pitchFamily="34" charset="0"/>
              <a:buChar char="•"/>
            </a:pPr>
            <a:endParaRPr lang="en-GB" dirty="0">
              <a:solidFill>
                <a:srgbClr val="000000"/>
              </a:solidFill>
            </a:endParaRPr>
          </a:p>
          <a:p>
            <a:pPr marL="285750" indent="-285750">
              <a:buFont typeface="Arial" panose="020B0604020202020204" pitchFamily="34" charset="0"/>
              <a:buChar char="•"/>
            </a:pPr>
            <a:endParaRPr lang="en-GB" dirty="0">
              <a:solidFill>
                <a:srgbClr val="000000"/>
              </a:solidFill>
            </a:endParaRPr>
          </a:p>
          <a:p>
            <a:r>
              <a:rPr lang="en-GB" dirty="0">
                <a:solidFill>
                  <a:srgbClr val="000000"/>
                </a:solidFill>
              </a:rPr>
              <a:t>It looks that the correlation analysis shows that the acoustic characteristics concerning R51.03 (Vehicle measurement) and R117.02 (Tyre measurement) at different velocities are correlated and can be represented by only one in this study. </a:t>
            </a:r>
            <a:r>
              <a:rPr lang="en-GB" b="1" dirty="0">
                <a:solidFill>
                  <a:srgbClr val="000000"/>
                </a:solidFill>
              </a:rPr>
              <a:t>However, it is to be noted that this correlation is a linear statistical correlation and not determinist rule and we observe some rank inversion in this sample. </a:t>
            </a:r>
            <a:endParaRPr lang="en-GB" dirty="0">
              <a:solidFill>
                <a:srgbClr val="000000"/>
              </a:solidFill>
            </a:endParaRPr>
          </a:p>
          <a:p>
            <a:pPr marL="285750" indent="-285750">
              <a:buFont typeface="Arial" panose="020B0604020202020204" pitchFamily="34" charset="0"/>
              <a:buChar char="•"/>
            </a:pPr>
            <a:endParaRPr lang="fr-BE"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endParaRPr lang="fr-FR" sz="2000" b="1" dirty="0"/>
          </a:p>
        </p:txBody>
      </p:sp>
      <p:pic>
        <p:nvPicPr>
          <p:cNvPr id="3" name="Picture 2">
            <a:extLst>
              <a:ext uri="{FF2B5EF4-FFF2-40B4-BE49-F238E27FC236}">
                <a16:creationId xmlns:a16="http://schemas.microsoft.com/office/drawing/2014/main" id="{16220502-C76A-4523-ADF2-0A0AE6374593}"/>
              </a:ext>
            </a:extLst>
          </p:cNvPr>
          <p:cNvPicPr>
            <a:picLocks noChangeAspect="1"/>
          </p:cNvPicPr>
          <p:nvPr/>
        </p:nvPicPr>
        <p:blipFill>
          <a:blip r:embed="rId2"/>
          <a:stretch>
            <a:fillRect/>
          </a:stretch>
        </p:blipFill>
        <p:spPr>
          <a:xfrm>
            <a:off x="4364923" y="1842517"/>
            <a:ext cx="4514850" cy="3028950"/>
          </a:xfrm>
          <a:prstGeom prst="rect">
            <a:avLst/>
          </a:prstGeom>
        </p:spPr>
      </p:pic>
    </p:spTree>
    <p:extLst>
      <p:ext uri="{BB962C8B-B14F-4D97-AF65-F5344CB8AC3E}">
        <p14:creationId xmlns:p14="http://schemas.microsoft.com/office/powerpoint/2010/main" val="11075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60" y="764704"/>
            <a:ext cx="3597992" cy="4247317"/>
          </a:xfrm>
          <a:prstGeom prst="rect">
            <a:avLst/>
          </a:prstGeom>
          <a:noFill/>
        </p:spPr>
        <p:txBody>
          <a:bodyPr wrap="square" rtlCol="0">
            <a:spAutoFit/>
          </a:bodyPr>
          <a:lstStyle/>
          <a:p>
            <a:endParaRPr lang="fr-BE" b="1" dirty="0"/>
          </a:p>
          <a:p>
            <a:endParaRPr lang="fr-BE" dirty="0"/>
          </a:p>
          <a:p>
            <a:endParaRPr lang="en-GB" dirty="0"/>
          </a:p>
          <a:p>
            <a:endParaRPr lang="en-GB" dirty="0"/>
          </a:p>
          <a:p>
            <a:r>
              <a:rPr lang="en-GB" dirty="0"/>
              <a:t>Same data as before however now using the R117 at 80 km/h rolling sound emission result as a substitute for the rolling sound emission test methods.</a:t>
            </a:r>
          </a:p>
          <a:p>
            <a:r>
              <a:rPr lang="en-GB" dirty="0"/>
              <a:t>Red boxes show very probability of correlation (P-value &lt;5%)</a:t>
            </a:r>
          </a:p>
          <a:p>
            <a:endParaRPr lang="en-GB" dirty="0"/>
          </a:p>
          <a:p>
            <a:r>
              <a:rPr lang="en-GB" dirty="0"/>
              <a:t>See next slide for visualisation of the items marked in blue as an example:</a:t>
            </a:r>
            <a:br>
              <a:rPr lang="en-GB" dirty="0"/>
            </a:br>
            <a:r>
              <a:rPr lang="en-GB" dirty="0"/>
              <a:t>R117_80 and </a:t>
            </a:r>
            <a:r>
              <a:rPr lang="en-GB" dirty="0" err="1"/>
              <a:t>Lo_aqua</a:t>
            </a:r>
            <a:r>
              <a:rPr lang="en-GB" dirty="0"/>
              <a:t> / </a:t>
            </a:r>
            <a:r>
              <a:rPr lang="en-GB" dirty="0" err="1"/>
              <a:t>La_aqua</a:t>
            </a:r>
            <a:endParaRPr lang="fr-BE"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a:t>
            </a:r>
            <a:r>
              <a:rPr lang="fr-BE" sz="2000" dirty="0" err="1"/>
              <a:t>Scatter</a:t>
            </a:r>
            <a:r>
              <a:rPr lang="fr-BE" sz="2000" dirty="0"/>
              <a:t> plots</a:t>
            </a:r>
            <a:endParaRPr lang="fr-FR" sz="2000" dirty="0"/>
          </a:p>
        </p:txBody>
      </p:sp>
      <p:pic>
        <p:nvPicPr>
          <p:cNvPr id="4" name="Picture 3">
            <a:extLst>
              <a:ext uri="{FF2B5EF4-FFF2-40B4-BE49-F238E27FC236}">
                <a16:creationId xmlns:a16="http://schemas.microsoft.com/office/drawing/2014/main" id="{F58DD9B5-080C-4D73-91A0-40ABCE50A0E9}"/>
              </a:ext>
            </a:extLst>
          </p:cNvPr>
          <p:cNvPicPr>
            <a:picLocks noChangeAspect="1"/>
          </p:cNvPicPr>
          <p:nvPr/>
        </p:nvPicPr>
        <p:blipFill>
          <a:blip r:embed="rId2"/>
          <a:stretch>
            <a:fillRect/>
          </a:stretch>
        </p:blipFill>
        <p:spPr>
          <a:xfrm>
            <a:off x="4446966" y="1781200"/>
            <a:ext cx="4657725" cy="4352925"/>
          </a:xfrm>
          <a:prstGeom prst="rect">
            <a:avLst/>
          </a:prstGeom>
        </p:spPr>
      </p:pic>
      <p:sp>
        <p:nvSpPr>
          <p:cNvPr id="12" name="Arrow: Right 11">
            <a:extLst>
              <a:ext uri="{FF2B5EF4-FFF2-40B4-BE49-F238E27FC236}">
                <a16:creationId xmlns:a16="http://schemas.microsoft.com/office/drawing/2014/main" id="{EF23753F-82BE-42A1-AC91-D6FB64D15F55}"/>
              </a:ext>
            </a:extLst>
          </p:cNvPr>
          <p:cNvSpPr/>
          <p:nvPr/>
        </p:nvSpPr>
        <p:spPr>
          <a:xfrm>
            <a:off x="4209552" y="2051651"/>
            <a:ext cx="53428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5D5C6DDA-CC81-4965-A354-355B6EA6433D}"/>
              </a:ext>
            </a:extLst>
          </p:cNvPr>
          <p:cNvSpPr/>
          <p:nvPr/>
        </p:nvSpPr>
        <p:spPr>
          <a:xfrm rot="5400000">
            <a:off x="7847594" y="1535900"/>
            <a:ext cx="53428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2FEE74CF-45A2-4034-B9FF-923189C597DD}"/>
              </a:ext>
            </a:extLst>
          </p:cNvPr>
          <p:cNvSpPr/>
          <p:nvPr/>
        </p:nvSpPr>
        <p:spPr>
          <a:xfrm rot="5400000">
            <a:off x="8321986" y="1535900"/>
            <a:ext cx="53428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32C4BC-7505-49A8-8306-3428DBE4C1BD}"/>
              </a:ext>
            </a:extLst>
          </p:cNvPr>
          <p:cNvSpPr/>
          <p:nvPr/>
        </p:nvSpPr>
        <p:spPr>
          <a:xfrm>
            <a:off x="4835525" y="2025650"/>
            <a:ext cx="438150" cy="41592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19B82DE-66B5-470F-96C6-A1AF3C8D3DF7}"/>
              </a:ext>
            </a:extLst>
          </p:cNvPr>
          <p:cNvSpPr/>
          <p:nvPr/>
        </p:nvSpPr>
        <p:spPr>
          <a:xfrm>
            <a:off x="7851775" y="4965191"/>
            <a:ext cx="464641" cy="432309"/>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0580BB9-4FB3-41A2-A8FD-C94CF63BF563}"/>
              </a:ext>
            </a:extLst>
          </p:cNvPr>
          <p:cNvSpPr/>
          <p:nvPr/>
        </p:nvSpPr>
        <p:spPr>
          <a:xfrm>
            <a:off x="8369300" y="5461000"/>
            <a:ext cx="441325" cy="42862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A851DD7-6E5D-49E4-AA65-5DACCC85A471}"/>
              </a:ext>
            </a:extLst>
          </p:cNvPr>
          <p:cNvSpPr/>
          <p:nvPr/>
        </p:nvSpPr>
        <p:spPr>
          <a:xfrm>
            <a:off x="7797800" y="1984375"/>
            <a:ext cx="1065010" cy="533400"/>
          </a:xfrm>
          <a:prstGeom prst="rect">
            <a:avLst/>
          </a:prstGeom>
          <a:noFill/>
          <a:ln w="444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762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200" b="0" i="0" u="none" strike="noStrike" kern="1200" cap="none" spc="0" normalizeH="0" baseline="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a:ln>
                  <a:noFill/>
                </a:ln>
                <a:solidFill>
                  <a:schemeClr val="tx1"/>
                </a:solidFill>
                <a:effectLst/>
                <a:uLnTx/>
                <a:uFillTx/>
                <a:latin typeface="+mj-lt"/>
                <a:ea typeface="+mj-ea"/>
                <a:cs typeface="+mj-cs"/>
              </a:rPr>
              <a:t>							</a:t>
            </a:r>
            <a:endParaRPr kumimoji="0" lang="en-GB" sz="1400" b="1" i="0" u="none" strike="noStrike" kern="1200" cap="none" spc="0" normalizeH="0" baseline="0">
              <a:ln>
                <a:noFill/>
              </a:ln>
              <a:solidFill>
                <a:schemeClr val="tx1"/>
              </a:solidFill>
              <a:effectLst/>
              <a:uLnTx/>
              <a:uFillTx/>
              <a:latin typeface="+mj-lt"/>
              <a:ea typeface="+mj-ea"/>
              <a:cs typeface="+mj-cs"/>
            </a:endParaRPr>
          </a:p>
        </p:txBody>
      </p:sp>
      <p:sp>
        <p:nvSpPr>
          <p:cNvPr id="5" name="ZoneTexte 4"/>
          <p:cNvSpPr txBox="1"/>
          <p:nvPr/>
        </p:nvSpPr>
        <p:spPr>
          <a:xfrm>
            <a:off x="2699792" y="1787331"/>
            <a:ext cx="4896544" cy="3139321"/>
          </a:xfrm>
          <a:prstGeom prst="rect">
            <a:avLst/>
          </a:prstGeom>
          <a:noFill/>
        </p:spPr>
        <p:txBody>
          <a:bodyPr wrap="square" rtlCol="0">
            <a:spAutoFit/>
          </a:bodyPr>
          <a:lstStyle/>
          <a:p>
            <a:pPr marL="342900" indent="-342900">
              <a:spcAft>
                <a:spcPts val="600"/>
              </a:spcAft>
              <a:buAutoNum type="arabicPeriod"/>
            </a:pPr>
            <a:r>
              <a:rPr lang="en-GB" sz="2400" b="1" dirty="0"/>
              <a:t>Background</a:t>
            </a:r>
          </a:p>
          <a:p>
            <a:pPr marL="342900" indent="-342900">
              <a:spcAft>
                <a:spcPts val="600"/>
              </a:spcAft>
              <a:buAutoNum type="arabicPeriod"/>
            </a:pPr>
            <a:r>
              <a:rPr lang="en-GB" sz="2400" b="1" dirty="0"/>
              <a:t>Aim of the study</a:t>
            </a:r>
          </a:p>
          <a:p>
            <a:pPr marL="342900" indent="-342900">
              <a:spcAft>
                <a:spcPts val="600"/>
              </a:spcAft>
              <a:buAutoNum type="arabicPeriod"/>
            </a:pPr>
            <a:r>
              <a:rPr lang="en-GB" sz="2400" b="1" dirty="0"/>
              <a:t>Test program</a:t>
            </a:r>
          </a:p>
          <a:p>
            <a:pPr marL="342900" indent="-342900">
              <a:spcAft>
                <a:spcPts val="600"/>
              </a:spcAft>
              <a:buAutoNum type="arabicPeriod"/>
            </a:pPr>
            <a:r>
              <a:rPr lang="en-GB" sz="2400" b="1" dirty="0"/>
              <a:t>Overview test results</a:t>
            </a:r>
          </a:p>
          <a:p>
            <a:pPr marL="342900" indent="-342900">
              <a:spcAft>
                <a:spcPts val="600"/>
              </a:spcAft>
              <a:buAutoNum type="arabicPeriod"/>
            </a:pPr>
            <a:r>
              <a:rPr lang="en-GB" sz="2400" b="1" dirty="0"/>
              <a:t>Statistical analysis</a:t>
            </a:r>
          </a:p>
          <a:p>
            <a:pPr marL="342900" indent="-342900">
              <a:spcAft>
                <a:spcPts val="600"/>
              </a:spcAft>
              <a:buAutoNum type="arabicPeriod"/>
            </a:pPr>
            <a:r>
              <a:rPr lang="en-GB" sz="2400" b="1" dirty="0"/>
              <a:t>Learnings</a:t>
            </a:r>
          </a:p>
          <a:p>
            <a:pPr marL="342900" indent="-342900">
              <a:spcAft>
                <a:spcPts val="600"/>
              </a:spcAft>
              <a:buAutoNum type="arabicPeriod"/>
            </a:pPr>
            <a:r>
              <a:rPr lang="en-GB" sz="2400" b="1" dirty="0"/>
              <a:t>Overall conclusions</a:t>
            </a:r>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en-GB" sz="2000" b="1"/>
              <a:t>Outlines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972F06-9F96-4DC0-BE85-8064E15DDF68}"/>
              </a:ext>
            </a:extLst>
          </p:cNvPr>
          <p:cNvPicPr>
            <a:picLocks noChangeAspect="1"/>
          </p:cNvPicPr>
          <p:nvPr/>
        </p:nvPicPr>
        <p:blipFill>
          <a:blip r:embed="rId2"/>
          <a:stretch>
            <a:fillRect/>
          </a:stretch>
        </p:blipFill>
        <p:spPr>
          <a:xfrm>
            <a:off x="685463" y="1809592"/>
            <a:ext cx="7773074" cy="4383404"/>
          </a:xfrm>
          <a:prstGeom prst="rect">
            <a:avLst/>
          </a:prstGeom>
        </p:spPr>
      </p:pic>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59" y="764704"/>
            <a:ext cx="8208913" cy="1477328"/>
          </a:xfrm>
          <a:prstGeom prst="rect">
            <a:avLst/>
          </a:prstGeom>
          <a:noFill/>
        </p:spPr>
        <p:txBody>
          <a:bodyPr wrap="square" rtlCol="0">
            <a:spAutoFit/>
          </a:bodyPr>
          <a:lstStyle/>
          <a:p>
            <a:r>
              <a:rPr lang="en-GB" b="1" dirty="0"/>
              <a:t>Scatter</a:t>
            </a:r>
            <a:r>
              <a:rPr lang="fr-BE" b="1" dirty="0"/>
              <a:t> Plot</a:t>
            </a:r>
          </a:p>
          <a:p>
            <a:r>
              <a:rPr lang="en-GB" dirty="0"/>
              <a:t>Strong probability of opposite correlation (P-value &lt; 5%)  between R117 80 km/h </a:t>
            </a:r>
            <a:br>
              <a:rPr lang="en-GB" dirty="0"/>
            </a:br>
            <a:r>
              <a:rPr lang="en-GB" dirty="0"/>
              <a:t>and both Aquaplaning longitudinal and lateral. Data is sorted (low to high) on </a:t>
            </a:r>
            <a:br>
              <a:rPr lang="en-GB" dirty="0"/>
            </a:br>
            <a:r>
              <a:rPr lang="en-GB" dirty="0"/>
              <a:t>R117 80 km/h.</a:t>
            </a:r>
          </a:p>
          <a:p>
            <a:endParaRPr lang="fr-BE"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endParaRPr lang="fr-FR" sz="2000" b="1" dirty="0"/>
          </a:p>
        </p:txBody>
      </p:sp>
      <p:sp>
        <p:nvSpPr>
          <p:cNvPr id="22" name="Rectangle 21">
            <a:extLst>
              <a:ext uri="{FF2B5EF4-FFF2-40B4-BE49-F238E27FC236}">
                <a16:creationId xmlns:a16="http://schemas.microsoft.com/office/drawing/2014/main" id="{2539EE27-D592-49D3-A207-1AB97E23F3EA}"/>
              </a:ext>
            </a:extLst>
          </p:cNvPr>
          <p:cNvSpPr/>
          <p:nvPr/>
        </p:nvSpPr>
        <p:spPr>
          <a:xfrm>
            <a:off x="3275856" y="1790700"/>
            <a:ext cx="462272" cy="4386264"/>
          </a:xfrm>
          <a:prstGeom prst="rect">
            <a:avLst/>
          </a:prstGeom>
          <a:noFill/>
          <a:ln w="444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2656811-D690-4D09-87D9-31BC122DFC7B}"/>
              </a:ext>
            </a:extLst>
          </p:cNvPr>
          <p:cNvSpPr/>
          <p:nvPr/>
        </p:nvSpPr>
        <p:spPr>
          <a:xfrm>
            <a:off x="7098632" y="1790701"/>
            <a:ext cx="1022684" cy="4386264"/>
          </a:xfrm>
          <a:prstGeom prst="rect">
            <a:avLst/>
          </a:prstGeom>
          <a:noFill/>
          <a:ln w="444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451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59" y="764704"/>
            <a:ext cx="8208913" cy="5216813"/>
          </a:xfrm>
          <a:prstGeom prst="rect">
            <a:avLst/>
          </a:prstGeom>
          <a:noFill/>
        </p:spPr>
        <p:txBody>
          <a:bodyPr wrap="square" rtlCol="0">
            <a:spAutoFit/>
          </a:bodyPr>
          <a:lstStyle/>
          <a:p>
            <a:r>
              <a:rPr lang="en-GB" b="1" dirty="0"/>
              <a:t>Principal Component Analysis (PCA)</a:t>
            </a:r>
            <a:endParaRPr lang="en-GB" dirty="0"/>
          </a:p>
          <a:p>
            <a:endParaRPr lang="en-GB" dirty="0"/>
          </a:p>
          <a:p>
            <a:r>
              <a:rPr lang="en-GB" dirty="0"/>
              <a:t>Multidimensional analysis</a:t>
            </a:r>
            <a:endParaRPr lang="fr-BE" dirty="0"/>
          </a:p>
          <a:p>
            <a:pPr>
              <a:spcAft>
                <a:spcPts val="600"/>
              </a:spcAft>
            </a:pPr>
            <a:br>
              <a:rPr lang="en-GB" dirty="0"/>
            </a:br>
            <a:r>
              <a:rPr lang="en-GB" b="1" dirty="0">
                <a:solidFill>
                  <a:schemeClr val="tx1">
                    <a:lumMod val="95000"/>
                    <a:lumOff val="5000"/>
                  </a:schemeClr>
                </a:solidFill>
              </a:rPr>
              <a:t>Reduce the 7 studied characteristics</a:t>
            </a:r>
            <a:r>
              <a:rPr lang="en-GB" dirty="0"/>
              <a:t>, being: </a:t>
            </a:r>
          </a:p>
          <a:p>
            <a:pPr marL="285750" indent="-285750">
              <a:spcAft>
                <a:spcPts val="600"/>
              </a:spcAft>
              <a:buFont typeface="Arial" panose="020B0604020202020204" pitchFamily="34" charset="0"/>
              <a:buChar char="•"/>
            </a:pPr>
            <a:r>
              <a:rPr lang="en-GB" dirty="0"/>
              <a:t>Rolling Resistance</a:t>
            </a:r>
          </a:p>
          <a:p>
            <a:pPr marL="285750" indent="-285750">
              <a:spcAft>
                <a:spcPts val="600"/>
              </a:spcAft>
              <a:buFont typeface="Arial" panose="020B0604020202020204" pitchFamily="34" charset="0"/>
              <a:buChar char="•"/>
            </a:pPr>
            <a:r>
              <a:rPr lang="en-GB" dirty="0"/>
              <a:t>Wet grip</a:t>
            </a:r>
          </a:p>
          <a:p>
            <a:pPr marL="285750" indent="-285750">
              <a:spcAft>
                <a:spcPts val="600"/>
              </a:spcAft>
              <a:buFont typeface="Arial" panose="020B0604020202020204" pitchFamily="34" charset="0"/>
              <a:buChar char="•"/>
            </a:pPr>
            <a:r>
              <a:rPr lang="en-GB" dirty="0"/>
              <a:t>Flat trac 80%</a:t>
            </a:r>
          </a:p>
          <a:p>
            <a:pPr marL="285750" indent="-285750">
              <a:spcAft>
                <a:spcPts val="600"/>
              </a:spcAft>
              <a:buFont typeface="Arial" panose="020B0604020202020204" pitchFamily="34" charset="0"/>
              <a:buChar char="•"/>
            </a:pPr>
            <a:r>
              <a:rPr lang="en-GB" dirty="0"/>
              <a:t>Flat trac 50%</a:t>
            </a:r>
          </a:p>
          <a:p>
            <a:pPr marL="285750" indent="-285750">
              <a:spcAft>
                <a:spcPts val="600"/>
              </a:spcAft>
              <a:buFont typeface="Arial" panose="020B0604020202020204" pitchFamily="34" charset="0"/>
              <a:buChar char="•"/>
            </a:pPr>
            <a:r>
              <a:rPr lang="en-GB" dirty="0"/>
              <a:t>Dry Grip</a:t>
            </a:r>
          </a:p>
          <a:p>
            <a:pPr marL="285750" indent="-285750">
              <a:spcAft>
                <a:spcPts val="600"/>
              </a:spcAft>
              <a:buFont typeface="Arial" panose="020B0604020202020204" pitchFamily="34" charset="0"/>
              <a:buChar char="•"/>
            </a:pPr>
            <a:r>
              <a:rPr lang="en-GB" dirty="0"/>
              <a:t>Longitudinal Aquaplaning</a:t>
            </a:r>
          </a:p>
          <a:p>
            <a:pPr marL="285750" indent="-285750">
              <a:spcAft>
                <a:spcPts val="600"/>
              </a:spcAft>
              <a:buFont typeface="Arial" panose="020B0604020202020204" pitchFamily="34" charset="0"/>
              <a:buChar char="•"/>
            </a:pPr>
            <a:r>
              <a:rPr lang="en-GB" dirty="0"/>
              <a:t>Lateral Aquaplaning </a:t>
            </a:r>
          </a:p>
          <a:p>
            <a:pPr>
              <a:spcAft>
                <a:spcPts val="600"/>
              </a:spcAft>
            </a:pPr>
            <a:r>
              <a:rPr lang="en-GB" b="1" dirty="0"/>
              <a:t>to a total of 3 variables.</a:t>
            </a:r>
          </a:p>
          <a:p>
            <a:endParaRPr lang="fr-BE" dirty="0"/>
          </a:p>
          <a:p>
            <a:r>
              <a:rPr lang="fr-BE" dirty="0"/>
              <a:t>Cumulative </a:t>
            </a:r>
            <a:r>
              <a:rPr lang="fr-BE" dirty="0" err="1"/>
              <a:t>inertia</a:t>
            </a:r>
            <a:r>
              <a:rPr lang="fr-BE" dirty="0"/>
              <a:t> of the first 3 axis </a:t>
            </a:r>
          </a:p>
          <a:p>
            <a:r>
              <a:rPr lang="fr-BE" dirty="0" err="1"/>
              <a:t>is</a:t>
            </a:r>
            <a:r>
              <a:rPr lang="fr-BE" dirty="0"/>
              <a:t> 94%.</a:t>
            </a:r>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Principal Component </a:t>
            </a:r>
            <a:r>
              <a:rPr lang="fr-BE" sz="2000" dirty="0" err="1"/>
              <a:t>Analysis</a:t>
            </a:r>
            <a:endParaRPr lang="fr-FR" sz="2000" dirty="0"/>
          </a:p>
        </p:txBody>
      </p:sp>
      <p:grpSp>
        <p:nvGrpSpPr>
          <p:cNvPr id="9" name="Group 8">
            <a:extLst>
              <a:ext uri="{FF2B5EF4-FFF2-40B4-BE49-F238E27FC236}">
                <a16:creationId xmlns:a16="http://schemas.microsoft.com/office/drawing/2014/main" id="{C7EA3B88-9285-49A2-A78F-C5F385F48173}"/>
              </a:ext>
            </a:extLst>
          </p:cNvPr>
          <p:cNvGrpSpPr/>
          <p:nvPr/>
        </p:nvGrpSpPr>
        <p:grpSpPr>
          <a:xfrm>
            <a:off x="4686783" y="2270769"/>
            <a:ext cx="4314825" cy="3867150"/>
            <a:chOff x="4227287" y="1844824"/>
            <a:chExt cx="4314825" cy="3867150"/>
          </a:xfrm>
        </p:grpSpPr>
        <p:pic>
          <p:nvPicPr>
            <p:cNvPr id="3" name="Picture 2">
              <a:extLst>
                <a:ext uri="{FF2B5EF4-FFF2-40B4-BE49-F238E27FC236}">
                  <a16:creationId xmlns:a16="http://schemas.microsoft.com/office/drawing/2014/main" id="{917757FA-9634-4E35-AE63-9F0D1CF15BA8}"/>
                </a:ext>
              </a:extLst>
            </p:cNvPr>
            <p:cNvPicPr>
              <a:picLocks noChangeAspect="1"/>
            </p:cNvPicPr>
            <p:nvPr/>
          </p:nvPicPr>
          <p:blipFill>
            <a:blip r:embed="rId2"/>
            <a:stretch>
              <a:fillRect/>
            </a:stretch>
          </p:blipFill>
          <p:spPr>
            <a:xfrm>
              <a:off x="4227287" y="1844824"/>
              <a:ext cx="4314825" cy="3867150"/>
            </a:xfrm>
            <a:prstGeom prst="rect">
              <a:avLst/>
            </a:prstGeom>
          </p:spPr>
        </p:pic>
        <p:sp>
          <p:nvSpPr>
            <p:cNvPr id="4" name="TextBox 3">
              <a:extLst>
                <a:ext uri="{FF2B5EF4-FFF2-40B4-BE49-F238E27FC236}">
                  <a16:creationId xmlns:a16="http://schemas.microsoft.com/office/drawing/2014/main" id="{C811C57E-A213-423D-AEAE-1010FDC3D088}"/>
                </a:ext>
              </a:extLst>
            </p:cNvPr>
            <p:cNvSpPr txBox="1"/>
            <p:nvPr/>
          </p:nvSpPr>
          <p:spPr>
            <a:xfrm>
              <a:off x="6660232" y="2204864"/>
              <a:ext cx="1656184" cy="430887"/>
            </a:xfrm>
            <a:prstGeom prst="rect">
              <a:avLst/>
            </a:prstGeom>
            <a:noFill/>
          </p:spPr>
          <p:txBody>
            <a:bodyPr wrap="square" rtlCol="0">
              <a:spAutoFit/>
            </a:bodyPr>
            <a:lstStyle/>
            <a:p>
              <a:r>
                <a:rPr lang="en-GB" sz="1100" dirty="0"/>
                <a:t>First 3 axis represent 94% cumulative inertia</a:t>
              </a:r>
            </a:p>
          </p:txBody>
        </p:sp>
        <p:sp>
          <p:nvSpPr>
            <p:cNvPr id="12" name="TextBox 11">
              <a:extLst>
                <a:ext uri="{FF2B5EF4-FFF2-40B4-BE49-F238E27FC236}">
                  <a16:creationId xmlns:a16="http://schemas.microsoft.com/office/drawing/2014/main" id="{4475F359-1F53-4BD7-8F70-766AC641506D}"/>
                </a:ext>
              </a:extLst>
            </p:cNvPr>
            <p:cNvSpPr txBox="1"/>
            <p:nvPr/>
          </p:nvSpPr>
          <p:spPr>
            <a:xfrm>
              <a:off x="6099794" y="2788116"/>
              <a:ext cx="1656184" cy="430887"/>
            </a:xfrm>
            <a:prstGeom prst="rect">
              <a:avLst/>
            </a:prstGeom>
            <a:noFill/>
          </p:spPr>
          <p:txBody>
            <a:bodyPr wrap="square" rtlCol="0">
              <a:spAutoFit/>
            </a:bodyPr>
            <a:lstStyle/>
            <a:p>
              <a:r>
                <a:rPr lang="en-GB" sz="1100" dirty="0"/>
                <a:t>First 2 axis represent 74% cumulative inertia</a:t>
              </a:r>
            </a:p>
          </p:txBody>
        </p:sp>
        <p:sp>
          <p:nvSpPr>
            <p:cNvPr id="13" name="TextBox 12">
              <a:extLst>
                <a:ext uri="{FF2B5EF4-FFF2-40B4-BE49-F238E27FC236}">
                  <a16:creationId xmlns:a16="http://schemas.microsoft.com/office/drawing/2014/main" id="{58C058D6-B6B2-4637-85E1-D6969CF5021A}"/>
                </a:ext>
              </a:extLst>
            </p:cNvPr>
            <p:cNvSpPr txBox="1"/>
            <p:nvPr/>
          </p:nvSpPr>
          <p:spPr>
            <a:xfrm>
              <a:off x="5556608" y="3390150"/>
              <a:ext cx="1656184" cy="430887"/>
            </a:xfrm>
            <a:prstGeom prst="rect">
              <a:avLst/>
            </a:prstGeom>
            <a:noFill/>
          </p:spPr>
          <p:txBody>
            <a:bodyPr wrap="square" rtlCol="0">
              <a:spAutoFit/>
            </a:bodyPr>
            <a:lstStyle/>
            <a:p>
              <a:r>
                <a:rPr lang="en-GB" sz="1100" dirty="0"/>
                <a:t>First axis represents 47% inertia</a:t>
              </a:r>
            </a:p>
          </p:txBody>
        </p:sp>
        <p:sp>
          <p:nvSpPr>
            <p:cNvPr id="7" name="Oval 6">
              <a:extLst>
                <a:ext uri="{FF2B5EF4-FFF2-40B4-BE49-F238E27FC236}">
                  <a16:creationId xmlns:a16="http://schemas.microsoft.com/office/drawing/2014/main" id="{41D3AD1B-EFE1-43B5-A3BD-2BCE369B8D62}"/>
                </a:ext>
              </a:extLst>
            </p:cNvPr>
            <p:cNvSpPr/>
            <p:nvPr/>
          </p:nvSpPr>
          <p:spPr>
            <a:xfrm>
              <a:off x="5198618" y="3390150"/>
              <a:ext cx="159261" cy="159500"/>
            </a:xfrm>
            <a:prstGeom prst="ellipse">
              <a:avLst/>
            </a:prstGeom>
            <a:noFill/>
            <a:ln>
              <a:solidFill>
                <a:schemeClr val="accent2">
                  <a:shade val="50000"/>
                  <a:alpha val="7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CA85BB9-7FD3-4C4B-81E7-B4589B9B258C}"/>
                </a:ext>
              </a:extLst>
            </p:cNvPr>
            <p:cNvSpPr txBox="1"/>
            <p:nvPr/>
          </p:nvSpPr>
          <p:spPr>
            <a:xfrm>
              <a:off x="5335694" y="3259345"/>
              <a:ext cx="418704" cy="253916"/>
            </a:xfrm>
            <a:prstGeom prst="rect">
              <a:avLst/>
            </a:prstGeom>
            <a:noFill/>
          </p:spPr>
          <p:txBody>
            <a:bodyPr wrap="none" rtlCol="0">
              <a:spAutoFit/>
            </a:bodyPr>
            <a:lstStyle/>
            <a:p>
              <a:r>
                <a:rPr lang="en-GB" sz="1050" dirty="0">
                  <a:solidFill>
                    <a:srgbClr val="C00000"/>
                  </a:solidFill>
                </a:rPr>
                <a:t>47%</a:t>
              </a:r>
            </a:p>
          </p:txBody>
        </p:sp>
      </p:grpSp>
    </p:spTree>
    <p:extLst>
      <p:ext uri="{BB962C8B-B14F-4D97-AF65-F5344CB8AC3E}">
        <p14:creationId xmlns:p14="http://schemas.microsoft.com/office/powerpoint/2010/main" val="389701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59" y="764704"/>
            <a:ext cx="4176465" cy="4431983"/>
          </a:xfrm>
          <a:prstGeom prst="rect">
            <a:avLst/>
          </a:prstGeom>
          <a:noFill/>
        </p:spPr>
        <p:txBody>
          <a:bodyPr wrap="square" rtlCol="0">
            <a:spAutoFit/>
          </a:bodyPr>
          <a:lstStyle/>
          <a:p>
            <a:endParaRPr lang="en-GB" b="1" dirty="0"/>
          </a:p>
          <a:p>
            <a:endParaRPr lang="en-GB" dirty="0"/>
          </a:p>
          <a:p>
            <a:endParaRPr lang="en-GB" dirty="0"/>
          </a:p>
          <a:p>
            <a:endParaRPr lang="en-GB" dirty="0"/>
          </a:p>
          <a:p>
            <a:pPr>
              <a:spcAft>
                <a:spcPts val="1200"/>
              </a:spcAft>
            </a:pPr>
            <a:r>
              <a:rPr lang="en-GB" dirty="0"/>
              <a:t>From 3 axis to 2 dimensional representation:</a:t>
            </a:r>
          </a:p>
          <a:p>
            <a:pPr marL="285750" indent="-285750">
              <a:spcAft>
                <a:spcPts val="1200"/>
              </a:spcAft>
              <a:buFont typeface="Arial" panose="020B0604020202020204" pitchFamily="34" charset="0"/>
              <a:buChar char="•"/>
            </a:pPr>
            <a:r>
              <a:rPr lang="en-GB" dirty="0"/>
              <a:t>The bigger the letters, the more the axis is driven by the tyre in comparison to the other tyres for this 10 tyres sample.</a:t>
            </a:r>
          </a:p>
          <a:p>
            <a:pPr marL="285750" indent="-285750">
              <a:spcAft>
                <a:spcPts val="1200"/>
              </a:spcAft>
              <a:buFont typeface="Arial" panose="020B0604020202020204" pitchFamily="34" charset="0"/>
              <a:buChar char="•"/>
            </a:pPr>
            <a:r>
              <a:rPr lang="en-GB" dirty="0"/>
              <a:t>The smaller the letters, the less the axis is driven by this tyre in comparison to the other tyres for this 10 tyres sample.</a:t>
            </a:r>
          </a:p>
          <a:p>
            <a:endParaRPr lang="en-GB" dirty="0"/>
          </a:p>
        </p:txBody>
      </p:sp>
      <p:pic>
        <p:nvPicPr>
          <p:cNvPr id="6" name="Picture 5">
            <a:extLst>
              <a:ext uri="{FF2B5EF4-FFF2-40B4-BE49-F238E27FC236}">
                <a16:creationId xmlns:a16="http://schemas.microsoft.com/office/drawing/2014/main" id="{F1E59E97-49C0-46FD-9857-9A839A266E46}"/>
              </a:ext>
            </a:extLst>
          </p:cNvPr>
          <p:cNvPicPr>
            <a:picLocks noChangeAspect="1"/>
          </p:cNvPicPr>
          <p:nvPr/>
        </p:nvPicPr>
        <p:blipFill>
          <a:blip r:embed="rId2"/>
          <a:stretch>
            <a:fillRect/>
          </a:stretch>
        </p:blipFill>
        <p:spPr>
          <a:xfrm>
            <a:off x="5337427" y="1196753"/>
            <a:ext cx="2888684" cy="2132124"/>
          </a:xfrm>
          <a:prstGeom prst="rect">
            <a:avLst/>
          </a:prstGeom>
        </p:spPr>
      </p:pic>
      <p:pic>
        <p:nvPicPr>
          <p:cNvPr id="15" name="Picture 14">
            <a:extLst>
              <a:ext uri="{FF2B5EF4-FFF2-40B4-BE49-F238E27FC236}">
                <a16:creationId xmlns:a16="http://schemas.microsoft.com/office/drawing/2014/main" id="{0E02AB86-D92E-4369-B031-C6CB89A09849}"/>
              </a:ext>
            </a:extLst>
          </p:cNvPr>
          <p:cNvPicPr>
            <a:picLocks noChangeAspect="1"/>
          </p:cNvPicPr>
          <p:nvPr/>
        </p:nvPicPr>
        <p:blipFill>
          <a:blip r:embed="rId3"/>
          <a:stretch>
            <a:fillRect/>
          </a:stretch>
        </p:blipFill>
        <p:spPr>
          <a:xfrm>
            <a:off x="5281998" y="4014858"/>
            <a:ext cx="3060157" cy="2307098"/>
          </a:xfrm>
          <a:prstGeom prst="rect">
            <a:avLst/>
          </a:prstGeom>
        </p:spPr>
      </p:pic>
      <p:sp>
        <p:nvSpPr>
          <p:cNvPr id="16" name="Arrow: Right 15">
            <a:extLst>
              <a:ext uri="{FF2B5EF4-FFF2-40B4-BE49-F238E27FC236}">
                <a16:creationId xmlns:a16="http://schemas.microsoft.com/office/drawing/2014/main" id="{284E6441-FB11-41F6-9CB1-8ACDE2E0A822}"/>
              </a:ext>
            </a:extLst>
          </p:cNvPr>
          <p:cNvSpPr/>
          <p:nvPr/>
        </p:nvSpPr>
        <p:spPr>
          <a:xfrm rot="5400000">
            <a:off x="6544937" y="3596017"/>
            <a:ext cx="53428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1">
            <a:extLst>
              <a:ext uri="{FF2B5EF4-FFF2-40B4-BE49-F238E27FC236}">
                <a16:creationId xmlns:a16="http://schemas.microsoft.com/office/drawing/2014/main" id="{4BBDF813-DE1E-420C-BE04-577DC9CE0545}"/>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Principal Component </a:t>
            </a:r>
            <a:r>
              <a:rPr lang="fr-BE" sz="2000" dirty="0" err="1"/>
              <a:t>Analysis</a:t>
            </a:r>
            <a:endParaRPr lang="fr-FR" sz="2000" dirty="0"/>
          </a:p>
        </p:txBody>
      </p:sp>
    </p:spTree>
    <p:extLst>
      <p:ext uri="{BB962C8B-B14F-4D97-AF65-F5344CB8AC3E}">
        <p14:creationId xmlns:p14="http://schemas.microsoft.com/office/powerpoint/2010/main" val="1581953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59" y="764704"/>
            <a:ext cx="4796341" cy="5262979"/>
          </a:xfrm>
          <a:prstGeom prst="rect">
            <a:avLst/>
          </a:prstGeom>
          <a:noFill/>
        </p:spPr>
        <p:txBody>
          <a:bodyPr wrap="square" rtlCol="0">
            <a:spAutoFit/>
          </a:bodyPr>
          <a:lstStyle/>
          <a:p>
            <a:endParaRPr lang="en-GB" b="1" dirty="0"/>
          </a:p>
          <a:p>
            <a:endParaRPr lang="en-GB" dirty="0"/>
          </a:p>
          <a:p>
            <a:pPr marL="285750" indent="-285750">
              <a:spcAft>
                <a:spcPts val="1200"/>
              </a:spcAft>
              <a:buFont typeface="Arial" panose="020B0604020202020204" pitchFamily="34" charset="0"/>
              <a:buChar char="•"/>
            </a:pPr>
            <a:r>
              <a:rPr lang="en-GB" dirty="0"/>
              <a:t>Axis 1 mainly represents Wet Grip, Longitudinal Aquaplaning, Lateral Aquaplaning but also by Flat Trac 50%.</a:t>
            </a:r>
            <a:br>
              <a:rPr lang="en-GB" dirty="0"/>
            </a:br>
            <a:r>
              <a:rPr lang="en-GB" dirty="0"/>
              <a:t>This axis should be understood as the most representative for Wet Safety performances, but is also driven by opposite performance on Flat Trac 50%</a:t>
            </a:r>
          </a:p>
          <a:p>
            <a:pPr marL="285750" indent="-285750">
              <a:spcAft>
                <a:spcPts val="1200"/>
              </a:spcAft>
              <a:buFont typeface="Arial" panose="020B0604020202020204" pitchFamily="34" charset="0"/>
              <a:buChar char="•"/>
            </a:pPr>
            <a:r>
              <a:rPr lang="en-GB" dirty="0"/>
              <a:t>Axis 2 mainly represents Rolling Resistance and Dry Grip</a:t>
            </a:r>
            <a:br>
              <a:rPr lang="en-GB" dirty="0"/>
            </a:br>
            <a:r>
              <a:rPr lang="en-GB" dirty="0"/>
              <a:t>This axis should be understood as most representative for CO</a:t>
            </a:r>
            <a:r>
              <a:rPr lang="en-GB" baseline="-25000" dirty="0"/>
              <a:t>2</a:t>
            </a:r>
            <a:r>
              <a:rPr lang="en-GB" dirty="0"/>
              <a:t> emissions and a portion of Dry Grip.</a:t>
            </a:r>
          </a:p>
          <a:p>
            <a:pPr marL="285750" indent="-285750">
              <a:spcAft>
                <a:spcPts val="1200"/>
              </a:spcAft>
              <a:buFont typeface="Arial" panose="020B0604020202020204" pitchFamily="34" charset="0"/>
              <a:buChar char="•"/>
            </a:pPr>
            <a:r>
              <a:rPr lang="en-GB" dirty="0"/>
              <a:t>Axis 3 mainly represents Flat Trac 80% and Dry Grip</a:t>
            </a:r>
          </a:p>
          <a:p>
            <a:endParaRPr lang="en-GB" dirty="0"/>
          </a:p>
        </p:txBody>
      </p:sp>
      <p:pic>
        <p:nvPicPr>
          <p:cNvPr id="3" name="Picture 2">
            <a:extLst>
              <a:ext uri="{FF2B5EF4-FFF2-40B4-BE49-F238E27FC236}">
                <a16:creationId xmlns:a16="http://schemas.microsoft.com/office/drawing/2014/main" id="{17F6AE4F-6B32-4A0E-9B2B-EA29BF3C509E}"/>
              </a:ext>
            </a:extLst>
          </p:cNvPr>
          <p:cNvPicPr>
            <a:picLocks noChangeAspect="1"/>
          </p:cNvPicPr>
          <p:nvPr/>
        </p:nvPicPr>
        <p:blipFill>
          <a:blip r:embed="rId2"/>
          <a:stretch>
            <a:fillRect/>
          </a:stretch>
        </p:blipFill>
        <p:spPr>
          <a:xfrm>
            <a:off x="5407900" y="1916832"/>
            <a:ext cx="3736100" cy="2136448"/>
          </a:xfrm>
          <a:prstGeom prst="rect">
            <a:avLst/>
          </a:prstGeom>
        </p:spPr>
      </p:pic>
      <p:sp>
        <p:nvSpPr>
          <p:cNvPr id="7" name="ZoneTexte 1">
            <a:extLst>
              <a:ext uri="{FF2B5EF4-FFF2-40B4-BE49-F238E27FC236}">
                <a16:creationId xmlns:a16="http://schemas.microsoft.com/office/drawing/2014/main" id="{E85754E0-B1E8-4780-8733-F1BEFDFB2F37}"/>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Principal Component </a:t>
            </a:r>
            <a:r>
              <a:rPr lang="fr-BE" sz="2000" dirty="0" err="1"/>
              <a:t>Analysis</a:t>
            </a:r>
            <a:endParaRPr lang="fr-FR" sz="2000" dirty="0"/>
          </a:p>
        </p:txBody>
      </p:sp>
    </p:spTree>
    <p:extLst>
      <p:ext uri="{BB962C8B-B14F-4D97-AF65-F5344CB8AC3E}">
        <p14:creationId xmlns:p14="http://schemas.microsoft.com/office/powerpoint/2010/main" val="1141227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AA8FF2-D5F6-4724-AF86-1E1A75C00324}"/>
              </a:ext>
            </a:extLst>
          </p:cNvPr>
          <p:cNvPicPr>
            <a:picLocks noChangeAspect="1"/>
          </p:cNvPicPr>
          <p:nvPr/>
        </p:nvPicPr>
        <p:blipFill>
          <a:blip r:embed="rId2"/>
          <a:stretch>
            <a:fillRect/>
          </a:stretch>
        </p:blipFill>
        <p:spPr>
          <a:xfrm>
            <a:off x="871" y="2809688"/>
            <a:ext cx="4249280" cy="3566469"/>
          </a:xfrm>
          <a:prstGeom prst="rect">
            <a:avLst/>
          </a:prstGeom>
        </p:spPr>
      </p:pic>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59" y="764704"/>
            <a:ext cx="7772400" cy="2031325"/>
          </a:xfrm>
          <a:prstGeom prst="rect">
            <a:avLst/>
          </a:prstGeom>
          <a:noFill/>
        </p:spPr>
        <p:txBody>
          <a:bodyPr wrap="square" rtlCol="0">
            <a:spAutoFit/>
          </a:bodyPr>
          <a:lstStyle/>
          <a:p>
            <a:r>
              <a:rPr lang="en-GB" b="1" dirty="0"/>
              <a:t>Axis 1</a:t>
            </a:r>
            <a:endParaRPr lang="en-GB" dirty="0"/>
          </a:p>
          <a:p>
            <a:endParaRPr lang="en-GB" dirty="0"/>
          </a:p>
          <a:p>
            <a:pPr marL="285750" indent="-285750">
              <a:buFont typeface="Arial" panose="020B0604020202020204" pitchFamily="34" charset="0"/>
              <a:buChar char="•"/>
            </a:pPr>
            <a:r>
              <a:rPr lang="en-GB" dirty="0"/>
              <a:t>Axis 1 mainly represents Wet Safety performances.</a:t>
            </a:r>
          </a:p>
          <a:p>
            <a:pPr marL="285750" indent="-285750">
              <a:buFont typeface="Arial" panose="020B0604020202020204" pitchFamily="34" charset="0"/>
              <a:buChar char="•"/>
            </a:pPr>
            <a:r>
              <a:rPr lang="en-GB" dirty="0"/>
              <a:t>The statistic concerning our sample of 10 tyres shows a  conflict between Rolling Sound and Safety on Wet Surfaces. </a:t>
            </a:r>
          </a:p>
          <a:p>
            <a:pPr marL="285750" indent="-285750">
              <a:buFont typeface="Arial" panose="020B0604020202020204" pitchFamily="34" charset="0"/>
              <a:buChar char="•"/>
            </a:pPr>
            <a:r>
              <a:rPr lang="en-GB" dirty="0"/>
              <a:t>Focus on tyre </a:t>
            </a:r>
            <a:r>
              <a:rPr lang="en-GB" b="1" dirty="0">
                <a:solidFill>
                  <a:schemeClr val="tx2"/>
                </a:solidFill>
                <a:effectLst>
                  <a:outerShdw blurRad="38100" dist="38100" dir="2700000" algn="tl">
                    <a:srgbClr val="000000">
                      <a:alpha val="43137"/>
                    </a:srgbClr>
                  </a:outerShdw>
                </a:effectLst>
              </a:rPr>
              <a:t>A</a:t>
            </a:r>
            <a:r>
              <a:rPr lang="en-GB" dirty="0"/>
              <a:t> and </a:t>
            </a:r>
            <a:r>
              <a:rPr lang="en-GB" b="1" dirty="0">
                <a:solidFill>
                  <a:srgbClr val="FF0000"/>
                </a:solidFill>
                <a:effectLst>
                  <a:outerShdw blurRad="38100" dist="38100" dir="2700000" algn="tl">
                    <a:srgbClr val="000000">
                      <a:alpha val="43137"/>
                    </a:srgbClr>
                  </a:outerShdw>
                </a:effectLst>
              </a:rPr>
              <a:t>E</a:t>
            </a:r>
          </a:p>
          <a:p>
            <a:endParaRPr lang="en-GB" dirty="0"/>
          </a:p>
        </p:txBody>
      </p:sp>
      <p:grpSp>
        <p:nvGrpSpPr>
          <p:cNvPr id="8" name="Group 7">
            <a:extLst>
              <a:ext uri="{FF2B5EF4-FFF2-40B4-BE49-F238E27FC236}">
                <a16:creationId xmlns:a16="http://schemas.microsoft.com/office/drawing/2014/main" id="{3817AB7E-BADC-4EE3-A1F4-B63DAA3FFC3C}"/>
              </a:ext>
            </a:extLst>
          </p:cNvPr>
          <p:cNvGrpSpPr/>
          <p:nvPr/>
        </p:nvGrpSpPr>
        <p:grpSpPr>
          <a:xfrm>
            <a:off x="4234249" y="2852936"/>
            <a:ext cx="4838700" cy="3419540"/>
            <a:chOff x="4234249" y="2907477"/>
            <a:chExt cx="4838700" cy="3419540"/>
          </a:xfrm>
        </p:grpSpPr>
        <p:pic>
          <p:nvPicPr>
            <p:cNvPr id="4" name="Picture 3">
              <a:extLst>
                <a:ext uri="{FF2B5EF4-FFF2-40B4-BE49-F238E27FC236}">
                  <a16:creationId xmlns:a16="http://schemas.microsoft.com/office/drawing/2014/main" id="{C0332EE4-6D95-424F-A659-688FCCA24FE1}"/>
                </a:ext>
              </a:extLst>
            </p:cNvPr>
            <p:cNvPicPr>
              <a:picLocks noChangeAspect="1"/>
            </p:cNvPicPr>
            <p:nvPr/>
          </p:nvPicPr>
          <p:blipFill>
            <a:blip r:embed="rId3"/>
            <a:stretch>
              <a:fillRect/>
            </a:stretch>
          </p:blipFill>
          <p:spPr>
            <a:xfrm>
              <a:off x="4234249" y="2907477"/>
              <a:ext cx="4838700" cy="3400425"/>
            </a:xfrm>
            <a:prstGeom prst="rect">
              <a:avLst/>
            </a:prstGeom>
          </p:spPr>
        </p:pic>
        <p:sp>
          <p:nvSpPr>
            <p:cNvPr id="6" name="Oval 5">
              <a:extLst>
                <a:ext uri="{FF2B5EF4-FFF2-40B4-BE49-F238E27FC236}">
                  <a16:creationId xmlns:a16="http://schemas.microsoft.com/office/drawing/2014/main" id="{8B5B1888-4CB9-453A-A021-6F13944B395B}"/>
                </a:ext>
              </a:extLst>
            </p:cNvPr>
            <p:cNvSpPr/>
            <p:nvPr/>
          </p:nvSpPr>
          <p:spPr>
            <a:xfrm>
              <a:off x="5542534" y="5482802"/>
              <a:ext cx="288032" cy="288032"/>
            </a:xfrm>
            <a:prstGeom prst="ellipse">
              <a:avLst/>
            </a:prstGeom>
            <a:noFill/>
            <a:ln>
              <a:solidFill>
                <a:srgbClr val="00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39EA568-FA15-4D2F-ACF6-CE80A9A58F75}"/>
                </a:ext>
              </a:extLst>
            </p:cNvPr>
            <p:cNvSpPr/>
            <p:nvPr/>
          </p:nvSpPr>
          <p:spPr>
            <a:xfrm>
              <a:off x="8520830" y="417413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02817D0-536A-47DA-8CA1-AB37D967449B}"/>
                </a:ext>
              </a:extLst>
            </p:cNvPr>
            <p:cNvSpPr txBox="1"/>
            <p:nvPr/>
          </p:nvSpPr>
          <p:spPr>
            <a:xfrm>
              <a:off x="6084168" y="6050018"/>
              <a:ext cx="1953775" cy="276999"/>
            </a:xfrm>
            <a:prstGeom prst="rect">
              <a:avLst/>
            </a:prstGeom>
            <a:solidFill>
              <a:schemeClr val="bg1"/>
            </a:solidFill>
          </p:spPr>
          <p:txBody>
            <a:bodyPr wrap="square" rtlCol="0">
              <a:spAutoFit/>
            </a:bodyPr>
            <a:lstStyle/>
            <a:p>
              <a:pPr algn="ctr"/>
              <a:r>
                <a:rPr lang="en-GB" sz="1200" dirty="0"/>
                <a:t>Axis 1</a:t>
              </a:r>
            </a:p>
          </p:txBody>
        </p:sp>
      </p:grpSp>
      <p:sp>
        <p:nvSpPr>
          <p:cNvPr id="14" name="ZoneTexte 1">
            <a:extLst>
              <a:ext uri="{FF2B5EF4-FFF2-40B4-BE49-F238E27FC236}">
                <a16:creationId xmlns:a16="http://schemas.microsoft.com/office/drawing/2014/main" id="{2C9D177A-92F0-4E50-AAD3-396BB5703B96}"/>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Principal Component </a:t>
            </a:r>
            <a:r>
              <a:rPr lang="fr-BE" sz="2000" dirty="0" err="1"/>
              <a:t>Analysis</a:t>
            </a:r>
            <a:endParaRPr lang="fr-FR" sz="2000" dirty="0"/>
          </a:p>
        </p:txBody>
      </p:sp>
    </p:spTree>
    <p:extLst>
      <p:ext uri="{BB962C8B-B14F-4D97-AF65-F5344CB8AC3E}">
        <p14:creationId xmlns:p14="http://schemas.microsoft.com/office/powerpoint/2010/main" val="429186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252298" y="808898"/>
            <a:ext cx="8639404" cy="5240203"/>
          </a:xfrm>
          <a:prstGeom prst="rect">
            <a:avLst/>
          </a:prstGeom>
        </p:spPr>
        <p:txBody>
          <a:bodyPr/>
          <a:lstStyle/>
          <a:p>
            <a:pPr marL="342900" marR="0" lvl="0" indent="-342900" algn="l" defTabSz="914400" rtl="0" eaLnBrk="1" fontAlgn="auto" latinLnBrk="0" hangingPunct="1">
              <a:spcAft>
                <a:spcPts val="1200"/>
              </a:spcAft>
              <a:buClrTx/>
              <a:buSzTx/>
              <a:buFont typeface="Wingdings" pitchFamily="2" charset="2"/>
              <a:buChar char="Ø"/>
              <a:tabLst/>
              <a:defRPr/>
            </a:pPr>
            <a:r>
              <a:rPr lang="en-GB" dirty="0">
                <a:solidFill>
                  <a:srgbClr val="000000"/>
                </a:solidFill>
              </a:rPr>
              <a:t>This study offers test results which allow to assess influence of performance parameters to each other and particularly Rolling Sound Emission versus other parameters</a:t>
            </a:r>
          </a:p>
          <a:p>
            <a:pPr marL="342900" indent="-342900">
              <a:spcAft>
                <a:spcPts val="1200"/>
              </a:spcAft>
              <a:buFont typeface="Wingdings" pitchFamily="2" charset="2"/>
              <a:buChar char="Ø"/>
              <a:defRPr/>
            </a:pPr>
            <a:r>
              <a:rPr lang="en-GB" dirty="0"/>
              <a:t>A correlation analysis shows that the five acoustic characteristics concerning R51.03 (Vehicle measurement) and R117.02 (Tyre measurement) at different velocities are correlated and can be represented by only one in this study. However, it is to be noted that this correlation is a linear statistical correlation and not determinist rule and we observe some rank inversion in this sample. </a:t>
            </a:r>
          </a:p>
          <a:p>
            <a:pPr marL="342900" indent="-342900">
              <a:spcAft>
                <a:spcPts val="1200"/>
              </a:spcAft>
              <a:buFont typeface="Wingdings" pitchFamily="2" charset="2"/>
              <a:buChar char="Ø"/>
              <a:defRPr/>
            </a:pPr>
            <a:r>
              <a:rPr lang="en-GB" dirty="0">
                <a:solidFill>
                  <a:srgbClr val="000000"/>
                </a:solidFill>
              </a:rPr>
              <a:t>The lowest tyre road Rolling Sound Emission was achieved by plain tread tyres (not available on the market) by worsening the performances safety related (wet grip and hydroplaning resistance) at very poor level. </a:t>
            </a:r>
          </a:p>
          <a:p>
            <a:pPr marL="342900" indent="-342900">
              <a:spcAft>
                <a:spcPts val="1200"/>
              </a:spcAft>
              <a:buFont typeface="Wingdings" pitchFamily="2" charset="2"/>
              <a:buChar char="Ø"/>
              <a:defRPr/>
            </a:pPr>
            <a:r>
              <a:rPr lang="en-GB" dirty="0">
                <a:solidFill>
                  <a:srgbClr val="000000"/>
                </a:solidFill>
              </a:rPr>
              <a:t>Plain tread tyres represent an asymptote for Rolling Sound Emission but are forbidden for road use because they cannot guarantee the minimum safety requirements.</a:t>
            </a:r>
          </a:p>
          <a:p>
            <a:pPr marL="342900" indent="-342900">
              <a:spcAft>
                <a:spcPts val="1200"/>
              </a:spcAft>
              <a:buFont typeface="Wingdings" pitchFamily="2" charset="2"/>
              <a:buChar char="Ø"/>
              <a:defRPr/>
            </a:pPr>
            <a:r>
              <a:rPr lang="en-GB" dirty="0">
                <a:solidFill>
                  <a:srgbClr val="000000"/>
                </a:solidFill>
              </a:rPr>
              <a:t>Overall conclusions drafted here are based on one size, representative of the market. However, it may be not directly transposed on some other sizes (very narrow or extremely low aspect ratio tyres).</a:t>
            </a:r>
          </a:p>
          <a:p>
            <a:pPr marL="342900" marR="0" lvl="0" indent="-342900" algn="l" defTabSz="914400" rtl="0" eaLnBrk="1" fontAlgn="auto" latinLnBrk="0" hangingPunct="1">
              <a:spcBef>
                <a:spcPts val="600"/>
              </a:spcBef>
              <a:buClrTx/>
              <a:buSzTx/>
              <a:buFont typeface="Wingdings" pitchFamily="2" charset="2"/>
              <a:buChar char="Ø"/>
              <a:tabLst/>
              <a:defRPr/>
            </a:pPr>
            <a:endParaRPr lang="en-GB" sz="2000" b="1" i="0" u="none" strike="noStrike" baseline="0" dirty="0">
              <a:solidFill>
                <a:srgbClr val="000000"/>
              </a:solidFill>
            </a:endParaRPr>
          </a:p>
          <a:p>
            <a:pPr marL="342900" marR="0" lvl="0" indent="-342900" algn="l" defTabSz="914400" rtl="0" eaLnBrk="1" fontAlgn="auto" latinLnBrk="0" hangingPunct="1">
              <a:spcBef>
                <a:spcPts val="600"/>
              </a:spcBef>
              <a:buClrTx/>
              <a:buSzTx/>
              <a:buFont typeface="Wingdings" pitchFamily="2" charset="2"/>
              <a:buChar char="Ø"/>
              <a:tabLst/>
              <a:defRPr/>
            </a:pPr>
            <a:endParaRPr lang="en-GB" sz="2000" b="1" dirty="0">
              <a:solidFill>
                <a:srgbClr val="000000"/>
              </a:solidFill>
            </a:endParaRPr>
          </a:p>
          <a:p>
            <a:pPr marL="342900" marR="0" lvl="0" indent="-342900" algn="l" defTabSz="914400" rtl="0" eaLnBrk="1" fontAlgn="auto" latinLnBrk="0" hangingPunct="1">
              <a:spcBef>
                <a:spcPts val="600"/>
              </a:spcBef>
              <a:buClrTx/>
              <a:buSzTx/>
              <a:buFont typeface="Wingdings" pitchFamily="2" charset="2"/>
              <a:buChar char="Ø"/>
              <a:tabLst/>
              <a:defRPr/>
            </a:pPr>
            <a:endParaRPr lang="en-GB" sz="2000" b="1" dirty="0">
              <a:solidFill>
                <a:srgbClr val="000000"/>
              </a:solidFill>
            </a:endParaRPr>
          </a:p>
          <a:p>
            <a:pPr marL="342900" marR="0" lvl="0" indent="-342900" algn="l" defTabSz="914400" rtl="0" eaLnBrk="1" fontAlgn="auto" latinLnBrk="0" hangingPunct="1">
              <a:spcBef>
                <a:spcPts val="600"/>
              </a:spcBef>
              <a:buClrTx/>
              <a:buSzTx/>
              <a:buFont typeface="Wingdings" pitchFamily="2" charset="2"/>
              <a:buChar char="Ø"/>
              <a:tabLst/>
              <a:defRPr/>
            </a:pPr>
            <a:endParaRPr kumimoji="0" lang="en-GB" sz="2000" b="1" kern="1200" cap="none" spc="0" normalizeH="0" dirty="0">
              <a:ln>
                <a:noFill/>
              </a:ln>
              <a:solidFill>
                <a:srgbClr val="000000"/>
              </a:solidFill>
              <a:effectLst/>
              <a:uLnTx/>
              <a:uFillTx/>
              <a:ea typeface="+mn-ea"/>
              <a:cs typeface="+mn-cs"/>
            </a:endParaRPr>
          </a:p>
          <a:p>
            <a:pPr marL="342900" marR="0" lvl="0" indent="-342900" algn="l" defTabSz="914400" rtl="0" eaLnBrk="1" fontAlgn="auto" latinLnBrk="0" hangingPunct="1">
              <a:spcBef>
                <a:spcPts val="600"/>
              </a:spcBef>
              <a:buClrTx/>
              <a:buSzTx/>
              <a:buFont typeface="Wingdings" pitchFamily="2" charset="2"/>
              <a:buChar char="Ø"/>
              <a:tabLst/>
              <a:defRPr/>
            </a:pPr>
            <a:endParaRPr kumimoji="0" lang="en-GB" sz="2400" b="0" i="0" u="none" strike="noStrike" kern="1200" cap="none" spc="0" normalizeH="0" baseline="0" dirty="0">
              <a:ln>
                <a:noFill/>
              </a:ln>
              <a:solidFill>
                <a:schemeClr val="tx1"/>
              </a:solidFill>
              <a:effectLst/>
              <a:uLnTx/>
              <a:uFillTx/>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6. </a:t>
            </a:r>
            <a:r>
              <a:rPr lang="fr-BE" sz="2000" b="1" dirty="0" err="1"/>
              <a:t>Learnings</a:t>
            </a:r>
            <a:endParaRPr lang="fr-FR" sz="2000" b="1" dirty="0"/>
          </a:p>
        </p:txBody>
      </p:sp>
    </p:spTree>
    <p:extLst>
      <p:ext uri="{BB962C8B-B14F-4D97-AF65-F5344CB8AC3E}">
        <p14:creationId xmlns:p14="http://schemas.microsoft.com/office/powerpoint/2010/main" val="2174873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1268760"/>
            <a:ext cx="7772400" cy="4680520"/>
          </a:xfrm>
          <a:prstGeom prst="rect">
            <a:avLst/>
          </a:prstGeom>
        </p:spPr>
        <p:txBody>
          <a:bodyPr/>
          <a:lstStyle/>
          <a:p>
            <a:pPr marL="342900" marR="0" lvl="0" indent="-342900" algn="l" defTabSz="914400" rtl="0" eaLnBrk="1" fontAlgn="auto" latinLnBrk="0" hangingPunct="1">
              <a:spcBef>
                <a:spcPts val="600"/>
              </a:spcBef>
              <a:buClrTx/>
              <a:buSzTx/>
              <a:buFont typeface="Wingdings" pitchFamily="2" charset="2"/>
              <a:buChar char="Ø"/>
              <a:tabLst/>
              <a:defRPr/>
            </a:pPr>
            <a:endParaRPr lang="en-GB" sz="2000" b="1" dirty="0">
              <a:solidFill>
                <a:srgbClr val="000000"/>
              </a:solidFill>
              <a:highlight>
                <a:srgbClr val="FFFF00"/>
              </a:highlight>
            </a:endParaRPr>
          </a:p>
          <a:p>
            <a:pPr marL="342900" marR="0" lvl="0" indent="-342900" algn="l" defTabSz="914400" rtl="0" eaLnBrk="1" fontAlgn="auto" latinLnBrk="0" hangingPunct="1">
              <a:spcBef>
                <a:spcPts val="600"/>
              </a:spcBef>
              <a:buClrTx/>
              <a:buSzTx/>
              <a:buFont typeface="Wingdings" pitchFamily="2" charset="2"/>
              <a:buChar char="Ø"/>
              <a:tabLst/>
              <a:defRPr/>
            </a:pPr>
            <a:r>
              <a:rPr lang="en-GB" sz="2000" b="1" i="0" u="none" strike="noStrike" baseline="0" dirty="0">
                <a:solidFill>
                  <a:srgbClr val="000000"/>
                </a:solidFill>
              </a:rPr>
              <a:t>This study shows that Rolling Sound performance is in trade-off with Wet Safety performances at least on the study sample. These performances are in opposition, good rolling sound performances implies less good wet safety performances. </a:t>
            </a:r>
          </a:p>
          <a:p>
            <a:pPr marL="342900" marR="0" lvl="0" indent="-342900" algn="l" defTabSz="914400" rtl="0" eaLnBrk="1" fontAlgn="auto" latinLnBrk="0" hangingPunct="1">
              <a:spcBef>
                <a:spcPts val="600"/>
              </a:spcBef>
              <a:buClrTx/>
              <a:buSzTx/>
              <a:buFont typeface="Wingdings" pitchFamily="2" charset="2"/>
              <a:buChar char="Ø"/>
              <a:tabLst/>
              <a:defRPr/>
            </a:pPr>
            <a:endParaRPr kumimoji="0" lang="en-GB" sz="2000" b="1" kern="1200" cap="none" spc="0" normalizeH="0" dirty="0">
              <a:ln>
                <a:noFill/>
              </a:ln>
              <a:solidFill>
                <a:srgbClr val="000000"/>
              </a:solidFill>
              <a:effectLst/>
              <a:highlight>
                <a:srgbClr val="FFFF00"/>
              </a:highlight>
              <a:uLnTx/>
              <a:uFillTx/>
              <a:ea typeface="+mn-ea"/>
              <a:cs typeface="+mn-cs"/>
            </a:endParaRPr>
          </a:p>
          <a:p>
            <a:pPr marL="342900" marR="0" lvl="0" indent="-342900" algn="l" defTabSz="914400" rtl="0" eaLnBrk="1" fontAlgn="auto" latinLnBrk="0" hangingPunct="1">
              <a:spcBef>
                <a:spcPts val="600"/>
              </a:spcBef>
              <a:buClrTx/>
              <a:buSzTx/>
              <a:buFont typeface="Wingdings" pitchFamily="2" charset="2"/>
              <a:buChar char="Ø"/>
              <a:tabLst/>
              <a:defRPr/>
            </a:pPr>
            <a:endParaRPr kumimoji="0" lang="en-GB" sz="2000" b="1" kern="1200" cap="none" spc="0" normalizeH="0" dirty="0">
              <a:ln>
                <a:noFill/>
              </a:ln>
              <a:solidFill>
                <a:srgbClr val="000000"/>
              </a:solidFill>
              <a:effectLst/>
              <a:uLnTx/>
              <a:uFillTx/>
              <a:ea typeface="+mn-ea"/>
              <a:cs typeface="+mn-cs"/>
            </a:endParaRPr>
          </a:p>
          <a:p>
            <a:pPr marL="342900" marR="0" lvl="0" indent="-342900" algn="l" defTabSz="914400" rtl="0" eaLnBrk="1" fontAlgn="auto" latinLnBrk="0" hangingPunct="1">
              <a:spcBef>
                <a:spcPts val="600"/>
              </a:spcBef>
              <a:buClrTx/>
              <a:buSzTx/>
              <a:buFont typeface="Wingdings" pitchFamily="2" charset="2"/>
              <a:buChar char="Ø"/>
              <a:tabLst/>
              <a:defRPr/>
            </a:pPr>
            <a:r>
              <a:rPr kumimoji="0" lang="en-GB" sz="2000" b="1" kern="1200" cap="none" spc="0" normalizeH="0" dirty="0">
                <a:ln>
                  <a:noFill/>
                </a:ln>
                <a:solidFill>
                  <a:srgbClr val="000000"/>
                </a:solidFill>
                <a:effectLst/>
                <a:uLnTx/>
                <a:uFillTx/>
                <a:ea typeface="+mn-ea"/>
                <a:cs typeface="+mn-cs"/>
              </a:rPr>
              <a:t>The study shows that some existing tyres are already close to rolling sound emission physical limits and further reduction of to rolling sound emissions will irremediably impact other tyre performances.</a:t>
            </a:r>
          </a:p>
          <a:p>
            <a:pPr marL="342900" marR="0" lvl="0" indent="-342900" algn="l" defTabSz="914400" rtl="0" eaLnBrk="1" fontAlgn="auto" latinLnBrk="0" hangingPunct="1">
              <a:spcBef>
                <a:spcPts val="600"/>
              </a:spcBef>
              <a:buClrTx/>
              <a:buSzTx/>
              <a:buFont typeface="Wingdings" pitchFamily="2" charset="2"/>
              <a:buChar char="Ø"/>
              <a:tabLst/>
              <a:defRPr/>
            </a:pPr>
            <a:endParaRPr kumimoji="0" lang="en-US" sz="2400" b="0" i="0" u="none" strike="noStrike" kern="1200" cap="none" spc="0" normalizeH="0" baseline="0" dirty="0">
              <a:ln>
                <a:noFill/>
              </a:ln>
              <a:solidFill>
                <a:schemeClr val="tx1"/>
              </a:solidFill>
              <a:effectLst/>
              <a:uLnTx/>
              <a:uFillTx/>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7. </a:t>
            </a:r>
            <a:r>
              <a:rPr lang="fr-BE" sz="2000" b="1" dirty="0" err="1"/>
              <a:t>Overall</a:t>
            </a:r>
            <a:r>
              <a:rPr lang="fr-BE" sz="2000" b="1" dirty="0"/>
              <a:t> conclusions</a:t>
            </a:r>
            <a:endParaRPr lang="fr-FR" sz="2000" b="1" dirty="0"/>
          </a:p>
        </p:txBody>
      </p:sp>
    </p:spTree>
    <p:extLst>
      <p:ext uri="{BB962C8B-B14F-4D97-AF65-F5344CB8AC3E}">
        <p14:creationId xmlns:p14="http://schemas.microsoft.com/office/powerpoint/2010/main" val="186297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5B82C-9F3F-4E75-AF49-DA9FBA45AC03}"/>
              </a:ext>
            </a:extLst>
          </p:cNvPr>
          <p:cNvSpPr txBox="1">
            <a:spLocks/>
          </p:cNvSpPr>
          <p:nvPr/>
        </p:nvSpPr>
        <p:spPr>
          <a:xfrm>
            <a:off x="685800" y="204491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2800" dirty="0"/>
            </a:br>
            <a:r>
              <a:rPr lang="en-US" sz="2800" b="1" dirty="0"/>
              <a:t>Thank you</a:t>
            </a:r>
            <a:endParaRPr lang="en-US" sz="2800" dirty="0"/>
          </a:p>
        </p:txBody>
      </p:sp>
    </p:spTree>
    <p:extLst>
      <p:ext uri="{BB962C8B-B14F-4D97-AF65-F5344CB8AC3E}">
        <p14:creationId xmlns:p14="http://schemas.microsoft.com/office/powerpoint/2010/main" val="271808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0E42B6-1ADC-4683-AF42-B9561032440F}"/>
              </a:ext>
            </a:extLst>
          </p:cNvPr>
          <p:cNvPicPr>
            <a:picLocks noChangeAspect="1"/>
          </p:cNvPicPr>
          <p:nvPr/>
        </p:nvPicPr>
        <p:blipFill>
          <a:blip r:embed="rId2"/>
          <a:stretch>
            <a:fillRect/>
          </a:stretch>
        </p:blipFill>
        <p:spPr>
          <a:xfrm>
            <a:off x="16028" y="2766155"/>
            <a:ext cx="4212701" cy="3603048"/>
          </a:xfrm>
          <a:prstGeom prst="rect">
            <a:avLst/>
          </a:prstGeom>
        </p:spPr>
      </p:pic>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59" y="764704"/>
            <a:ext cx="7772400" cy="1754326"/>
          </a:xfrm>
          <a:prstGeom prst="rect">
            <a:avLst/>
          </a:prstGeom>
          <a:noFill/>
        </p:spPr>
        <p:txBody>
          <a:bodyPr wrap="square" rtlCol="0">
            <a:spAutoFit/>
          </a:bodyPr>
          <a:lstStyle/>
          <a:p>
            <a:r>
              <a:rPr lang="en-GB" b="1" dirty="0"/>
              <a:t>Axis 2</a:t>
            </a:r>
            <a:endParaRPr lang="en-GB" dirty="0"/>
          </a:p>
          <a:p>
            <a:endParaRPr lang="en-GB" dirty="0"/>
          </a:p>
          <a:p>
            <a:pPr marL="285750" indent="-285750">
              <a:buFont typeface="Arial" panose="020B0604020202020204" pitchFamily="34" charset="0"/>
              <a:buChar char="•"/>
            </a:pPr>
            <a:r>
              <a:rPr lang="en-GB" dirty="0"/>
              <a:t>Axis 2 is mainly directed by Rolling resistance and the Dry Grip test.</a:t>
            </a:r>
          </a:p>
          <a:p>
            <a:pPr marL="285750" indent="-285750">
              <a:buFont typeface="Arial" panose="020B0604020202020204" pitchFamily="34" charset="0"/>
              <a:buChar char="•"/>
            </a:pPr>
            <a:r>
              <a:rPr lang="en-GB" dirty="0"/>
              <a:t>Simple conclusion cannot be drawn on this axis.</a:t>
            </a:r>
          </a:p>
          <a:p>
            <a:pPr marL="285750" indent="-285750">
              <a:buFont typeface="Arial" panose="020B0604020202020204" pitchFamily="34" charset="0"/>
              <a:buChar char="•"/>
            </a:pPr>
            <a:r>
              <a:rPr lang="en-GB" dirty="0"/>
              <a:t>Focus on tyre </a:t>
            </a:r>
            <a:r>
              <a:rPr lang="en-GB" b="1" dirty="0">
                <a:solidFill>
                  <a:schemeClr val="tx2"/>
                </a:solidFill>
                <a:effectLst>
                  <a:outerShdw blurRad="38100" dist="38100" dir="2700000" algn="tl">
                    <a:srgbClr val="000000">
                      <a:alpha val="43137"/>
                    </a:srgbClr>
                  </a:outerShdw>
                </a:effectLst>
              </a:rPr>
              <a:t>C</a:t>
            </a:r>
            <a:r>
              <a:rPr lang="en-GB" dirty="0"/>
              <a:t> and </a:t>
            </a:r>
            <a:r>
              <a:rPr lang="en-GB" b="1" dirty="0">
                <a:solidFill>
                  <a:srgbClr val="FF0000"/>
                </a:solidFill>
                <a:effectLst>
                  <a:outerShdw blurRad="38100" dist="38100" dir="2700000" algn="tl">
                    <a:srgbClr val="000000">
                      <a:alpha val="43137"/>
                    </a:srgbClr>
                  </a:outerShdw>
                </a:effectLst>
              </a:rPr>
              <a:t>H</a:t>
            </a:r>
          </a:p>
          <a:p>
            <a:endParaRPr lang="en-GB" dirty="0"/>
          </a:p>
        </p:txBody>
      </p:sp>
      <p:grpSp>
        <p:nvGrpSpPr>
          <p:cNvPr id="13" name="Group 12">
            <a:extLst>
              <a:ext uri="{FF2B5EF4-FFF2-40B4-BE49-F238E27FC236}">
                <a16:creationId xmlns:a16="http://schemas.microsoft.com/office/drawing/2014/main" id="{B979E19A-EFF1-4D2E-8A79-B3DBC23A8C13}"/>
              </a:ext>
            </a:extLst>
          </p:cNvPr>
          <p:cNvGrpSpPr/>
          <p:nvPr/>
        </p:nvGrpSpPr>
        <p:grpSpPr>
          <a:xfrm>
            <a:off x="4139953" y="2872229"/>
            <a:ext cx="5004048" cy="3409706"/>
            <a:chOff x="4276725" y="2872229"/>
            <a:chExt cx="4867275" cy="3409706"/>
          </a:xfrm>
        </p:grpSpPr>
        <p:pic>
          <p:nvPicPr>
            <p:cNvPr id="3" name="Picture 2">
              <a:extLst>
                <a:ext uri="{FF2B5EF4-FFF2-40B4-BE49-F238E27FC236}">
                  <a16:creationId xmlns:a16="http://schemas.microsoft.com/office/drawing/2014/main" id="{A24B8474-125A-4C79-AA74-FDE19B5D7543}"/>
                </a:ext>
              </a:extLst>
            </p:cNvPr>
            <p:cNvPicPr>
              <a:picLocks noChangeAspect="1"/>
            </p:cNvPicPr>
            <p:nvPr/>
          </p:nvPicPr>
          <p:blipFill>
            <a:blip r:embed="rId3"/>
            <a:stretch>
              <a:fillRect/>
            </a:stretch>
          </p:blipFill>
          <p:spPr>
            <a:xfrm>
              <a:off x="4276725" y="2872229"/>
              <a:ext cx="4867275" cy="3390900"/>
            </a:xfrm>
            <a:prstGeom prst="rect">
              <a:avLst/>
            </a:prstGeom>
          </p:spPr>
        </p:pic>
        <p:sp>
          <p:nvSpPr>
            <p:cNvPr id="6" name="Oval 5">
              <a:extLst>
                <a:ext uri="{FF2B5EF4-FFF2-40B4-BE49-F238E27FC236}">
                  <a16:creationId xmlns:a16="http://schemas.microsoft.com/office/drawing/2014/main" id="{8B5B1888-4CB9-453A-A021-6F13944B395B}"/>
                </a:ext>
              </a:extLst>
            </p:cNvPr>
            <p:cNvSpPr/>
            <p:nvPr/>
          </p:nvSpPr>
          <p:spPr>
            <a:xfrm>
              <a:off x="5364088" y="3861048"/>
              <a:ext cx="288032" cy="288032"/>
            </a:xfrm>
            <a:prstGeom prst="ellipse">
              <a:avLst/>
            </a:prstGeom>
            <a:noFill/>
            <a:ln>
              <a:solidFill>
                <a:srgbClr val="00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39EA568-FA15-4D2F-ACF6-CE80A9A58F75}"/>
                </a:ext>
              </a:extLst>
            </p:cNvPr>
            <p:cNvSpPr/>
            <p:nvPr/>
          </p:nvSpPr>
          <p:spPr>
            <a:xfrm>
              <a:off x="8061477" y="4567679"/>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02817D0-536A-47DA-8CA1-AB37D967449B}"/>
                </a:ext>
              </a:extLst>
            </p:cNvPr>
            <p:cNvSpPr txBox="1"/>
            <p:nvPr/>
          </p:nvSpPr>
          <p:spPr>
            <a:xfrm>
              <a:off x="6279319" y="6004936"/>
              <a:ext cx="1953775" cy="276999"/>
            </a:xfrm>
            <a:prstGeom prst="rect">
              <a:avLst/>
            </a:prstGeom>
            <a:solidFill>
              <a:schemeClr val="bg1"/>
            </a:solidFill>
          </p:spPr>
          <p:txBody>
            <a:bodyPr wrap="square" rtlCol="0">
              <a:spAutoFit/>
            </a:bodyPr>
            <a:lstStyle/>
            <a:p>
              <a:pPr algn="ctr"/>
              <a:r>
                <a:rPr lang="en-GB" sz="1200" dirty="0"/>
                <a:t>Axis 2</a:t>
              </a:r>
            </a:p>
          </p:txBody>
        </p:sp>
      </p:grpSp>
      <p:cxnSp>
        <p:nvCxnSpPr>
          <p:cNvPr id="22" name="Straight Connector 21">
            <a:extLst>
              <a:ext uri="{FF2B5EF4-FFF2-40B4-BE49-F238E27FC236}">
                <a16:creationId xmlns:a16="http://schemas.microsoft.com/office/drawing/2014/main" id="{14D9F695-C9C2-4454-9897-F3B0BA9973DB}"/>
              </a:ext>
            </a:extLst>
          </p:cNvPr>
          <p:cNvCxnSpPr>
            <a:cxnSpLocks/>
          </p:cNvCxnSpPr>
          <p:nvPr/>
        </p:nvCxnSpPr>
        <p:spPr>
          <a:xfrm>
            <a:off x="753115" y="3429000"/>
            <a:ext cx="338683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
            <a:extLst>
              <a:ext uri="{FF2B5EF4-FFF2-40B4-BE49-F238E27FC236}">
                <a16:creationId xmlns:a16="http://schemas.microsoft.com/office/drawing/2014/main" id="{1D6E21C3-A8C6-44CA-8D99-10E391462F1D}"/>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Principal Component </a:t>
            </a:r>
            <a:r>
              <a:rPr lang="fr-BE" sz="2000" dirty="0" err="1"/>
              <a:t>Analysis</a:t>
            </a:r>
            <a:endParaRPr lang="fr-FR" sz="2000" dirty="0"/>
          </a:p>
        </p:txBody>
      </p:sp>
    </p:spTree>
    <p:extLst>
      <p:ext uri="{BB962C8B-B14F-4D97-AF65-F5344CB8AC3E}">
        <p14:creationId xmlns:p14="http://schemas.microsoft.com/office/powerpoint/2010/main" val="3757265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1A5F09-5EED-4478-AB57-C98DE3210B8B}"/>
              </a:ext>
            </a:extLst>
          </p:cNvPr>
          <p:cNvPicPr>
            <a:picLocks noChangeAspect="1"/>
          </p:cNvPicPr>
          <p:nvPr/>
        </p:nvPicPr>
        <p:blipFill>
          <a:blip r:embed="rId2"/>
          <a:stretch>
            <a:fillRect/>
          </a:stretch>
        </p:blipFill>
        <p:spPr>
          <a:xfrm>
            <a:off x="-48942" y="3064742"/>
            <a:ext cx="4133446" cy="3322608"/>
          </a:xfrm>
          <a:prstGeom prst="rect">
            <a:avLst/>
          </a:prstGeom>
        </p:spPr>
      </p:pic>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611559" y="764704"/>
            <a:ext cx="7772400" cy="1754326"/>
          </a:xfrm>
          <a:prstGeom prst="rect">
            <a:avLst/>
          </a:prstGeom>
          <a:noFill/>
        </p:spPr>
        <p:txBody>
          <a:bodyPr wrap="square" rtlCol="0">
            <a:spAutoFit/>
          </a:bodyPr>
          <a:lstStyle/>
          <a:p>
            <a:r>
              <a:rPr lang="en-GB" b="1" dirty="0"/>
              <a:t>Axis 3</a:t>
            </a:r>
            <a:endParaRPr lang="en-GB" dirty="0"/>
          </a:p>
          <a:p>
            <a:endParaRPr lang="en-GB" dirty="0"/>
          </a:p>
          <a:p>
            <a:pPr marL="285750" indent="-285750">
              <a:buFont typeface="Arial" panose="020B0604020202020204" pitchFamily="34" charset="0"/>
              <a:buChar char="•"/>
            </a:pPr>
            <a:r>
              <a:rPr lang="en-GB" dirty="0"/>
              <a:t>Axis 3 mainly directed by Flat Trac 80% and the Dry Grip test.</a:t>
            </a:r>
          </a:p>
          <a:p>
            <a:pPr marL="285750" indent="-285750">
              <a:buFont typeface="Arial" panose="020B0604020202020204" pitchFamily="34" charset="0"/>
              <a:buChar char="•"/>
            </a:pPr>
            <a:r>
              <a:rPr lang="en-GB" dirty="0"/>
              <a:t>Simple conclusion cannot be drawn on this axis.</a:t>
            </a:r>
          </a:p>
          <a:p>
            <a:pPr marL="285750" indent="-285750">
              <a:buFont typeface="Arial" panose="020B0604020202020204" pitchFamily="34" charset="0"/>
              <a:buChar char="•"/>
            </a:pPr>
            <a:r>
              <a:rPr lang="en-GB" dirty="0"/>
              <a:t>Focus on tyre </a:t>
            </a:r>
            <a:r>
              <a:rPr lang="en-GB" b="1" dirty="0">
                <a:solidFill>
                  <a:schemeClr val="tx2"/>
                </a:solidFill>
                <a:effectLst>
                  <a:outerShdw blurRad="38100" dist="38100" dir="2700000" algn="tl">
                    <a:srgbClr val="000000">
                      <a:alpha val="43137"/>
                    </a:srgbClr>
                  </a:outerShdw>
                </a:effectLst>
              </a:rPr>
              <a:t>G</a:t>
            </a:r>
            <a:r>
              <a:rPr lang="en-GB" dirty="0"/>
              <a:t> and </a:t>
            </a:r>
            <a:r>
              <a:rPr lang="en-GB" b="1" dirty="0">
                <a:solidFill>
                  <a:srgbClr val="FF0000"/>
                </a:solidFill>
                <a:effectLst>
                  <a:outerShdw blurRad="38100" dist="38100" dir="2700000" algn="tl">
                    <a:srgbClr val="000000">
                      <a:alpha val="43137"/>
                    </a:srgbClr>
                  </a:outerShdw>
                </a:effectLst>
              </a:rPr>
              <a:t>I</a:t>
            </a:r>
          </a:p>
          <a:p>
            <a:endParaRPr lang="en-GB" dirty="0"/>
          </a:p>
        </p:txBody>
      </p:sp>
      <p:grpSp>
        <p:nvGrpSpPr>
          <p:cNvPr id="13" name="Group 12">
            <a:extLst>
              <a:ext uri="{FF2B5EF4-FFF2-40B4-BE49-F238E27FC236}">
                <a16:creationId xmlns:a16="http://schemas.microsoft.com/office/drawing/2014/main" id="{DDFD48DA-C681-451B-9057-BBBC82DDC1F4}"/>
              </a:ext>
            </a:extLst>
          </p:cNvPr>
          <p:cNvGrpSpPr/>
          <p:nvPr/>
        </p:nvGrpSpPr>
        <p:grpSpPr>
          <a:xfrm>
            <a:off x="4121624" y="2502961"/>
            <a:ext cx="4994488" cy="3702632"/>
            <a:chOff x="4305300" y="2748966"/>
            <a:chExt cx="4838700" cy="3677199"/>
          </a:xfrm>
        </p:grpSpPr>
        <p:pic>
          <p:nvPicPr>
            <p:cNvPr id="3" name="Picture 2">
              <a:extLst>
                <a:ext uri="{FF2B5EF4-FFF2-40B4-BE49-F238E27FC236}">
                  <a16:creationId xmlns:a16="http://schemas.microsoft.com/office/drawing/2014/main" id="{FD6BD94B-4A47-4184-AF7A-D7BD2C569B66}"/>
                </a:ext>
              </a:extLst>
            </p:cNvPr>
            <p:cNvPicPr>
              <a:picLocks noChangeAspect="1"/>
            </p:cNvPicPr>
            <p:nvPr/>
          </p:nvPicPr>
          <p:blipFill rotWithShape="1">
            <a:blip r:embed="rId3"/>
            <a:srcRect t="1135"/>
            <a:stretch/>
          </p:blipFill>
          <p:spPr>
            <a:xfrm>
              <a:off x="4305300" y="2748966"/>
              <a:ext cx="4838700" cy="3559579"/>
            </a:xfrm>
            <a:prstGeom prst="rect">
              <a:avLst/>
            </a:prstGeom>
          </p:spPr>
        </p:pic>
        <p:sp>
          <p:nvSpPr>
            <p:cNvPr id="6" name="Oval 5">
              <a:extLst>
                <a:ext uri="{FF2B5EF4-FFF2-40B4-BE49-F238E27FC236}">
                  <a16:creationId xmlns:a16="http://schemas.microsoft.com/office/drawing/2014/main" id="{8B5B1888-4CB9-453A-A021-6F13944B395B}"/>
                </a:ext>
              </a:extLst>
            </p:cNvPr>
            <p:cNvSpPr/>
            <p:nvPr/>
          </p:nvSpPr>
          <p:spPr>
            <a:xfrm>
              <a:off x="5796136" y="4758493"/>
              <a:ext cx="288032" cy="288032"/>
            </a:xfrm>
            <a:prstGeom prst="ellipse">
              <a:avLst/>
            </a:prstGeom>
            <a:noFill/>
            <a:ln>
              <a:solidFill>
                <a:srgbClr val="000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39EA568-FA15-4D2F-ACF6-CE80A9A58F75}"/>
                </a:ext>
              </a:extLst>
            </p:cNvPr>
            <p:cNvSpPr/>
            <p:nvPr/>
          </p:nvSpPr>
          <p:spPr>
            <a:xfrm>
              <a:off x="8599110" y="301885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02817D0-536A-47DA-8CA1-AB37D967449B}"/>
                </a:ext>
              </a:extLst>
            </p:cNvPr>
            <p:cNvSpPr txBox="1"/>
            <p:nvPr/>
          </p:nvSpPr>
          <p:spPr>
            <a:xfrm>
              <a:off x="5611203" y="6138133"/>
              <a:ext cx="2592289" cy="288032"/>
            </a:xfrm>
            <a:prstGeom prst="rect">
              <a:avLst/>
            </a:prstGeom>
            <a:solidFill>
              <a:schemeClr val="bg1"/>
            </a:solidFill>
          </p:spPr>
          <p:txBody>
            <a:bodyPr wrap="square" rtlCol="0">
              <a:spAutoFit/>
            </a:bodyPr>
            <a:lstStyle/>
            <a:p>
              <a:pPr algn="ctr"/>
              <a:r>
                <a:rPr lang="en-GB" sz="1200" dirty="0"/>
                <a:t>Axis 3</a:t>
              </a:r>
            </a:p>
          </p:txBody>
        </p:sp>
      </p:grpSp>
      <p:sp>
        <p:nvSpPr>
          <p:cNvPr id="14" name="ZoneTexte 1">
            <a:extLst>
              <a:ext uri="{FF2B5EF4-FFF2-40B4-BE49-F238E27FC236}">
                <a16:creationId xmlns:a16="http://schemas.microsoft.com/office/drawing/2014/main" id="{051F71F1-9989-47E0-879F-9BC19C62E23E}"/>
              </a:ext>
            </a:extLst>
          </p:cNvPr>
          <p:cNvSpPr txBox="1"/>
          <p:nvPr/>
        </p:nvSpPr>
        <p:spPr>
          <a:xfrm>
            <a:off x="395536" y="116632"/>
            <a:ext cx="6984776" cy="400110"/>
          </a:xfrm>
          <a:prstGeom prst="rect">
            <a:avLst/>
          </a:prstGeom>
          <a:noFill/>
        </p:spPr>
        <p:txBody>
          <a:bodyPr wrap="square" rtlCol="0">
            <a:spAutoFit/>
          </a:bodyPr>
          <a:lstStyle/>
          <a:p>
            <a:r>
              <a:rPr lang="fr-BE" sz="2000" b="1" dirty="0"/>
              <a:t>5. </a:t>
            </a:r>
            <a:r>
              <a:rPr lang="fr-BE" sz="2000" b="1" dirty="0" err="1"/>
              <a:t>Statistical</a:t>
            </a:r>
            <a:r>
              <a:rPr lang="fr-BE" sz="2000" b="1" dirty="0"/>
              <a:t> </a:t>
            </a:r>
            <a:r>
              <a:rPr lang="fr-BE" sz="2000" b="1" dirty="0" err="1"/>
              <a:t>analysis</a:t>
            </a:r>
            <a:r>
              <a:rPr lang="fr-BE" sz="2000" b="1" dirty="0"/>
              <a:t> </a:t>
            </a:r>
            <a:r>
              <a:rPr lang="fr-BE" sz="2000" dirty="0"/>
              <a:t>– Principal Component </a:t>
            </a:r>
            <a:r>
              <a:rPr lang="fr-BE" sz="2000" dirty="0" err="1"/>
              <a:t>Analysis</a:t>
            </a:r>
            <a:endParaRPr lang="fr-FR" sz="2000" dirty="0"/>
          </a:p>
        </p:txBody>
      </p:sp>
    </p:spTree>
    <p:extLst>
      <p:ext uri="{BB962C8B-B14F-4D97-AF65-F5344CB8AC3E}">
        <p14:creationId xmlns:p14="http://schemas.microsoft.com/office/powerpoint/2010/main" val="149382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200" b="0" i="0" u="none" strike="noStrike" kern="1200" cap="none" spc="0" normalizeH="0" baseline="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a:ln>
                  <a:noFill/>
                </a:ln>
                <a:solidFill>
                  <a:schemeClr val="tx1"/>
                </a:solidFill>
                <a:effectLst/>
                <a:uLnTx/>
                <a:uFillTx/>
                <a:latin typeface="+mj-lt"/>
                <a:ea typeface="+mj-ea"/>
                <a:cs typeface="+mj-cs"/>
              </a:rPr>
              <a:t>							</a:t>
            </a:r>
            <a:endParaRPr kumimoji="0" lang="en-GB" sz="1400" b="1" i="0" u="none" strike="noStrike" kern="1200" cap="none" spc="0" normalizeH="0" baseline="0">
              <a:ln>
                <a:noFill/>
              </a:ln>
              <a:solidFill>
                <a:schemeClr val="tx1"/>
              </a:solidFill>
              <a:effectLst/>
              <a:uLnTx/>
              <a:uFillTx/>
              <a:latin typeface="+mj-lt"/>
              <a:ea typeface="+mj-ea"/>
              <a:cs typeface="+mj-cs"/>
            </a:endParaRPr>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en-GB" sz="2000" b="1"/>
              <a:t>1. Background</a:t>
            </a:r>
          </a:p>
        </p:txBody>
      </p:sp>
      <p:sp>
        <p:nvSpPr>
          <p:cNvPr id="7" name="Rectangle 3">
            <a:extLst>
              <a:ext uri="{FF2B5EF4-FFF2-40B4-BE49-F238E27FC236}">
                <a16:creationId xmlns:a16="http://schemas.microsoft.com/office/drawing/2014/main" id="{D28990A7-1C29-4D8B-88C2-BF27A2C968D9}"/>
              </a:ext>
            </a:extLst>
          </p:cNvPr>
          <p:cNvSpPr txBox="1">
            <a:spLocks noChangeArrowheads="1"/>
          </p:cNvSpPr>
          <p:nvPr/>
        </p:nvSpPr>
        <p:spPr>
          <a:xfrm>
            <a:off x="423067" y="1340768"/>
            <a:ext cx="4968552" cy="2304256"/>
          </a:xfrm>
          <a:prstGeom prst="rect">
            <a:avLst/>
          </a:prstGeom>
        </p:spPr>
        <p:txBody>
          <a:bodyPr/>
          <a:lstStyle/>
          <a:p>
            <a:pPr marL="285750" indent="-285750">
              <a:spcAft>
                <a:spcPts val="600"/>
              </a:spcAft>
              <a:buFont typeface="Wingdings" panose="05000000000000000000" pitchFamily="2" charset="2"/>
              <a:buChar char="ü"/>
            </a:pPr>
            <a:r>
              <a:rPr lang="en-GB" b="1" u="sng" dirty="0"/>
              <a:t>Traffic noise mitigation programs</a:t>
            </a:r>
          </a:p>
          <a:p>
            <a:pPr>
              <a:spcAft>
                <a:spcPts val="600"/>
              </a:spcAft>
            </a:pPr>
            <a:endParaRPr lang="en-GB" b="1" u="sng" dirty="0"/>
          </a:p>
          <a:p>
            <a:pPr marL="285750" indent="-285750">
              <a:spcAft>
                <a:spcPts val="600"/>
              </a:spcAft>
              <a:buFont typeface="Wingdings" panose="05000000000000000000" pitchFamily="2" charset="2"/>
              <a:buChar char="ü"/>
            </a:pPr>
            <a:r>
              <a:rPr lang="en-GB" b="1" u="sng" dirty="0"/>
              <a:t>Revision of EU regulation on vehicle noise</a:t>
            </a:r>
          </a:p>
          <a:p>
            <a:pPr>
              <a:spcAft>
                <a:spcPts val="600"/>
              </a:spcAft>
            </a:pPr>
            <a:endParaRPr lang="en-GB" b="1" u="sng" dirty="0"/>
          </a:p>
          <a:p>
            <a:pPr marL="285750" indent="-285750">
              <a:spcAft>
                <a:spcPts val="600"/>
              </a:spcAft>
              <a:buFont typeface="Wingdings" panose="05000000000000000000" pitchFamily="2" charset="2"/>
              <a:buChar char="ü"/>
            </a:pPr>
            <a:r>
              <a:rPr lang="en-GB" b="1" u="sng" dirty="0"/>
              <a:t>Advice of Tyre Industry</a:t>
            </a:r>
            <a:endParaRPr lang="en-GB" dirty="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0021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C7E6B-142A-4821-B9B7-4263BBE21881}"/>
              </a:ext>
            </a:extLst>
          </p:cNvPr>
          <p:cNvPicPr>
            <a:picLocks noChangeAspect="1"/>
          </p:cNvPicPr>
          <p:nvPr/>
        </p:nvPicPr>
        <p:blipFill>
          <a:blip r:embed="rId2"/>
          <a:stretch>
            <a:fillRect/>
          </a:stretch>
        </p:blipFill>
        <p:spPr>
          <a:xfrm>
            <a:off x="1185378" y="1731746"/>
            <a:ext cx="6773243" cy="2993395"/>
          </a:xfrm>
          <a:prstGeom prst="rect">
            <a:avLst/>
          </a:prstGeom>
        </p:spPr>
      </p:pic>
      <p:sp>
        <p:nvSpPr>
          <p:cNvPr id="17" name="ZoneTexte 4">
            <a:extLst>
              <a:ext uri="{FF2B5EF4-FFF2-40B4-BE49-F238E27FC236}">
                <a16:creationId xmlns:a16="http://schemas.microsoft.com/office/drawing/2014/main" id="{36345A5E-D135-4752-91A3-232482AA8DB9}"/>
              </a:ext>
            </a:extLst>
          </p:cNvPr>
          <p:cNvSpPr txBox="1"/>
          <p:nvPr/>
        </p:nvSpPr>
        <p:spPr>
          <a:xfrm>
            <a:off x="539552" y="764704"/>
            <a:ext cx="8532440"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Rolling sound emission R51 accelerated versus R51 constant speed</a:t>
            </a:r>
          </a:p>
        </p:txBody>
      </p:sp>
      <p:sp>
        <p:nvSpPr>
          <p:cNvPr id="20" name="Rectangle 19">
            <a:extLst>
              <a:ext uri="{FF2B5EF4-FFF2-40B4-BE49-F238E27FC236}">
                <a16:creationId xmlns:a16="http://schemas.microsoft.com/office/drawing/2014/main" id="{0AAF1BC6-87D2-4DE8-88B2-B9CCA0663388}"/>
              </a:ext>
            </a:extLst>
          </p:cNvPr>
          <p:cNvSpPr/>
          <p:nvPr/>
        </p:nvSpPr>
        <p:spPr>
          <a:xfrm>
            <a:off x="1691679" y="4774790"/>
            <a:ext cx="1224136" cy="890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chemeClr val="tx1"/>
                </a:solidFill>
              </a:rPr>
              <a:t>Slick tyres show no significant change under acceleration</a:t>
            </a:r>
          </a:p>
        </p:txBody>
      </p:sp>
      <p:sp>
        <p:nvSpPr>
          <p:cNvPr id="21" name="Rectangle 20">
            <a:extLst>
              <a:ext uri="{FF2B5EF4-FFF2-40B4-BE49-F238E27FC236}">
                <a16:creationId xmlns:a16="http://schemas.microsoft.com/office/drawing/2014/main" id="{0D5C0C99-0080-4E61-B605-356CDFAE93B8}"/>
              </a:ext>
            </a:extLst>
          </p:cNvPr>
          <p:cNvSpPr/>
          <p:nvPr/>
        </p:nvSpPr>
        <p:spPr>
          <a:xfrm>
            <a:off x="4788023" y="2420885"/>
            <a:ext cx="432048" cy="1872212"/>
          </a:xfrm>
          <a:prstGeom prst="rect">
            <a:avLst/>
          </a:prstGeom>
          <a:noFill/>
        </p:spPr>
        <p:style>
          <a:lnRef idx="2">
            <a:schemeClr val="accent3"/>
          </a:lnRef>
          <a:fillRef idx="1">
            <a:schemeClr val="lt1"/>
          </a:fillRef>
          <a:effectRef idx="0">
            <a:schemeClr val="accent3"/>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a:p>
        </p:txBody>
      </p:sp>
      <p:sp>
        <p:nvSpPr>
          <p:cNvPr id="22" name="Rectangle 21">
            <a:extLst>
              <a:ext uri="{FF2B5EF4-FFF2-40B4-BE49-F238E27FC236}">
                <a16:creationId xmlns:a16="http://schemas.microsoft.com/office/drawing/2014/main" id="{0D5C0C99-0080-4E61-B605-356CDFAE93B8}"/>
              </a:ext>
            </a:extLst>
          </p:cNvPr>
          <p:cNvSpPr/>
          <p:nvPr/>
        </p:nvSpPr>
        <p:spPr>
          <a:xfrm>
            <a:off x="2915814" y="1381998"/>
            <a:ext cx="2412265" cy="1038891"/>
          </a:xfrm>
          <a:prstGeom prst="rect">
            <a:avLst/>
          </a:prstGeom>
          <a:noFill/>
        </p:spPr>
        <p:style>
          <a:lnRef idx="2">
            <a:schemeClr val="accent3"/>
          </a:lnRef>
          <a:fillRef idx="1">
            <a:schemeClr val="lt1"/>
          </a:fillRef>
          <a:effectRef idx="0">
            <a:schemeClr val="accent3"/>
          </a:effectRef>
          <a:fontRef idx="minor">
            <a:schemeClr val="dk1"/>
          </a:fontRef>
        </p:style>
        <p:txBody>
          <a:bodyPr lIns="0" rIns="0"/>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t>Example 1: Change in ranking under acceleration (3PMSF vs Normal)</a:t>
            </a:r>
          </a:p>
          <a:p>
            <a:pPr algn="ctr"/>
            <a:endParaRPr lang="en-US" sz="1200" dirty="0"/>
          </a:p>
          <a:p>
            <a:pPr algn="ctr"/>
            <a:r>
              <a:rPr lang="en-US" sz="1200" b="1" dirty="0"/>
              <a:t>C noisier than F</a:t>
            </a:r>
            <a:r>
              <a:rPr lang="en-US" sz="1200" dirty="0"/>
              <a:t> in R51 EV a</a:t>
            </a:r>
          </a:p>
          <a:p>
            <a:pPr algn="ctr"/>
            <a:r>
              <a:rPr lang="en-US" sz="1200" b="1" dirty="0"/>
              <a:t>F Noisier than C </a:t>
            </a:r>
            <a:r>
              <a:rPr lang="en-US" sz="1200" dirty="0"/>
              <a:t>in R51 EV c</a:t>
            </a:r>
          </a:p>
          <a:p>
            <a:pPr algn="ctr"/>
            <a:endParaRPr lang="en-US" sz="1200" dirty="0"/>
          </a:p>
        </p:txBody>
      </p:sp>
      <p:sp>
        <p:nvSpPr>
          <p:cNvPr id="23" name="Rectangle 22">
            <a:extLst>
              <a:ext uri="{FF2B5EF4-FFF2-40B4-BE49-F238E27FC236}">
                <a16:creationId xmlns:a16="http://schemas.microsoft.com/office/drawing/2014/main" id="{139C4F40-C812-4244-8062-75A4A855C25E}"/>
              </a:ext>
            </a:extLst>
          </p:cNvPr>
          <p:cNvSpPr/>
          <p:nvPr/>
        </p:nvSpPr>
        <p:spPr>
          <a:xfrm>
            <a:off x="4716015" y="2780926"/>
            <a:ext cx="1224136" cy="1556795"/>
          </a:xfrm>
          <a:prstGeom prst="rect">
            <a:avLst/>
          </a:prstGeom>
          <a:noFill/>
        </p:spPr>
        <p:style>
          <a:lnRef idx="2">
            <a:schemeClr val="accent6"/>
          </a:lnRef>
          <a:fillRef idx="1">
            <a:schemeClr val="lt1"/>
          </a:fillRef>
          <a:effectRef idx="0">
            <a:schemeClr val="accent6"/>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a:p>
        </p:txBody>
      </p:sp>
      <p:sp>
        <p:nvSpPr>
          <p:cNvPr id="24" name="Rectangle 23">
            <a:extLst>
              <a:ext uri="{FF2B5EF4-FFF2-40B4-BE49-F238E27FC236}">
                <a16:creationId xmlns:a16="http://schemas.microsoft.com/office/drawing/2014/main" id="{5EF57EC4-940A-4889-B50F-CE2EB1F93188}"/>
              </a:ext>
            </a:extLst>
          </p:cNvPr>
          <p:cNvSpPr/>
          <p:nvPr/>
        </p:nvSpPr>
        <p:spPr>
          <a:xfrm>
            <a:off x="4067948" y="4725141"/>
            <a:ext cx="2520264" cy="1046639"/>
          </a:xfrm>
          <a:prstGeom prst="rect">
            <a:avLst/>
          </a:prstGeom>
          <a:noFill/>
        </p:spPr>
        <p:style>
          <a:lnRef idx="2">
            <a:schemeClr val="accent6"/>
          </a:lnRef>
          <a:fillRef idx="1">
            <a:schemeClr val="lt1"/>
          </a:fillRef>
          <a:effectRef idx="0">
            <a:schemeClr val="accent6"/>
          </a:effectRef>
          <a:fontRef idx="minor">
            <a:schemeClr val="dk1"/>
          </a:fontRef>
        </p:style>
        <p:txBody>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a:solidFill>
                  <a:schemeClr val="tx1"/>
                </a:solidFill>
              </a:rPr>
              <a:t>Example 2: Change in ranking under acceleration (2 normal </a:t>
            </a:r>
            <a:r>
              <a:rPr lang="en-US" sz="1200" dirty="0" err="1">
                <a:solidFill>
                  <a:schemeClr val="tx1"/>
                </a:solidFill>
              </a:rPr>
              <a:t>tyres</a:t>
            </a:r>
            <a:r>
              <a:rPr lang="en-US" sz="1200" dirty="0">
                <a:solidFill>
                  <a:schemeClr val="tx1"/>
                </a:solidFill>
              </a:rPr>
              <a:t>)</a:t>
            </a:r>
          </a:p>
          <a:p>
            <a:pPr algn="ctr"/>
            <a:endParaRPr lang="en-US" sz="1200" dirty="0">
              <a:solidFill>
                <a:schemeClr val="tx1"/>
              </a:solidFill>
            </a:endParaRPr>
          </a:p>
          <a:p>
            <a:pPr algn="ctr"/>
            <a:r>
              <a:rPr lang="en-US" sz="1200" b="1" dirty="0"/>
              <a:t>G noisier than F </a:t>
            </a:r>
            <a:r>
              <a:rPr lang="en-US" sz="1200" dirty="0"/>
              <a:t>in R51 EV a</a:t>
            </a:r>
          </a:p>
          <a:p>
            <a:pPr algn="ctr"/>
            <a:r>
              <a:rPr lang="en-US" sz="1200" b="1" dirty="0"/>
              <a:t>F noisier than G </a:t>
            </a:r>
            <a:r>
              <a:rPr lang="en-US" sz="1200" dirty="0"/>
              <a:t>in R51 EV c</a:t>
            </a:r>
          </a:p>
          <a:p>
            <a:pPr algn="ctr"/>
            <a:endParaRPr lang="en-US" sz="1200" dirty="0">
              <a:solidFill>
                <a:schemeClr val="tx1"/>
              </a:solidFill>
            </a:endParaRPr>
          </a:p>
          <a:p>
            <a:pPr algn="ctr"/>
            <a:endParaRPr lang="en-US" sz="1200" dirty="0">
              <a:solidFill>
                <a:schemeClr val="tx1"/>
              </a:solidFill>
            </a:endParaRPr>
          </a:p>
        </p:txBody>
      </p:sp>
      <p:cxnSp>
        <p:nvCxnSpPr>
          <p:cNvPr id="25" name="Straight Arrow Connector 24">
            <a:extLst>
              <a:ext uri="{FF2B5EF4-FFF2-40B4-BE49-F238E27FC236}">
                <a16:creationId xmlns:a16="http://schemas.microsoft.com/office/drawing/2014/main" id="{C6AF2409-4DD8-4249-A0A3-D6D4B8F07A32}"/>
              </a:ext>
            </a:extLst>
          </p:cNvPr>
          <p:cNvCxnSpPr>
            <a:cxnSpLocks/>
            <a:endCxn id="20" idx="0"/>
          </p:cNvCxnSpPr>
          <p:nvPr/>
        </p:nvCxnSpPr>
        <p:spPr>
          <a:xfrm>
            <a:off x="2303747" y="4337721"/>
            <a:ext cx="0" cy="437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0F3AD23-0607-42B8-9D0A-30115607BCF3}"/>
              </a:ext>
            </a:extLst>
          </p:cNvPr>
          <p:cNvCxnSpPr>
            <a:cxnSpLocks/>
            <a:endCxn id="24" idx="0"/>
          </p:cNvCxnSpPr>
          <p:nvPr/>
        </p:nvCxnSpPr>
        <p:spPr>
          <a:xfrm flipH="1">
            <a:off x="5328080" y="4337721"/>
            <a:ext cx="4" cy="3874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8" name="ZoneTexte 1">
            <a:extLst>
              <a:ext uri="{FF2B5EF4-FFF2-40B4-BE49-F238E27FC236}">
                <a16:creationId xmlns:a16="http://schemas.microsoft.com/office/drawing/2014/main" id="{8ECB3AD6-1941-445B-A77E-42FFB09CE7D7}"/>
              </a:ext>
            </a:extLst>
          </p:cNvPr>
          <p:cNvSpPr txBox="1"/>
          <p:nvPr/>
        </p:nvSpPr>
        <p:spPr>
          <a:xfrm>
            <a:off x="395536" y="116632"/>
            <a:ext cx="6984776" cy="400110"/>
          </a:xfrm>
          <a:prstGeom prst="rect">
            <a:avLst/>
          </a:prstGeom>
          <a:noFill/>
        </p:spPr>
        <p:txBody>
          <a:bodyPr wrap="square" rtlCol="0">
            <a:spAutoFit/>
          </a:bodyPr>
          <a:lstStyle/>
          <a:p>
            <a:r>
              <a:rPr lang="fr-BE" sz="2000" b="1" dirty="0"/>
              <a:t>Annex</a:t>
            </a:r>
            <a:endParaRPr lang="fr-FR" sz="2000" b="1" dirty="0"/>
          </a:p>
        </p:txBody>
      </p:sp>
    </p:spTree>
    <p:extLst>
      <p:ext uri="{BB962C8B-B14F-4D97-AF65-F5344CB8AC3E}">
        <p14:creationId xmlns:p14="http://schemas.microsoft.com/office/powerpoint/2010/main" val="325027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4">
            <a:extLst>
              <a:ext uri="{FF2B5EF4-FFF2-40B4-BE49-F238E27FC236}">
                <a16:creationId xmlns:a16="http://schemas.microsoft.com/office/drawing/2014/main" id="{F210B754-9908-4870-9E80-B9C698A4E9CC}"/>
              </a:ext>
            </a:extLst>
          </p:cNvPr>
          <p:cNvSpPr txBox="1"/>
          <p:nvPr/>
        </p:nvSpPr>
        <p:spPr>
          <a:xfrm>
            <a:off x="539552" y="764704"/>
            <a:ext cx="8532440"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Rolling sound emission R51 accelerated versus R51 constant speed</a:t>
            </a:r>
          </a:p>
        </p:txBody>
      </p:sp>
      <p:sp>
        <p:nvSpPr>
          <p:cNvPr id="3" name="ZoneTexte 1">
            <a:extLst>
              <a:ext uri="{FF2B5EF4-FFF2-40B4-BE49-F238E27FC236}">
                <a16:creationId xmlns:a16="http://schemas.microsoft.com/office/drawing/2014/main" id="{D1AA40C5-79B1-4143-B302-F7E8B83223D3}"/>
              </a:ext>
            </a:extLst>
          </p:cNvPr>
          <p:cNvSpPr txBox="1"/>
          <p:nvPr/>
        </p:nvSpPr>
        <p:spPr>
          <a:xfrm>
            <a:off x="395536" y="116632"/>
            <a:ext cx="6984776" cy="400110"/>
          </a:xfrm>
          <a:prstGeom prst="rect">
            <a:avLst/>
          </a:prstGeom>
          <a:noFill/>
        </p:spPr>
        <p:txBody>
          <a:bodyPr wrap="square" rtlCol="0">
            <a:spAutoFit/>
          </a:bodyPr>
          <a:lstStyle/>
          <a:p>
            <a:r>
              <a:rPr lang="fr-BE" sz="2000" b="1" dirty="0"/>
              <a:t>Annex</a:t>
            </a:r>
            <a:endParaRPr lang="fr-FR" sz="2000" b="1" dirty="0"/>
          </a:p>
        </p:txBody>
      </p:sp>
      <p:sp>
        <p:nvSpPr>
          <p:cNvPr id="4" name="TextBox 3">
            <a:extLst>
              <a:ext uri="{FF2B5EF4-FFF2-40B4-BE49-F238E27FC236}">
                <a16:creationId xmlns:a16="http://schemas.microsoft.com/office/drawing/2014/main" id="{6068F1EC-A6AF-4ECF-B583-B58138EB55A2}"/>
              </a:ext>
            </a:extLst>
          </p:cNvPr>
          <p:cNvSpPr txBox="1">
            <a:spLocks noChangeArrowheads="1"/>
          </p:cNvSpPr>
          <p:nvPr/>
        </p:nvSpPr>
        <p:spPr>
          <a:xfrm>
            <a:off x="613792" y="836712"/>
            <a:ext cx="7772400" cy="5472608"/>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5" name="ZoneTexte 4">
            <a:extLst>
              <a:ext uri="{FF2B5EF4-FFF2-40B4-BE49-F238E27FC236}">
                <a16:creationId xmlns:a16="http://schemas.microsoft.com/office/drawing/2014/main" id="{38628983-55E5-47DE-968E-B97E1FD94D12}"/>
              </a:ext>
            </a:extLst>
          </p:cNvPr>
          <p:cNvSpPr txBox="1"/>
          <p:nvPr/>
        </p:nvSpPr>
        <p:spPr>
          <a:xfrm>
            <a:off x="539552" y="1773971"/>
            <a:ext cx="8208912" cy="452431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Rolling sound emission build up of the two parts of the test:</a:t>
            </a:r>
          </a:p>
          <a:p>
            <a:endParaRPr lang="en-GB" dirty="0"/>
          </a:p>
          <a:p>
            <a:r>
              <a:rPr lang="en-GB" b="1" dirty="0"/>
              <a:t>	R51 Constant speed		R51 Accelerated</a:t>
            </a:r>
          </a:p>
          <a:p>
            <a:endParaRPr lang="en-GB" b="1" dirty="0"/>
          </a:p>
          <a:p>
            <a:endParaRPr lang="en-GB" b="1" dirty="0"/>
          </a:p>
          <a:p>
            <a:endParaRPr lang="en-GB" b="1" dirty="0"/>
          </a:p>
          <a:p>
            <a:endParaRPr lang="en-GB" b="1" dirty="0"/>
          </a:p>
          <a:p>
            <a:endParaRPr lang="en-GB" b="1" dirty="0"/>
          </a:p>
          <a:p>
            <a:r>
              <a:rPr lang="en-GB" dirty="0"/>
              <a:t>Since the </a:t>
            </a:r>
            <a:r>
              <a:rPr lang="en-GB" b="1" dirty="0"/>
              <a:t>rolling sound emission</a:t>
            </a:r>
            <a:r>
              <a:rPr lang="en-GB" dirty="0"/>
              <a:t> from </a:t>
            </a:r>
            <a:r>
              <a:rPr lang="en-GB" b="1" dirty="0"/>
              <a:t>constant speed </a:t>
            </a:r>
            <a:r>
              <a:rPr lang="en-GB" dirty="0"/>
              <a:t>is </a:t>
            </a:r>
            <a:r>
              <a:rPr lang="en-GB" b="1" dirty="0"/>
              <a:t>part of both tests</a:t>
            </a:r>
            <a:r>
              <a:rPr lang="en-GB" dirty="0"/>
              <a:t>, as it represents:</a:t>
            </a:r>
          </a:p>
          <a:p>
            <a:pPr marL="285750" indent="-285750">
              <a:buFont typeface="Arial" panose="020B0604020202020204" pitchFamily="34" charset="0"/>
              <a:buChar char="•"/>
            </a:pPr>
            <a:r>
              <a:rPr lang="en-GB" dirty="0"/>
              <a:t>the total sound emission level for the constant speed test</a:t>
            </a:r>
          </a:p>
          <a:p>
            <a:pPr marL="285750" indent="-285750">
              <a:buFont typeface="Arial" panose="020B0604020202020204" pitchFamily="34" charset="0"/>
              <a:buChar char="•"/>
            </a:pPr>
            <a:r>
              <a:rPr lang="en-GB" dirty="0"/>
              <a:t>the basic sound emission level for the accelerated test</a:t>
            </a:r>
          </a:p>
          <a:p>
            <a:r>
              <a:rPr lang="en-GB" dirty="0">
                <a:sym typeface="Wingdings" panose="05000000000000000000" pitchFamily="2" charset="2"/>
              </a:rPr>
              <a:t> i</a:t>
            </a:r>
            <a:r>
              <a:rPr lang="en-GB" dirty="0"/>
              <a:t>t is evident that a </a:t>
            </a:r>
            <a:r>
              <a:rPr lang="en-GB" b="1" dirty="0"/>
              <a:t>low P-value </a:t>
            </a:r>
            <a:r>
              <a:rPr lang="en-GB" dirty="0"/>
              <a:t>showing a </a:t>
            </a:r>
            <a:r>
              <a:rPr lang="en-GB" b="1" dirty="0"/>
              <a:t>high level of probability for correlation </a:t>
            </a:r>
            <a:r>
              <a:rPr lang="en-GB" dirty="0"/>
              <a:t>can be found.</a:t>
            </a:r>
            <a:endParaRPr lang="fr-BE" dirty="0"/>
          </a:p>
          <a:p>
            <a:endParaRPr lang="fr-BE" dirty="0"/>
          </a:p>
          <a:p>
            <a:r>
              <a:rPr lang="en-US" dirty="0"/>
              <a:t>However, that does not state that there is a deterministic rule.</a:t>
            </a:r>
          </a:p>
        </p:txBody>
      </p:sp>
      <p:pic>
        <p:nvPicPr>
          <p:cNvPr id="6" name="Picture 5" descr="Icon&#10;&#10;Description automatically generated">
            <a:extLst>
              <a:ext uri="{FF2B5EF4-FFF2-40B4-BE49-F238E27FC236}">
                <a16:creationId xmlns:a16="http://schemas.microsoft.com/office/drawing/2014/main" id="{33DF8FDF-4936-46C7-9688-A0088A82AD82}"/>
              </a:ext>
            </a:extLst>
          </p:cNvPr>
          <p:cNvPicPr>
            <a:picLocks noChangeAspect="1"/>
          </p:cNvPicPr>
          <p:nvPr/>
        </p:nvPicPr>
        <p:blipFill rotWithShape="1">
          <a:blip r:embed="rId2">
            <a:extLst>
              <a:ext uri="{28A0092B-C50C-407E-A947-70E740481C1C}">
                <a14:useLocalDpi xmlns:a14="http://schemas.microsoft.com/office/drawing/2010/main" val="0"/>
              </a:ext>
            </a:extLst>
          </a:blip>
          <a:srcRect l="4315" t="21959" r="15653" b="15608"/>
          <a:stretch/>
        </p:blipFill>
        <p:spPr>
          <a:xfrm>
            <a:off x="1907704" y="2707799"/>
            <a:ext cx="1011741" cy="697753"/>
          </a:xfrm>
          <a:prstGeom prst="rect">
            <a:avLst/>
          </a:prstGeom>
        </p:spPr>
      </p:pic>
      <p:sp>
        <p:nvSpPr>
          <p:cNvPr id="7" name="TextBox 14">
            <a:extLst>
              <a:ext uri="{FF2B5EF4-FFF2-40B4-BE49-F238E27FC236}">
                <a16:creationId xmlns:a16="http://schemas.microsoft.com/office/drawing/2014/main" id="{0EE98D07-AAF0-4807-908C-CFD563FAC2E4}"/>
              </a:ext>
            </a:extLst>
          </p:cNvPr>
          <p:cNvSpPr txBox="1"/>
          <p:nvPr/>
        </p:nvSpPr>
        <p:spPr>
          <a:xfrm>
            <a:off x="1643620" y="3398625"/>
            <a:ext cx="1539909"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t>Sound emission from </a:t>
            </a:r>
            <a:br>
              <a:rPr lang="en-GB" sz="1200" dirty="0"/>
            </a:br>
            <a:r>
              <a:rPr lang="en-GB" sz="1200" dirty="0"/>
              <a:t>Constant speed</a:t>
            </a:r>
          </a:p>
        </p:txBody>
      </p:sp>
      <p:pic>
        <p:nvPicPr>
          <p:cNvPr id="8" name="Picture 7" descr="Icon&#10;&#10;Description automatically generated">
            <a:extLst>
              <a:ext uri="{FF2B5EF4-FFF2-40B4-BE49-F238E27FC236}">
                <a16:creationId xmlns:a16="http://schemas.microsoft.com/office/drawing/2014/main" id="{3DDFF826-EEDA-4C0F-A3AC-324C07B42F1D}"/>
              </a:ext>
            </a:extLst>
          </p:cNvPr>
          <p:cNvPicPr>
            <a:picLocks noChangeAspect="1"/>
          </p:cNvPicPr>
          <p:nvPr/>
        </p:nvPicPr>
        <p:blipFill rotWithShape="1">
          <a:blip r:embed="rId2">
            <a:extLst>
              <a:ext uri="{28A0092B-C50C-407E-A947-70E740481C1C}">
                <a14:useLocalDpi xmlns:a14="http://schemas.microsoft.com/office/drawing/2010/main" val="0"/>
              </a:ext>
            </a:extLst>
          </a:blip>
          <a:srcRect l="4315" t="21959" r="15653" b="15608"/>
          <a:stretch/>
        </p:blipFill>
        <p:spPr>
          <a:xfrm>
            <a:off x="4641076" y="2707799"/>
            <a:ext cx="1011741" cy="697753"/>
          </a:xfrm>
          <a:prstGeom prst="rect">
            <a:avLst/>
          </a:prstGeom>
        </p:spPr>
      </p:pic>
      <p:sp>
        <p:nvSpPr>
          <p:cNvPr id="9" name="TextBox 18">
            <a:extLst>
              <a:ext uri="{FF2B5EF4-FFF2-40B4-BE49-F238E27FC236}">
                <a16:creationId xmlns:a16="http://schemas.microsoft.com/office/drawing/2014/main" id="{C22C76BB-82F4-4751-9E92-D7211ED8E8AA}"/>
              </a:ext>
            </a:extLst>
          </p:cNvPr>
          <p:cNvSpPr txBox="1"/>
          <p:nvPr/>
        </p:nvSpPr>
        <p:spPr>
          <a:xfrm>
            <a:off x="4376992" y="3398625"/>
            <a:ext cx="1539909"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t>Sound emission from </a:t>
            </a:r>
            <a:br>
              <a:rPr lang="en-GB" sz="1200" dirty="0"/>
            </a:br>
            <a:r>
              <a:rPr lang="en-GB" sz="1200" dirty="0"/>
              <a:t>Constant speed</a:t>
            </a:r>
          </a:p>
        </p:txBody>
      </p:sp>
      <p:pic>
        <p:nvPicPr>
          <p:cNvPr id="10" name="Picture 9" descr="Icon&#10;&#10;Description automatically generated">
            <a:extLst>
              <a:ext uri="{FF2B5EF4-FFF2-40B4-BE49-F238E27FC236}">
                <a16:creationId xmlns:a16="http://schemas.microsoft.com/office/drawing/2014/main" id="{23D0604B-8AA5-400C-8FB9-191F2A89A225}"/>
              </a:ext>
            </a:extLst>
          </p:cNvPr>
          <p:cNvPicPr>
            <a:picLocks noChangeAspect="1"/>
          </p:cNvPicPr>
          <p:nvPr/>
        </p:nvPicPr>
        <p:blipFill rotWithShape="1">
          <a:blip r:embed="rId2">
            <a:extLst>
              <a:ext uri="{28A0092B-C50C-407E-A947-70E740481C1C}">
                <a14:useLocalDpi xmlns:a14="http://schemas.microsoft.com/office/drawing/2010/main" val="0"/>
              </a:ext>
            </a:extLst>
          </a:blip>
          <a:srcRect l="4315" t="21959" r="15653" b="15608"/>
          <a:stretch/>
        </p:blipFill>
        <p:spPr>
          <a:xfrm>
            <a:off x="6296563" y="2700872"/>
            <a:ext cx="1011741" cy="697753"/>
          </a:xfrm>
          <a:prstGeom prst="rect">
            <a:avLst/>
          </a:prstGeom>
        </p:spPr>
      </p:pic>
      <p:sp>
        <p:nvSpPr>
          <p:cNvPr id="11" name="TextBox 20">
            <a:extLst>
              <a:ext uri="{FF2B5EF4-FFF2-40B4-BE49-F238E27FC236}">
                <a16:creationId xmlns:a16="http://schemas.microsoft.com/office/drawing/2014/main" id="{71CA5E12-D0AA-4617-AEAE-63CE72431CD3}"/>
              </a:ext>
            </a:extLst>
          </p:cNvPr>
          <p:cNvSpPr txBox="1"/>
          <p:nvPr/>
        </p:nvSpPr>
        <p:spPr>
          <a:xfrm>
            <a:off x="6032482" y="3391698"/>
            <a:ext cx="1539909" cy="461665"/>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t>Sound emission from </a:t>
            </a:r>
            <a:br>
              <a:rPr lang="en-GB" sz="1200" dirty="0"/>
            </a:br>
            <a:r>
              <a:rPr lang="en-GB" sz="1200" dirty="0"/>
              <a:t>Acceleration</a:t>
            </a:r>
          </a:p>
        </p:txBody>
      </p:sp>
      <p:sp>
        <p:nvSpPr>
          <p:cNvPr id="12" name="TextBox 15">
            <a:extLst>
              <a:ext uri="{FF2B5EF4-FFF2-40B4-BE49-F238E27FC236}">
                <a16:creationId xmlns:a16="http://schemas.microsoft.com/office/drawing/2014/main" id="{4C233CF8-5AC7-4459-8AD1-E132ADC54E8A}"/>
              </a:ext>
            </a:extLst>
          </p:cNvPr>
          <p:cNvSpPr txBox="1"/>
          <p:nvPr/>
        </p:nvSpPr>
        <p:spPr>
          <a:xfrm>
            <a:off x="5759963" y="2745367"/>
            <a:ext cx="469137"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dirty="0"/>
              <a:t>+</a:t>
            </a:r>
          </a:p>
        </p:txBody>
      </p:sp>
    </p:spTree>
    <p:extLst>
      <p:ext uri="{BB962C8B-B14F-4D97-AF65-F5344CB8AC3E}">
        <p14:creationId xmlns:p14="http://schemas.microsoft.com/office/powerpoint/2010/main" val="312726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81894A-EB76-4334-887B-9DA3CB462CEC}"/>
              </a:ext>
            </a:extLst>
          </p:cNvPr>
          <p:cNvPicPr>
            <a:picLocks noChangeAspect="1"/>
          </p:cNvPicPr>
          <p:nvPr/>
        </p:nvPicPr>
        <p:blipFill>
          <a:blip r:embed="rId2"/>
          <a:stretch>
            <a:fillRect/>
          </a:stretch>
        </p:blipFill>
        <p:spPr>
          <a:xfrm>
            <a:off x="114849" y="1548390"/>
            <a:ext cx="8876545" cy="2828789"/>
          </a:xfrm>
          <a:prstGeom prst="rect">
            <a:avLst/>
          </a:prstGeom>
        </p:spPr>
      </p:pic>
      <p:sp>
        <p:nvSpPr>
          <p:cNvPr id="2" name="ZoneTexte 4">
            <a:extLst>
              <a:ext uri="{FF2B5EF4-FFF2-40B4-BE49-F238E27FC236}">
                <a16:creationId xmlns:a16="http://schemas.microsoft.com/office/drawing/2014/main" id="{AE7C3152-B49A-41A9-BF48-46A9D9BC0401}"/>
              </a:ext>
            </a:extLst>
          </p:cNvPr>
          <p:cNvSpPr txBox="1"/>
          <p:nvPr/>
        </p:nvSpPr>
        <p:spPr>
          <a:xfrm>
            <a:off x="386946" y="908720"/>
            <a:ext cx="8604448" cy="535531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dirty="0"/>
          </a:p>
          <a:p>
            <a:r>
              <a:rPr lang="en-GB" b="1" dirty="0"/>
              <a:t>	</a:t>
            </a:r>
            <a:r>
              <a:rPr lang="en-GB" dirty="0"/>
              <a:t>Imaginary ideal situation			Actual situation</a:t>
            </a:r>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dirty="0">
                <a:solidFill>
                  <a:schemeClr val="accent6"/>
                </a:solidFill>
              </a:rPr>
              <a:t>Ideally</a:t>
            </a:r>
            <a:r>
              <a:rPr lang="en-GB" dirty="0"/>
              <a:t>, one would find a clear correlation trend between the difference of R51 constant and R51 Accelerated, as shown in the left graph (made from imaginary data as an example).</a:t>
            </a:r>
          </a:p>
          <a:p>
            <a:r>
              <a:rPr lang="en-GB" dirty="0"/>
              <a:t>However, </a:t>
            </a:r>
            <a:r>
              <a:rPr lang="en-GB" dirty="0">
                <a:solidFill>
                  <a:srgbClr val="0070C0"/>
                </a:solidFill>
              </a:rPr>
              <a:t>actual data </a:t>
            </a:r>
            <a:r>
              <a:rPr lang="en-GB" dirty="0"/>
              <a:t>from this study shows, that there is no simple correlation between the difference of R51 constant and R51 accelerated. </a:t>
            </a:r>
          </a:p>
          <a:p>
            <a:endParaRPr lang="en-GB" dirty="0"/>
          </a:p>
        </p:txBody>
      </p:sp>
      <p:sp>
        <p:nvSpPr>
          <p:cNvPr id="5" name="ZoneTexte 4">
            <a:extLst>
              <a:ext uri="{FF2B5EF4-FFF2-40B4-BE49-F238E27FC236}">
                <a16:creationId xmlns:a16="http://schemas.microsoft.com/office/drawing/2014/main" id="{A4C8572A-1E61-4A63-AE65-ED1D0860E64F}"/>
              </a:ext>
            </a:extLst>
          </p:cNvPr>
          <p:cNvSpPr txBox="1"/>
          <p:nvPr/>
        </p:nvSpPr>
        <p:spPr>
          <a:xfrm>
            <a:off x="539552" y="764704"/>
            <a:ext cx="8532440"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Rolling sound emission R51 accelerated versus R51 constant speed</a:t>
            </a:r>
          </a:p>
        </p:txBody>
      </p:sp>
      <p:sp>
        <p:nvSpPr>
          <p:cNvPr id="6" name="ZoneTexte 1">
            <a:extLst>
              <a:ext uri="{FF2B5EF4-FFF2-40B4-BE49-F238E27FC236}">
                <a16:creationId xmlns:a16="http://schemas.microsoft.com/office/drawing/2014/main" id="{71022744-4464-43D3-883A-4B1F191949C8}"/>
              </a:ext>
            </a:extLst>
          </p:cNvPr>
          <p:cNvSpPr txBox="1"/>
          <p:nvPr/>
        </p:nvSpPr>
        <p:spPr>
          <a:xfrm>
            <a:off x="395536" y="116632"/>
            <a:ext cx="6984776" cy="400110"/>
          </a:xfrm>
          <a:prstGeom prst="rect">
            <a:avLst/>
          </a:prstGeom>
          <a:noFill/>
        </p:spPr>
        <p:txBody>
          <a:bodyPr wrap="square" rtlCol="0">
            <a:spAutoFit/>
          </a:bodyPr>
          <a:lstStyle/>
          <a:p>
            <a:r>
              <a:rPr lang="fr-BE" sz="2000" b="1" dirty="0"/>
              <a:t>Annex</a:t>
            </a:r>
            <a:endParaRPr lang="fr-FR" sz="2000" b="1" dirty="0"/>
          </a:p>
        </p:txBody>
      </p:sp>
    </p:spTree>
    <p:extLst>
      <p:ext uri="{BB962C8B-B14F-4D97-AF65-F5344CB8AC3E}">
        <p14:creationId xmlns:p14="http://schemas.microsoft.com/office/powerpoint/2010/main" val="1508475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EBA0EB-DE4B-47C8-A87C-3612D63AAA53}"/>
              </a:ext>
            </a:extLst>
          </p:cNvPr>
          <p:cNvPicPr>
            <a:picLocks noChangeAspect="1"/>
          </p:cNvPicPr>
          <p:nvPr/>
        </p:nvPicPr>
        <p:blipFill>
          <a:blip r:embed="rId2"/>
          <a:stretch>
            <a:fillRect/>
          </a:stretch>
        </p:blipFill>
        <p:spPr>
          <a:xfrm>
            <a:off x="1349662" y="1936143"/>
            <a:ext cx="6120914" cy="2914141"/>
          </a:xfrm>
          <a:prstGeom prst="rect">
            <a:avLst/>
          </a:prstGeom>
        </p:spPr>
      </p:pic>
      <p:sp>
        <p:nvSpPr>
          <p:cNvPr id="2" name="ZoneTexte 4">
            <a:extLst>
              <a:ext uri="{FF2B5EF4-FFF2-40B4-BE49-F238E27FC236}">
                <a16:creationId xmlns:a16="http://schemas.microsoft.com/office/drawing/2014/main" id="{778A3868-4A06-4312-8238-1476576091A3}"/>
              </a:ext>
            </a:extLst>
          </p:cNvPr>
          <p:cNvSpPr txBox="1"/>
          <p:nvPr/>
        </p:nvSpPr>
        <p:spPr>
          <a:xfrm>
            <a:off x="269776" y="1484784"/>
            <a:ext cx="8604448" cy="480131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The graph below also shows the actual data per tyre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As can be seen in this study:</a:t>
            </a:r>
          </a:p>
          <a:p>
            <a:pPr marL="285750" indent="-285750">
              <a:buFont typeface="Arial" panose="020B0604020202020204" pitchFamily="34" charset="0"/>
              <a:buChar char="•"/>
            </a:pPr>
            <a:r>
              <a:rPr lang="en-GB" dirty="0"/>
              <a:t>For plain tread tyres ‘A’ and ‘B’ there is almost no impact due to acceleration </a:t>
            </a:r>
            <a:r>
              <a:rPr lang="en-GB" dirty="0">
                <a:sym typeface="Wingdings" panose="05000000000000000000" pitchFamily="2" charset="2"/>
              </a:rPr>
              <a:t> no tread blocks</a:t>
            </a:r>
          </a:p>
          <a:p>
            <a:pPr marL="285750" indent="-285750">
              <a:buFont typeface="Arial" panose="020B0604020202020204" pitchFamily="34" charset="0"/>
              <a:buChar char="•"/>
            </a:pPr>
            <a:r>
              <a:rPr lang="en-GB" dirty="0">
                <a:sym typeface="Wingdings" panose="05000000000000000000" pitchFamily="2" charset="2"/>
              </a:rPr>
              <a:t>For a 3PMSF tyre the impact is up to 2.9 dB(A)</a:t>
            </a:r>
          </a:p>
          <a:p>
            <a:pPr marL="285750" indent="-285750">
              <a:buFont typeface="Arial" panose="020B0604020202020204" pitchFamily="34" charset="0"/>
              <a:buChar char="•"/>
            </a:pPr>
            <a:r>
              <a:rPr lang="en-GB" dirty="0">
                <a:sym typeface="Wingdings" panose="05000000000000000000" pitchFamily="2" charset="2"/>
              </a:rPr>
              <a:t>For Normal tyres the impact is varying between 0.6 and 2.1 dB(A)</a:t>
            </a:r>
            <a:endParaRPr lang="en-GB" dirty="0"/>
          </a:p>
        </p:txBody>
      </p:sp>
      <p:sp>
        <p:nvSpPr>
          <p:cNvPr id="4" name="ZoneTexte 4">
            <a:extLst>
              <a:ext uri="{FF2B5EF4-FFF2-40B4-BE49-F238E27FC236}">
                <a16:creationId xmlns:a16="http://schemas.microsoft.com/office/drawing/2014/main" id="{15D55A51-B5AA-4C80-B2A4-548B39712379}"/>
              </a:ext>
            </a:extLst>
          </p:cNvPr>
          <p:cNvSpPr txBox="1"/>
          <p:nvPr/>
        </p:nvSpPr>
        <p:spPr>
          <a:xfrm>
            <a:off x="539552" y="764704"/>
            <a:ext cx="8532440"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Rolling sound emission R51 accelerated versus R51 constant speed</a:t>
            </a:r>
          </a:p>
        </p:txBody>
      </p:sp>
      <p:sp>
        <p:nvSpPr>
          <p:cNvPr id="5" name="ZoneTexte 1">
            <a:extLst>
              <a:ext uri="{FF2B5EF4-FFF2-40B4-BE49-F238E27FC236}">
                <a16:creationId xmlns:a16="http://schemas.microsoft.com/office/drawing/2014/main" id="{91FC1F02-919D-41AC-A944-D3D7B4E5B5F5}"/>
              </a:ext>
            </a:extLst>
          </p:cNvPr>
          <p:cNvSpPr txBox="1"/>
          <p:nvPr/>
        </p:nvSpPr>
        <p:spPr>
          <a:xfrm>
            <a:off x="395536" y="116632"/>
            <a:ext cx="6984776" cy="400110"/>
          </a:xfrm>
          <a:prstGeom prst="rect">
            <a:avLst/>
          </a:prstGeom>
          <a:noFill/>
        </p:spPr>
        <p:txBody>
          <a:bodyPr wrap="square" rtlCol="0">
            <a:spAutoFit/>
          </a:bodyPr>
          <a:lstStyle/>
          <a:p>
            <a:r>
              <a:rPr lang="fr-BE" sz="2000" b="1" dirty="0"/>
              <a:t>Annex</a:t>
            </a:r>
            <a:endParaRPr lang="fr-FR" sz="2000" b="1" dirty="0"/>
          </a:p>
        </p:txBody>
      </p:sp>
    </p:spTree>
    <p:extLst>
      <p:ext uri="{BB962C8B-B14F-4D97-AF65-F5344CB8AC3E}">
        <p14:creationId xmlns:p14="http://schemas.microsoft.com/office/powerpoint/2010/main" val="64575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11560" y="976757"/>
            <a:ext cx="7704856" cy="4904485"/>
          </a:xfrm>
          <a:prstGeom prst="rect">
            <a:avLst/>
          </a:prstGeom>
        </p:spPr>
        <p:txBody>
          <a:bodyPr/>
          <a:lstStyle/>
          <a:p>
            <a:pPr>
              <a:spcAft>
                <a:spcPts val="600"/>
              </a:spcAft>
            </a:pPr>
            <a:r>
              <a:rPr lang="en-GB" b="1" u="sng" dirty="0"/>
              <a:t>Trade-off study of C1 tyre performances </a:t>
            </a:r>
            <a:r>
              <a:rPr lang="en-GB" dirty="0"/>
              <a:t>(regulated and non-regulated)</a:t>
            </a:r>
          </a:p>
          <a:p>
            <a:pPr marL="285750" indent="-285750" defTabSz="809625">
              <a:spcAft>
                <a:spcPts val="600"/>
              </a:spcAft>
              <a:buFont typeface="Arial" panose="020B0604020202020204" pitchFamily="34" charset="0"/>
              <a:buChar char="•"/>
            </a:pPr>
            <a:r>
              <a:rPr lang="en-GB" dirty="0">
                <a:ea typeface="MS Mincho" panose="02020609040205080304" pitchFamily="49" charset="-128"/>
                <a:cs typeface="Times New Roman" panose="02020603050405020304" pitchFamily="18" charset="0"/>
              </a:rPr>
              <a:t>Complete test program was performed by stand alone company: UTAC</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ea typeface="MS Mincho" panose="02020609040205080304" pitchFamily="49" charset="-128"/>
                <a:cs typeface="Times New Roman" panose="02020603050405020304" pitchFamily="18" charset="0"/>
              </a:rPr>
              <a:t>CERAM, France. This presentation is based on final UTAC CERAM report.</a:t>
            </a:r>
          </a:p>
          <a:p>
            <a:pPr marL="1527175" lvl="1" indent="-182563" defTabSz="809625">
              <a:spcAft>
                <a:spcPts val="600"/>
              </a:spcAft>
              <a:buFontTx/>
              <a:buChar char="-"/>
            </a:pPr>
            <a:endParaRPr lang="en-GB" dirty="0">
              <a:ea typeface="MS Mincho" panose="02020609040205080304" pitchFamily="49" charset="-128"/>
              <a:cs typeface="Times New Roman" panose="02020603050405020304" pitchFamily="18" charset="0"/>
            </a:endParaRPr>
          </a:p>
          <a:p>
            <a:pPr marR="0" lvl="0" defTabSz="914400" rtl="0" eaLnBrk="1" fontAlgn="auto" latinLnBrk="0" hangingPunct="1">
              <a:spcAft>
                <a:spcPts val="600"/>
              </a:spcAft>
              <a:buClrTx/>
              <a:buSzTx/>
              <a:tabLst/>
              <a:defRPr/>
            </a:pPr>
            <a:r>
              <a:rPr kumimoji="0" lang="en-GB" b="1" i="0" u="sng" strike="noStrike" kern="1200" cap="none" spc="0" normalizeH="0" baseline="0" dirty="0">
                <a:ln>
                  <a:noFill/>
                </a:ln>
                <a:effectLst/>
                <a:uLnTx/>
                <a:uFillTx/>
                <a:latin typeface="+mn-lt"/>
                <a:ea typeface="+mn-ea"/>
                <a:cs typeface="+mn-cs"/>
              </a:rPr>
              <a:t>Objective of tyre testing evaluation</a:t>
            </a:r>
          </a:p>
          <a:p>
            <a:pPr marL="285750" marR="0" lvl="0" indent="-285750" defTabSz="914400" rtl="0" eaLnBrk="1" fontAlgn="auto" latinLnBrk="0" hangingPunct="1">
              <a:spcAft>
                <a:spcPts val="600"/>
              </a:spcAft>
              <a:buClrTx/>
              <a:buSzTx/>
              <a:buFont typeface="Arial" panose="020B0604020202020204" pitchFamily="34" charset="0"/>
              <a:buChar char="•"/>
              <a:tabLst/>
              <a:defRPr/>
            </a:pPr>
            <a:r>
              <a:rPr kumimoji="0" lang="en-GB" b="0" i="0" u="none" strike="noStrike" kern="1200" cap="none" spc="0" normalizeH="0" baseline="0" dirty="0">
                <a:ln>
                  <a:noFill/>
                </a:ln>
                <a:solidFill>
                  <a:schemeClr val="tx1"/>
                </a:solidFill>
                <a:effectLst/>
                <a:uLnTx/>
                <a:uFillTx/>
                <a:latin typeface="+mn-lt"/>
                <a:ea typeface="+mn-ea"/>
                <a:cs typeface="+mn-cs"/>
              </a:rPr>
              <a:t>To illustrate the reciprocal interaction of tyre performance </a:t>
            </a:r>
            <a:r>
              <a:rPr kumimoji="0" lang="en-GB" b="0" i="0" u="none" strike="noStrike" kern="1200" cap="none" spc="0" normalizeH="0" baseline="0" dirty="0">
                <a:ln>
                  <a:noFill/>
                </a:ln>
                <a:solidFill>
                  <a:schemeClr val="tx1"/>
                </a:solidFill>
                <a:effectLst/>
                <a:uLnTx/>
                <a:uFillTx/>
                <a:ea typeface="+mn-ea"/>
                <a:cs typeface="+mn-cs"/>
              </a:rPr>
              <a:t>parameters;</a:t>
            </a:r>
          </a:p>
          <a:p>
            <a:pPr marL="285750" marR="0" lvl="0" indent="-285750" defTabSz="914400" rtl="0" eaLnBrk="1" fontAlgn="auto" latinLnBrk="0" hangingPunct="1">
              <a:spcAft>
                <a:spcPts val="600"/>
              </a:spcAft>
              <a:buClrTx/>
              <a:buSzTx/>
              <a:buFont typeface="Arial" panose="020B0604020202020204" pitchFamily="34" charset="0"/>
              <a:buChar char="•"/>
              <a:tabLst/>
              <a:defRPr/>
            </a:pPr>
            <a:r>
              <a:rPr lang="en-GB" sz="1800" dirty="0">
                <a:effectLst/>
                <a:ea typeface="MS Mincho" panose="02020609040205080304" pitchFamily="49" charset="-128"/>
                <a:cs typeface="Times New Roman" panose="02020603050405020304" pitchFamily="18" charset="0"/>
              </a:rPr>
              <a:t>To evaluate the influence of the rolling sound emission reduction of tyres regarding their essential parameters in order to provide the results to the CPs.</a:t>
            </a:r>
          </a:p>
          <a:p>
            <a:pPr marL="285750" marR="0" lvl="0" indent="-285750" defTabSz="914400" rtl="0" eaLnBrk="1" fontAlgn="auto" latinLnBrk="0" hangingPunct="1">
              <a:spcAft>
                <a:spcPts val="600"/>
              </a:spcAft>
              <a:buClrTx/>
              <a:buSzTx/>
              <a:buFont typeface="Arial" panose="020B0604020202020204" pitchFamily="34" charset="0"/>
              <a:buChar char="•"/>
              <a:tabLst/>
              <a:defRPr/>
            </a:pPr>
            <a:endParaRPr kumimoji="0" lang="en-GB" b="0" i="0" u="none" strike="noStrike" kern="1200" cap="none" spc="0" normalizeH="0" baseline="0" dirty="0">
              <a:ln>
                <a:noFill/>
              </a:ln>
              <a:solidFill>
                <a:schemeClr val="tx1"/>
              </a:solidFill>
              <a:uLnTx/>
              <a:uFillTx/>
              <a:ea typeface="MS Mincho" panose="02020609040205080304" pitchFamily="49" charset="-128"/>
              <a:cs typeface="Times New Roman" panose="02020603050405020304" pitchFamily="18" charset="0"/>
            </a:endParaRPr>
          </a:p>
          <a:p>
            <a:pPr>
              <a:spcAft>
                <a:spcPts val="600"/>
              </a:spcAft>
            </a:pPr>
            <a:r>
              <a:rPr lang="en-GB" b="1" u="sng" dirty="0"/>
              <a:t>Tyre Industry Target</a:t>
            </a:r>
          </a:p>
          <a:p>
            <a:pPr marL="285750" indent="-285750">
              <a:spcAft>
                <a:spcPts val="600"/>
              </a:spcAft>
              <a:buFont typeface="Arial" panose="020B0604020202020204" pitchFamily="34" charset="0"/>
              <a:buChar char="•"/>
            </a:pPr>
            <a:r>
              <a:rPr lang="en-GB" sz="1800" dirty="0">
                <a:effectLst/>
                <a:ea typeface="MS Mincho" panose="02020609040205080304" pitchFamily="49" charset="-128"/>
                <a:cs typeface="Times New Roman" panose="02020603050405020304" pitchFamily="18" charset="0"/>
              </a:rPr>
              <a:t>To provide the CPs the necessary information regarding the consequences of possible additional tightening of the limits, considering the overall balance between performances subject to legal requirements (Rolling Resistance, Wet Grip and Rolling Sound emission regulated by UN Regulations) and other performances not subject to legal requirements.</a:t>
            </a:r>
            <a:endParaRPr kumimoji="0" lang="en-GB"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a:ln>
                  <a:noFill/>
                </a:ln>
                <a:solidFill>
                  <a:schemeClr val="tx1"/>
                </a:solidFill>
                <a:effectLst/>
                <a:uLnTx/>
                <a:uFillTx/>
                <a:latin typeface="+mj-lt"/>
                <a:ea typeface="+mj-ea"/>
                <a:cs typeface="+mj-cs"/>
              </a:rPr>
              <a:t>							</a:t>
            </a:r>
            <a:endParaRPr kumimoji="0" lang="en-GB" sz="1400" b="1" i="0" u="none" strike="noStrike" kern="1200" cap="none" spc="0" normalizeH="0" baseline="0">
              <a:ln>
                <a:noFill/>
              </a:ln>
              <a:solidFill>
                <a:schemeClr val="tx1"/>
              </a:solidFill>
              <a:effectLst/>
              <a:uLnTx/>
              <a:uFillTx/>
              <a:latin typeface="+mj-lt"/>
              <a:ea typeface="+mj-ea"/>
              <a:cs typeface="+mj-cs"/>
            </a:endParaRPr>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en-GB" sz="2000" b="1"/>
              <a:t>2. Aim of the study</a:t>
            </a:r>
          </a:p>
        </p:txBody>
      </p:sp>
    </p:spTree>
    <p:extLst>
      <p:ext uri="{BB962C8B-B14F-4D97-AF65-F5344CB8AC3E}">
        <p14:creationId xmlns:p14="http://schemas.microsoft.com/office/powerpoint/2010/main" val="382392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16033"/>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200" b="0" i="0" u="none" strike="noStrike" kern="1200" cap="none" spc="0" normalizeH="0" baseline="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a:ln>
                  <a:noFill/>
                </a:ln>
                <a:solidFill>
                  <a:schemeClr val="tx1"/>
                </a:solidFill>
                <a:effectLst/>
                <a:uLnTx/>
                <a:uFillTx/>
                <a:latin typeface="+mj-lt"/>
                <a:ea typeface="+mj-ea"/>
                <a:cs typeface="+mj-cs"/>
              </a:rPr>
              <a:t>							</a:t>
            </a:r>
            <a:endParaRPr kumimoji="0" lang="en-GB" sz="1400" b="1" i="0" u="none" strike="noStrike" kern="1200" cap="none" spc="0" normalizeH="0" baseline="0">
              <a:ln>
                <a:noFill/>
              </a:ln>
              <a:solidFill>
                <a:schemeClr val="tx1"/>
              </a:solidFill>
              <a:effectLst/>
              <a:uLnTx/>
              <a:uFillTx/>
              <a:latin typeface="+mj-lt"/>
              <a:ea typeface="+mj-ea"/>
              <a:cs typeface="+mj-cs"/>
            </a:endParaRPr>
          </a:p>
        </p:txBody>
      </p:sp>
      <p:sp>
        <p:nvSpPr>
          <p:cNvPr id="5" name="ZoneTexte 4"/>
          <p:cNvSpPr txBox="1"/>
          <p:nvPr/>
        </p:nvSpPr>
        <p:spPr>
          <a:xfrm>
            <a:off x="305780" y="854997"/>
            <a:ext cx="8152420" cy="5186035"/>
          </a:xfrm>
          <a:prstGeom prst="rect">
            <a:avLst/>
          </a:prstGeom>
          <a:noFill/>
        </p:spPr>
        <p:txBody>
          <a:bodyPr wrap="square" rtlCol="0">
            <a:spAutoFit/>
          </a:bodyPr>
          <a:lstStyle/>
          <a:p>
            <a:endParaRPr lang="en-GB" sz="1800" dirty="0">
              <a:effectLst/>
              <a:ea typeface="MS Mincho" panose="02020609040205080304" pitchFamily="49" charset="-128"/>
              <a:cs typeface="Times New Roman" panose="02020603050405020304" pitchFamily="18" charset="0"/>
            </a:endParaRPr>
          </a:p>
          <a:p>
            <a:pPr marL="742950" lvl="1" indent="-285750">
              <a:spcAft>
                <a:spcPts val="600"/>
              </a:spcAft>
              <a:buFont typeface="Arial" panose="020B0604020202020204" pitchFamily="34" charset="0"/>
              <a:buChar char="•"/>
            </a:pPr>
            <a:r>
              <a:rPr lang="en-GB" dirty="0">
                <a:effectLst/>
                <a:ea typeface="MS Mincho" panose="02020609040205080304" pitchFamily="49" charset="-128"/>
                <a:cs typeface="Times New Roman" panose="02020603050405020304" pitchFamily="18" charset="0"/>
              </a:rPr>
              <a:t>Size 205/55 R16, </a:t>
            </a:r>
            <a:r>
              <a:rPr lang="en-GB" sz="1800" dirty="0">
                <a:effectLst/>
                <a:ea typeface="MS Mincho" panose="02020609040205080304" pitchFamily="49" charset="-128"/>
                <a:cs typeface="Times New Roman" panose="02020603050405020304" pitchFamily="18" charset="0"/>
              </a:rPr>
              <a:t>the most common size on European replacement market </a:t>
            </a:r>
            <a:r>
              <a:rPr lang="en-GB" dirty="0">
                <a:ea typeface="MS Mincho" panose="02020609040205080304" pitchFamily="49" charset="-128"/>
                <a:cs typeface="Times New Roman" panose="02020603050405020304" pitchFamily="18" charset="0"/>
              </a:rPr>
              <a:t>(</a:t>
            </a:r>
            <a:r>
              <a:rPr lang="en-GB" dirty="0">
                <a:ea typeface="MS Mincho" panose="02020609040205080304" pitchFamily="49" charset="-128"/>
                <a:cs typeface="Times New Roman" panose="02020603050405020304" pitchFamily="18" charset="0"/>
                <a:sym typeface="Wingdings" panose="05000000000000000000" pitchFamily="2" charset="2"/>
              </a:rPr>
              <a:t>15%), with </a:t>
            </a:r>
            <a:r>
              <a:rPr lang="en-GB" dirty="0">
                <a:effectLst/>
                <a:ea typeface="MS Mincho" panose="02020609040205080304" pitchFamily="49" charset="-128"/>
                <a:cs typeface="Times New Roman" panose="02020603050405020304" pitchFamily="18" charset="0"/>
              </a:rPr>
              <a:t>load index of 91 or 94 and speed index of H, V or W. </a:t>
            </a:r>
          </a:p>
          <a:p>
            <a:pPr marL="742950" lvl="1" indent="-285750">
              <a:spcAft>
                <a:spcPts val="600"/>
              </a:spcAft>
              <a:buFont typeface="Arial" panose="020B0604020202020204" pitchFamily="34" charset="0"/>
              <a:buChar char="•"/>
            </a:pPr>
            <a:endParaRPr lang="en-GB" dirty="0">
              <a:effectLst/>
              <a:ea typeface="MS Mincho" panose="02020609040205080304" pitchFamily="49" charset="-128"/>
              <a:cs typeface="Times New Roman" panose="02020603050405020304" pitchFamily="18" charset="0"/>
            </a:endParaRPr>
          </a:p>
          <a:p>
            <a:pPr marL="742950" lvl="1" indent="-285750">
              <a:spcAft>
                <a:spcPts val="1200"/>
              </a:spcAft>
              <a:buFont typeface="Arial" panose="020B0604020202020204" pitchFamily="34" charset="0"/>
              <a:buChar char="•"/>
            </a:pPr>
            <a:r>
              <a:rPr lang="en-GB" dirty="0">
                <a:ea typeface="MS Mincho" panose="02020609040205080304" pitchFamily="49" charset="-128"/>
                <a:cs typeface="Times New Roman" panose="02020603050405020304" pitchFamily="18" charset="0"/>
              </a:rPr>
              <a:t>10 different sets of tyre references from different brands, </a:t>
            </a:r>
            <a:r>
              <a:rPr lang="en-GB" sz="1800" dirty="0">
                <a:effectLst/>
                <a:ea typeface="MS Mincho" panose="02020609040205080304" pitchFamily="49" charset="-128"/>
                <a:cs typeface="Times New Roman" panose="02020603050405020304" pitchFamily="18" charset="0"/>
              </a:rPr>
              <a:t>covering different applications and a wide range of r</a:t>
            </a:r>
            <a:r>
              <a:rPr lang="en-GB" dirty="0">
                <a:ea typeface="MS Mincho" panose="02020609040205080304" pitchFamily="49" charset="-128"/>
                <a:cs typeface="Times New Roman" panose="02020603050405020304" pitchFamily="18" charset="0"/>
              </a:rPr>
              <a:t>olling sound emissions</a:t>
            </a:r>
            <a:r>
              <a:rPr lang="en-GB" sz="1800" dirty="0">
                <a:effectLst/>
                <a:ea typeface="MS Mincho" panose="02020609040205080304" pitchFamily="49" charset="-128"/>
                <a:cs typeface="Times New Roman" panose="02020603050405020304" pitchFamily="18" charset="0"/>
              </a:rPr>
              <a:t>.</a:t>
            </a:r>
          </a:p>
          <a:p>
            <a:pPr marL="1200150" lvl="2" indent="-285750">
              <a:spcAft>
                <a:spcPts val="1200"/>
              </a:spcAft>
              <a:buFont typeface="Arial" panose="020B0604020202020204" pitchFamily="34" charset="0"/>
              <a:buChar char="•"/>
            </a:pPr>
            <a:r>
              <a:rPr lang="en-GB" dirty="0">
                <a:effectLst/>
                <a:ea typeface="MS Mincho" panose="02020609040205080304" pitchFamily="49" charset="-128"/>
                <a:cs typeface="Times New Roman" panose="02020603050405020304" pitchFamily="18" charset="0"/>
              </a:rPr>
              <a:t>6 sets of Normal tyres (summer)</a:t>
            </a:r>
          </a:p>
          <a:p>
            <a:pPr marL="1200150" lvl="2" indent="-285750">
              <a:spcAft>
                <a:spcPts val="1200"/>
              </a:spcAft>
              <a:buFont typeface="Arial" panose="020B0604020202020204" pitchFamily="34" charset="0"/>
              <a:buChar char="•"/>
            </a:pPr>
            <a:r>
              <a:rPr lang="en-GB" dirty="0">
                <a:ea typeface="MS Mincho" panose="02020609040205080304" pitchFamily="49" charset="-128"/>
                <a:cs typeface="Times New Roman" panose="02020603050405020304" pitchFamily="18" charset="0"/>
              </a:rPr>
              <a:t>2 sets of Snow tyres for use in severe snow conditions (3PMSF)</a:t>
            </a:r>
          </a:p>
          <a:p>
            <a:pPr marL="1200150" lvl="2" indent="-285750">
              <a:spcAft>
                <a:spcPts val="1200"/>
              </a:spcAft>
              <a:buFont typeface="Arial" panose="020B0604020202020204" pitchFamily="34" charset="0"/>
              <a:buChar char="•"/>
            </a:pPr>
            <a:r>
              <a:rPr lang="en-GB" dirty="0">
                <a:effectLst/>
                <a:ea typeface="MS Mincho" panose="02020609040205080304" pitchFamily="49" charset="-128"/>
                <a:cs typeface="Times New Roman" panose="02020603050405020304" pitchFamily="18" charset="0"/>
              </a:rPr>
              <a:t>2 sets of plain tread tyres</a:t>
            </a:r>
          </a:p>
          <a:p>
            <a:pPr marL="1162050" lvl="3">
              <a:spcAft>
                <a:spcPts val="600"/>
              </a:spcAft>
            </a:pPr>
            <a:r>
              <a:rPr lang="en-GB" sz="1600" i="1" dirty="0">
                <a:ea typeface="MS Mincho" panose="02020609040205080304" pitchFamily="49" charset="-128"/>
                <a:cs typeface="Times New Roman" panose="02020603050405020304" pitchFamily="18" charset="0"/>
              </a:rPr>
              <a:t>Plain tread tyres are used by the Tyre Industry during the development phase. </a:t>
            </a:r>
            <a:br>
              <a:rPr lang="en-GB" sz="1600" i="1" dirty="0">
                <a:ea typeface="MS Mincho" panose="02020609040205080304" pitchFamily="49" charset="-128"/>
                <a:cs typeface="Times New Roman" panose="02020603050405020304" pitchFamily="18" charset="0"/>
              </a:rPr>
            </a:br>
            <a:r>
              <a:rPr lang="en-GB" sz="1600" i="1" dirty="0">
                <a:ea typeface="MS Mincho" panose="02020609040205080304" pitchFamily="49" charset="-128"/>
                <a:cs typeface="Times New Roman" panose="02020603050405020304" pitchFamily="18" charset="0"/>
              </a:rPr>
              <a:t>A tread pattern can be hand carved in the plain tread for the development of a tread design. Therefore, a plain tread tyre is different from a slick tyre since a slick tyre is intended to be used as a tyre without tread pattern. </a:t>
            </a:r>
            <a:br>
              <a:rPr lang="en-GB" sz="1600" i="1" dirty="0">
                <a:ea typeface="MS Mincho" panose="02020609040205080304" pitchFamily="49" charset="-128"/>
                <a:cs typeface="Times New Roman" panose="02020603050405020304" pitchFamily="18" charset="0"/>
              </a:rPr>
            </a:br>
            <a:r>
              <a:rPr lang="en-GB" sz="1600" i="1" dirty="0">
                <a:ea typeface="MS Mincho" panose="02020609040205080304" pitchFamily="49" charset="-128"/>
                <a:cs typeface="Times New Roman" panose="02020603050405020304" pitchFamily="18" charset="0"/>
              </a:rPr>
              <a:t>Two plain tread tyres are used from different brands, having different construction and compound. </a:t>
            </a:r>
            <a:endParaRPr lang="en-GB" sz="1600" i="1" dirty="0">
              <a:effectLst/>
              <a:highlight>
                <a:srgbClr val="FFFF00"/>
              </a:highlight>
              <a:ea typeface="MS Mincho" panose="02020609040205080304" pitchFamily="49" charset="-128"/>
              <a:cs typeface="Times New Roman" panose="02020603050405020304" pitchFamily="18" charset="0"/>
            </a:endParaRPr>
          </a:p>
          <a:p>
            <a:endParaRPr lang="en-GB"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en-GB" sz="2000" b="1"/>
              <a:t>3. Test Program - </a:t>
            </a:r>
            <a:r>
              <a:rPr lang="en-GB" sz="2000">
                <a:effectLst/>
                <a:ea typeface="MS Mincho" panose="02020609040205080304" pitchFamily="49" charset="-128"/>
                <a:cs typeface="Times New Roman" panose="02020603050405020304" pitchFamily="18" charset="0"/>
              </a:rPr>
              <a:t>Tested Tyres</a:t>
            </a:r>
          </a:p>
        </p:txBody>
      </p:sp>
    </p:spTree>
    <p:extLst>
      <p:ext uri="{BB962C8B-B14F-4D97-AF65-F5344CB8AC3E}">
        <p14:creationId xmlns:p14="http://schemas.microsoft.com/office/powerpoint/2010/main" val="123082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16033"/>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305780" y="584061"/>
            <a:ext cx="8532440" cy="1554272"/>
          </a:xfrm>
          <a:prstGeom prst="rect">
            <a:avLst/>
          </a:prstGeom>
          <a:noFill/>
        </p:spPr>
        <p:txBody>
          <a:bodyPr wrap="square" rtlCol="0">
            <a:spAutoFit/>
          </a:bodyPr>
          <a:lstStyle/>
          <a:p>
            <a:endParaRPr lang="en-US" sz="1800" dirty="0">
              <a:effectLst/>
              <a:ea typeface="MS Mincho" panose="02020609040205080304" pitchFamily="49" charset="-128"/>
              <a:cs typeface="Times New Roman" panose="02020603050405020304" pitchFamily="18" charset="0"/>
            </a:endParaRPr>
          </a:p>
          <a:p>
            <a:pPr marL="742950" lvl="1" indent="-285750">
              <a:spcAft>
                <a:spcPts val="600"/>
              </a:spcAft>
              <a:buFont typeface="Arial" panose="020B0604020202020204" pitchFamily="34" charset="0"/>
              <a:buChar char="•"/>
            </a:pPr>
            <a:r>
              <a:rPr lang="en-US" dirty="0">
                <a:effectLst/>
                <a:ea typeface="MS Mincho" panose="02020609040205080304" pitchFamily="49" charset="-128"/>
                <a:cs typeface="Times New Roman" panose="02020603050405020304" pitchFamily="18" charset="0"/>
              </a:rPr>
              <a:t>To give an impression on the variety of tyres as used in this study, </a:t>
            </a:r>
            <a:br>
              <a:rPr lang="en-US" dirty="0">
                <a:effectLst/>
                <a:ea typeface="MS Mincho" panose="02020609040205080304" pitchFamily="49" charset="-128"/>
                <a:cs typeface="Times New Roman" panose="02020603050405020304" pitchFamily="18" charset="0"/>
              </a:rPr>
            </a:br>
            <a:r>
              <a:rPr lang="en-US" dirty="0">
                <a:ea typeface="MS Mincho" panose="02020609040205080304" pitchFamily="49" charset="-128"/>
                <a:cs typeface="Times New Roman" panose="02020603050405020304" pitchFamily="18" charset="0"/>
              </a:rPr>
              <a:t>a number of tread patterns are shown below. </a:t>
            </a:r>
            <a:br>
              <a:rPr lang="en-US" dirty="0">
                <a:ea typeface="MS Mincho" panose="02020609040205080304" pitchFamily="49" charset="-128"/>
                <a:cs typeface="Times New Roman" panose="02020603050405020304" pitchFamily="18" charset="0"/>
              </a:rPr>
            </a:br>
            <a:r>
              <a:rPr lang="en-US" dirty="0">
                <a:ea typeface="MS Mincho" panose="02020609040205080304" pitchFamily="49" charset="-128"/>
                <a:cs typeface="Times New Roman" panose="02020603050405020304" pitchFamily="18" charset="0"/>
              </a:rPr>
              <a:t>From plain tread, to several types of normal tyres towards Snow (3PMSF) tyres.</a:t>
            </a:r>
            <a:endParaRPr lang="en-US" sz="1600" i="1" dirty="0">
              <a:effectLst/>
              <a:highlight>
                <a:srgbClr val="FFFF00"/>
              </a:highlight>
              <a:ea typeface="MS Mincho" panose="02020609040205080304" pitchFamily="49" charset="-128"/>
              <a:cs typeface="Times New Roman" panose="02020603050405020304" pitchFamily="18" charset="0"/>
            </a:endParaRPr>
          </a:p>
          <a:p>
            <a:endParaRPr lang="fr-BE"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3. Test Program - </a:t>
            </a:r>
            <a:r>
              <a:rPr lang="en-US" sz="2000" dirty="0">
                <a:effectLst/>
                <a:ea typeface="MS Mincho" panose="02020609040205080304" pitchFamily="49" charset="-128"/>
                <a:cs typeface="Times New Roman" panose="02020603050405020304" pitchFamily="18" charset="0"/>
              </a:rPr>
              <a:t>Tested </a:t>
            </a:r>
            <a:r>
              <a:rPr lang="en-US" sz="2000" dirty="0" err="1">
                <a:effectLst/>
                <a:ea typeface="MS Mincho" panose="02020609040205080304" pitchFamily="49" charset="-128"/>
                <a:cs typeface="Times New Roman" panose="02020603050405020304" pitchFamily="18" charset="0"/>
              </a:rPr>
              <a:t>Tyres</a:t>
            </a:r>
            <a:endParaRPr lang="en-US" sz="2000" dirty="0">
              <a:effectLst/>
              <a:ea typeface="MS Mincho" panose="02020609040205080304" pitchFamily="49" charset="-128"/>
              <a:cs typeface="Times New Roman" panose="02020603050405020304" pitchFamily="18" charset="0"/>
            </a:endParaRPr>
          </a:p>
        </p:txBody>
      </p:sp>
      <p:graphicFrame>
        <p:nvGraphicFramePr>
          <p:cNvPr id="4" name="Table 3">
            <a:extLst>
              <a:ext uri="{FF2B5EF4-FFF2-40B4-BE49-F238E27FC236}">
                <a16:creationId xmlns:a16="http://schemas.microsoft.com/office/drawing/2014/main" id="{99775CA7-6625-40C0-BEF1-63E6D1189738}"/>
              </a:ext>
            </a:extLst>
          </p:cNvPr>
          <p:cNvGraphicFramePr>
            <a:graphicFrameLocks noGrp="1"/>
          </p:cNvGraphicFramePr>
          <p:nvPr>
            <p:extLst>
              <p:ext uri="{D42A27DB-BD31-4B8C-83A1-F6EECF244321}">
                <p14:modId xmlns:p14="http://schemas.microsoft.com/office/powerpoint/2010/main" val="1119916289"/>
              </p:ext>
            </p:extLst>
          </p:nvPr>
        </p:nvGraphicFramePr>
        <p:xfrm>
          <a:off x="3419872" y="1916832"/>
          <a:ext cx="1905000" cy="2095500"/>
        </p:xfrm>
        <a:graphic>
          <a:graphicData uri="http://schemas.openxmlformats.org/drawingml/2006/table">
            <a:tbl>
              <a:tblPr/>
              <a:tblGrid>
                <a:gridCol w="609600">
                  <a:extLst>
                    <a:ext uri="{9D8B030D-6E8A-4147-A177-3AD203B41FA5}">
                      <a16:colId xmlns:a16="http://schemas.microsoft.com/office/drawing/2014/main" val="1341649478"/>
                    </a:ext>
                  </a:extLst>
                </a:gridCol>
                <a:gridCol w="1295400">
                  <a:extLst>
                    <a:ext uri="{9D8B030D-6E8A-4147-A177-3AD203B41FA5}">
                      <a16:colId xmlns:a16="http://schemas.microsoft.com/office/drawing/2014/main" val="1365546634"/>
                    </a:ext>
                  </a:extLst>
                </a:gridCol>
              </a:tblGrid>
              <a:tr h="190500">
                <a:tc>
                  <a:txBody>
                    <a:bodyPr/>
                    <a:lstStyle/>
                    <a:p>
                      <a:pPr algn="ctr" fontAlgn="b"/>
                      <a:r>
                        <a:rPr lang="en-GB" sz="1100" b="1" i="0" u="none" strike="noStrike" dirty="0">
                          <a:solidFill>
                            <a:srgbClr val="000000"/>
                          </a:solidFill>
                          <a:effectLst/>
                          <a:latin typeface="Calibri" panose="020F0502020204030204" pitchFamily="34" charset="0"/>
                        </a:rPr>
                        <a:t>List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Tread 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0480842"/>
                  </a:ext>
                </a:extLst>
              </a:tr>
              <a:tr h="190500">
                <a:tc>
                  <a:txBody>
                    <a:bodyPr/>
                    <a:lstStyle/>
                    <a:p>
                      <a:pPr algn="ctr" fontAlgn="b"/>
                      <a:r>
                        <a:rPr lang="en-GB" sz="1100" b="0" i="0" u="none" strike="noStrike">
                          <a:solidFill>
                            <a:srgbClr val="000000"/>
                          </a:solidFill>
                          <a:effectLst/>
                          <a:latin typeface="Calibri" panose="020F050202020403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Plain tread winter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02786"/>
                  </a:ext>
                </a:extLst>
              </a:tr>
              <a:tr h="190500">
                <a:tc>
                  <a:txBody>
                    <a:bodyPr/>
                    <a:lstStyle/>
                    <a:p>
                      <a:pPr algn="ctr" fontAlgn="b"/>
                      <a:r>
                        <a:rPr lang="en-GB" sz="1100" b="0" i="0" u="none" strike="noStrike">
                          <a:solidFill>
                            <a:srgbClr val="000000"/>
                          </a:solidFill>
                          <a:effectLst/>
                          <a:latin typeface="Calibri" panose="020F050202020403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Plain tread summer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819721"/>
                  </a:ext>
                </a:extLst>
              </a:tr>
              <a:tr h="190500">
                <a:tc>
                  <a:txBody>
                    <a:bodyPr/>
                    <a:lstStyle/>
                    <a:p>
                      <a:pPr algn="ctr" fontAlgn="b"/>
                      <a:r>
                        <a:rPr lang="en-GB" sz="1100" b="0" i="0" u="none" strike="noStrike">
                          <a:solidFill>
                            <a:srgbClr val="000000"/>
                          </a:solidFill>
                          <a:effectLst/>
                          <a:latin typeface="Calibri" panose="020F050202020403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Snow (3PMSF)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101570"/>
                  </a:ext>
                </a:extLst>
              </a:tr>
              <a:tr h="190500">
                <a:tc>
                  <a:txBody>
                    <a:bodyPr/>
                    <a:lstStyle/>
                    <a:p>
                      <a:pPr algn="ctr" fontAlgn="b"/>
                      <a:r>
                        <a:rPr lang="en-GB" sz="1100" b="0" i="0" u="none" strike="noStrike">
                          <a:solidFill>
                            <a:srgbClr val="000000"/>
                          </a:solidFill>
                          <a:effectLst/>
                          <a:latin typeface="Calibri" panose="020F050202020403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907085"/>
                  </a:ext>
                </a:extLst>
              </a:tr>
              <a:tr h="190500">
                <a:tc>
                  <a:txBody>
                    <a:bodyPr/>
                    <a:lstStyle/>
                    <a:p>
                      <a:pPr algn="ctr" fontAlgn="b"/>
                      <a:r>
                        <a:rPr lang="en-GB" sz="1100" b="0" i="0" u="none" strike="noStrike">
                          <a:solidFill>
                            <a:srgbClr val="000000"/>
                          </a:solidFill>
                          <a:effectLst/>
                          <a:latin typeface="Calibri" panose="020F0502020204030204" pitchFamily="34" charset="0"/>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796419"/>
                  </a:ext>
                </a:extLst>
              </a:tr>
              <a:tr h="190500">
                <a:tc>
                  <a:txBody>
                    <a:bodyPr/>
                    <a:lstStyle/>
                    <a:p>
                      <a:pPr algn="ctr" fontAlgn="b"/>
                      <a:r>
                        <a:rPr lang="en-GB" sz="1100" b="0" i="0" u="none" strike="noStrike">
                          <a:solidFill>
                            <a:srgbClr val="000000"/>
                          </a:solidFill>
                          <a:effectLst/>
                          <a:latin typeface="Calibri" panose="020F0502020204030204" pitchFamily="34"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320978"/>
                  </a:ext>
                </a:extLst>
              </a:tr>
              <a:tr h="190500">
                <a:tc>
                  <a:txBody>
                    <a:bodyPr/>
                    <a:lstStyle/>
                    <a:p>
                      <a:pPr algn="ctr" fontAlgn="b"/>
                      <a:r>
                        <a:rPr lang="en-GB" sz="1100" b="0" i="0" u="none" strike="noStrike">
                          <a:solidFill>
                            <a:srgbClr val="000000"/>
                          </a:solidFill>
                          <a:effectLst/>
                          <a:latin typeface="Calibri" panose="020F0502020204030204" pitchFamily="34" charset="0"/>
                        </a:rPr>
                        <a:t>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201752"/>
                  </a:ext>
                </a:extLst>
              </a:tr>
              <a:tr h="190500">
                <a:tc>
                  <a:txBody>
                    <a:bodyPr/>
                    <a:lstStyle/>
                    <a:p>
                      <a:pPr algn="ctr" fontAlgn="b"/>
                      <a:r>
                        <a:rPr lang="en-GB" sz="1100" b="0" i="0" u="none" strike="noStrike">
                          <a:solidFill>
                            <a:srgbClr val="000000"/>
                          </a:solidFill>
                          <a:effectLst/>
                          <a:latin typeface="Calibri" panose="020F0502020204030204" pitchFamily="34" charset="0"/>
                        </a:rPr>
                        <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845820"/>
                  </a:ext>
                </a:extLst>
              </a:tr>
              <a:tr h="190500">
                <a:tc>
                  <a:txBody>
                    <a:bodyPr/>
                    <a:lstStyle/>
                    <a:p>
                      <a:pPr algn="ctr" fontAlgn="b"/>
                      <a:r>
                        <a:rPr lang="en-GB" sz="1100" b="0" i="0" u="none" strike="noStrike">
                          <a:solidFill>
                            <a:srgbClr val="000000"/>
                          </a:solidFill>
                          <a:effectLst/>
                          <a:latin typeface="Calibri" panose="020F050202020403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Snow (3PMSF)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218482"/>
                  </a:ext>
                </a:extLst>
              </a:tr>
              <a:tr h="190500">
                <a:tc>
                  <a:txBody>
                    <a:bodyPr/>
                    <a:lstStyle/>
                    <a:p>
                      <a:pPr algn="ctr" fontAlgn="b"/>
                      <a:r>
                        <a:rPr lang="en-GB" sz="1100" b="0" i="0" u="none" strike="noStrike">
                          <a:solidFill>
                            <a:srgbClr val="000000"/>
                          </a:solidFill>
                          <a:effectLst/>
                          <a:latin typeface="Calibri" panose="020F0502020204030204" pitchFamily="34" charset="0"/>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66662"/>
                  </a:ext>
                </a:extLst>
              </a:tr>
            </a:tbl>
          </a:graphicData>
        </a:graphic>
      </p:graphicFrame>
      <p:pic>
        <p:nvPicPr>
          <p:cNvPr id="3" name="Picture 2">
            <a:extLst>
              <a:ext uri="{FF2B5EF4-FFF2-40B4-BE49-F238E27FC236}">
                <a16:creationId xmlns:a16="http://schemas.microsoft.com/office/drawing/2014/main" id="{3BEEF873-FBDA-4688-A586-359D0626FF8D}"/>
              </a:ext>
            </a:extLst>
          </p:cNvPr>
          <p:cNvPicPr>
            <a:picLocks noChangeAspect="1"/>
          </p:cNvPicPr>
          <p:nvPr/>
        </p:nvPicPr>
        <p:blipFill>
          <a:blip r:embed="rId3"/>
          <a:stretch>
            <a:fillRect/>
          </a:stretch>
        </p:blipFill>
        <p:spPr>
          <a:xfrm>
            <a:off x="167258" y="4437112"/>
            <a:ext cx="8809484" cy="1390008"/>
          </a:xfrm>
          <a:prstGeom prst="rect">
            <a:avLst/>
          </a:prstGeom>
        </p:spPr>
      </p:pic>
    </p:spTree>
    <p:extLst>
      <p:ext uri="{BB962C8B-B14F-4D97-AF65-F5344CB8AC3E}">
        <p14:creationId xmlns:p14="http://schemas.microsoft.com/office/powerpoint/2010/main" val="296721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200" b="0" i="0" u="none" strike="noStrike" kern="1200" cap="none" spc="0" normalizeH="0" baseline="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a:ln>
                  <a:noFill/>
                </a:ln>
                <a:solidFill>
                  <a:schemeClr val="tx1"/>
                </a:solidFill>
                <a:effectLst/>
                <a:uLnTx/>
                <a:uFillTx/>
                <a:latin typeface="+mj-lt"/>
                <a:ea typeface="+mj-ea"/>
                <a:cs typeface="+mj-cs"/>
              </a:rPr>
              <a:t>							</a:t>
            </a:r>
            <a:endParaRPr kumimoji="0" lang="en-GB" sz="1400" b="1" i="0" u="none" strike="noStrike" kern="1200" cap="none" spc="0" normalizeH="0" baseline="0">
              <a:ln>
                <a:noFill/>
              </a:ln>
              <a:solidFill>
                <a:schemeClr val="tx1"/>
              </a:solidFill>
              <a:effectLst/>
              <a:uLnTx/>
              <a:uFillTx/>
              <a:latin typeface="+mj-lt"/>
              <a:ea typeface="+mj-ea"/>
              <a:cs typeface="+mj-cs"/>
            </a:endParaRPr>
          </a:p>
        </p:txBody>
      </p:sp>
      <p:sp>
        <p:nvSpPr>
          <p:cNvPr id="5" name="ZoneTexte 4"/>
          <p:cNvSpPr txBox="1"/>
          <p:nvPr/>
        </p:nvSpPr>
        <p:spPr>
          <a:xfrm>
            <a:off x="316100" y="924420"/>
            <a:ext cx="8511800" cy="5370701"/>
          </a:xfrm>
          <a:prstGeom prst="rect">
            <a:avLst/>
          </a:prstGeom>
          <a:noFill/>
        </p:spPr>
        <p:txBody>
          <a:bodyPr wrap="square" rtlCol="0">
            <a:spAutoFit/>
          </a:bodyPr>
          <a:lstStyle/>
          <a:p>
            <a:pPr defTabSz="574675">
              <a:spcBef>
                <a:spcPts val="600"/>
              </a:spcBef>
              <a:tabLst>
                <a:tab pos="2514600" algn="r"/>
              </a:tabLst>
            </a:pPr>
            <a:r>
              <a:rPr lang="en-GB" b="1" dirty="0"/>
              <a:t>	Rolling resistance	UNECE R117</a:t>
            </a:r>
            <a:br>
              <a:rPr lang="en-GB" dirty="0"/>
            </a:br>
            <a:r>
              <a:rPr lang="en-GB" sz="1600" dirty="0"/>
              <a:t>		Bench test</a:t>
            </a:r>
            <a:br>
              <a:rPr lang="en-GB" sz="1600" dirty="0"/>
            </a:br>
            <a:r>
              <a:rPr lang="en-GB" sz="1600" dirty="0"/>
              <a:t>		RR index</a:t>
            </a:r>
          </a:p>
          <a:p>
            <a:pPr defTabSz="574675">
              <a:spcBef>
                <a:spcPts val="600"/>
              </a:spcBef>
              <a:tabLst>
                <a:tab pos="2514600" algn="r"/>
              </a:tabLst>
            </a:pPr>
            <a:r>
              <a:rPr lang="en-GB" b="1" dirty="0"/>
              <a:t>	Rolling sound	UNECE R117 &amp; R51.03</a:t>
            </a:r>
            <a:br>
              <a:rPr lang="en-GB" dirty="0"/>
            </a:br>
            <a:r>
              <a:rPr lang="en-GB" sz="1600" dirty="0"/>
              <a:t>		Vehicle test</a:t>
            </a:r>
            <a:br>
              <a:rPr lang="en-GB" sz="1600" dirty="0"/>
            </a:br>
            <a:r>
              <a:rPr lang="en-GB" sz="1600" dirty="0"/>
              <a:t>		sound emission level in different conditions</a:t>
            </a:r>
            <a:endParaRPr lang="en-GB" dirty="0"/>
          </a:p>
          <a:p>
            <a:pPr defTabSz="574675">
              <a:spcBef>
                <a:spcPts val="600"/>
              </a:spcBef>
              <a:tabLst>
                <a:tab pos="2514600" algn="r"/>
              </a:tabLst>
            </a:pPr>
            <a:r>
              <a:rPr lang="en-GB" b="1" dirty="0"/>
              <a:t>	Wet grip	UNECE R117</a:t>
            </a:r>
            <a:br>
              <a:rPr lang="en-GB" dirty="0"/>
            </a:br>
            <a:r>
              <a:rPr lang="en-GB" sz="1600" dirty="0"/>
              <a:t>		Trailer method test on wet surface</a:t>
            </a:r>
            <a:br>
              <a:rPr lang="en-GB" sz="1600" dirty="0"/>
            </a:br>
            <a:r>
              <a:rPr lang="en-GB" sz="1600" dirty="0"/>
              <a:t>		Wet Grip Index</a:t>
            </a:r>
          </a:p>
          <a:p>
            <a:pPr defTabSz="574675">
              <a:spcBef>
                <a:spcPts val="600"/>
              </a:spcBef>
              <a:tabLst>
                <a:tab pos="2514600" algn="r"/>
              </a:tabLst>
            </a:pPr>
            <a:r>
              <a:rPr lang="en-GB" b="1" dirty="0"/>
              <a:t>	Dry grip	Similar to UNECE R117</a:t>
            </a:r>
            <a:r>
              <a:rPr lang="en-GB" sz="1600" dirty="0"/>
              <a:t> </a:t>
            </a:r>
            <a:r>
              <a:rPr lang="en-GB" sz="1600"/>
              <a:t>(but </a:t>
            </a:r>
            <a:r>
              <a:rPr lang="en-GB" sz="1600" dirty="0"/>
              <a:t>on dry surface)</a:t>
            </a:r>
            <a:br>
              <a:rPr lang="en-GB" dirty="0"/>
            </a:br>
            <a:r>
              <a:rPr lang="en-GB" sz="1600" dirty="0"/>
              <a:t>		Trailer method test on dry surface		</a:t>
            </a:r>
            <a:br>
              <a:rPr lang="en-GB" sz="1600" dirty="0"/>
            </a:br>
            <a:r>
              <a:rPr lang="en-GB" sz="1600" dirty="0"/>
              <a:t>		Dry grip performance</a:t>
            </a:r>
          </a:p>
          <a:p>
            <a:pPr defTabSz="574675">
              <a:spcBef>
                <a:spcPts val="600"/>
              </a:spcBef>
              <a:tabLst>
                <a:tab pos="2514600" algn="r"/>
              </a:tabLst>
            </a:pPr>
            <a:r>
              <a:rPr lang="en-GB" b="1" dirty="0"/>
              <a:t>	Dry handling Flat track	Method proposed by ETRTO</a:t>
            </a:r>
            <a:br>
              <a:rPr lang="en-GB" dirty="0"/>
            </a:br>
            <a:r>
              <a:rPr lang="en-GB" sz="1600" dirty="0"/>
              <a:t>		Bench test</a:t>
            </a:r>
            <a:br>
              <a:rPr lang="en-GB" sz="1600" dirty="0"/>
            </a:br>
            <a:r>
              <a:rPr lang="en-GB" sz="1600" dirty="0"/>
              <a:t>		Cornering stiffness</a:t>
            </a:r>
            <a:endParaRPr lang="en-GB" dirty="0"/>
          </a:p>
          <a:p>
            <a:pPr defTabSz="574675">
              <a:spcBef>
                <a:spcPts val="600"/>
              </a:spcBef>
              <a:tabLst>
                <a:tab pos="2514600" algn="r"/>
              </a:tabLst>
            </a:pPr>
            <a:r>
              <a:rPr lang="en-GB" b="1" dirty="0"/>
              <a:t>	Aquaplaning	VDA E08 &amp; VDA E05</a:t>
            </a:r>
            <a:br>
              <a:rPr lang="en-GB" dirty="0"/>
            </a:br>
            <a:r>
              <a:rPr lang="en-GB" sz="1600" dirty="0"/>
              <a:t>		Vehicle test</a:t>
            </a:r>
            <a:br>
              <a:rPr lang="en-GB" sz="1600" dirty="0"/>
            </a:br>
            <a:r>
              <a:rPr lang="en-GB" sz="1600" dirty="0"/>
              <a:t>		Aquaplane performance in straight line and cornering conditions</a:t>
            </a:r>
            <a:br>
              <a:rPr lang="en-GB" dirty="0"/>
            </a:br>
            <a:endParaRPr lang="en-GB"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707886"/>
          </a:xfrm>
          <a:prstGeom prst="rect">
            <a:avLst/>
          </a:prstGeom>
          <a:noFill/>
        </p:spPr>
        <p:txBody>
          <a:bodyPr wrap="square" rtlCol="0">
            <a:spAutoFit/>
          </a:bodyPr>
          <a:lstStyle/>
          <a:p>
            <a:r>
              <a:rPr lang="en-GB" sz="2000" b="1"/>
              <a:t>3. Test Program - </a:t>
            </a:r>
            <a:r>
              <a:rPr lang="en-GB" sz="2000"/>
              <a:t>Test performed and used test methods</a:t>
            </a:r>
          </a:p>
          <a:p>
            <a:endParaRPr lang="en-GB" sz="2000" b="1"/>
          </a:p>
        </p:txBody>
      </p:sp>
    </p:spTree>
    <p:extLst>
      <p:ext uri="{BB962C8B-B14F-4D97-AF65-F5344CB8AC3E}">
        <p14:creationId xmlns:p14="http://schemas.microsoft.com/office/powerpoint/2010/main" val="262719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GB" sz="2200" b="0" i="0" u="none" strike="noStrike" kern="1200" cap="none" spc="0" normalizeH="0" baseline="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a:ln>
                  <a:noFill/>
                </a:ln>
                <a:solidFill>
                  <a:schemeClr val="tx1"/>
                </a:solidFill>
                <a:effectLst/>
                <a:uLnTx/>
                <a:uFillTx/>
                <a:latin typeface="+mj-lt"/>
                <a:ea typeface="+mj-ea"/>
                <a:cs typeface="+mj-cs"/>
              </a:rPr>
              <a:t>							</a:t>
            </a:r>
            <a:endParaRPr kumimoji="0" lang="en-GB" sz="1400" b="1" i="0" u="none" strike="noStrike" kern="1200" cap="none" spc="0" normalizeH="0" baseline="0">
              <a:ln>
                <a:noFill/>
              </a:ln>
              <a:solidFill>
                <a:schemeClr val="tx1"/>
              </a:solidFill>
              <a:effectLst/>
              <a:uLnTx/>
              <a:uFillTx/>
              <a:latin typeface="+mj-lt"/>
              <a:ea typeface="+mj-ea"/>
              <a:cs typeface="+mj-cs"/>
            </a:endParaRPr>
          </a:p>
        </p:txBody>
      </p:sp>
      <p:sp>
        <p:nvSpPr>
          <p:cNvPr id="5" name="ZoneTexte 4"/>
          <p:cNvSpPr txBox="1"/>
          <p:nvPr/>
        </p:nvSpPr>
        <p:spPr>
          <a:xfrm>
            <a:off x="557808" y="764704"/>
            <a:ext cx="8190656" cy="5524589"/>
          </a:xfrm>
          <a:prstGeom prst="rect">
            <a:avLst/>
          </a:prstGeom>
          <a:noFill/>
        </p:spPr>
        <p:txBody>
          <a:bodyPr wrap="square" rtlCol="0">
            <a:spAutoFit/>
          </a:bodyPr>
          <a:lstStyle/>
          <a:p>
            <a:pPr marL="285750" indent="-285750">
              <a:spcBef>
                <a:spcPts val="600"/>
              </a:spcBef>
              <a:spcAft>
                <a:spcPts val="300"/>
              </a:spcAft>
              <a:buFont typeface="Arial" panose="020B0604020202020204" pitchFamily="34" charset="0"/>
              <a:buChar char="•"/>
            </a:pPr>
            <a:r>
              <a:rPr lang="en-GB" b="1"/>
              <a:t>Rolling resistance</a:t>
            </a:r>
            <a:r>
              <a:rPr lang="en-GB"/>
              <a:t>			</a:t>
            </a:r>
            <a:br>
              <a:rPr lang="en-GB"/>
            </a:br>
            <a:r>
              <a:rPr lang="en-GB" sz="1600"/>
              <a:t>- UNECE R117 procedure on test drum with the torque method</a:t>
            </a:r>
            <a:br>
              <a:rPr lang="en-GB" sz="1600"/>
            </a:br>
            <a:r>
              <a:rPr lang="en-GB" sz="1600"/>
              <a:t>- Test Speed [km/h]:  80 </a:t>
            </a:r>
            <a:br>
              <a:rPr lang="en-GB" sz="1600"/>
            </a:br>
            <a:r>
              <a:rPr lang="en-GB" sz="1600"/>
              <a:t>- Load [kg]: 492</a:t>
            </a:r>
            <a:br>
              <a:rPr lang="en-GB" sz="1600"/>
            </a:br>
            <a:r>
              <a:rPr lang="en-GB" sz="1600"/>
              <a:t>- Initial tyre pressure [kPa]: 210</a:t>
            </a:r>
            <a:br>
              <a:rPr lang="en-GB" sz="1600"/>
            </a:br>
            <a:r>
              <a:rPr lang="en-GB" sz="1600"/>
              <a:t>- Room temperature [°C] 24&lt;T&lt;25</a:t>
            </a:r>
          </a:p>
          <a:p>
            <a:pPr marL="285750" indent="-285750">
              <a:spcBef>
                <a:spcPts val="600"/>
              </a:spcBef>
              <a:spcAft>
                <a:spcPts val="300"/>
              </a:spcAft>
              <a:buFont typeface="Arial" panose="020B0604020202020204" pitchFamily="34" charset="0"/>
              <a:buChar char="•"/>
            </a:pPr>
            <a:r>
              <a:rPr lang="en-GB" b="1"/>
              <a:t>Rolling sound</a:t>
            </a:r>
            <a:r>
              <a:rPr lang="en-GB"/>
              <a:t>				</a:t>
            </a:r>
            <a:br>
              <a:rPr lang="en-GB"/>
            </a:br>
            <a:r>
              <a:rPr lang="en-GB" sz="1600"/>
              <a:t>- UNECE R117 procedure, 8 passes between 70-90 [km/h]</a:t>
            </a:r>
            <a:br>
              <a:rPr lang="en-GB" sz="1600"/>
            </a:br>
            <a:r>
              <a:rPr lang="en-GB" sz="1600"/>
              <a:t>- UNECE R117 procedure, 4 passes between 45-55 [km/h] </a:t>
            </a:r>
            <a:br>
              <a:rPr lang="en-GB" sz="1600"/>
            </a:br>
            <a:r>
              <a:rPr lang="en-GB" sz="1600"/>
              <a:t>- UNECE R51 procedure, 4 accelerations and 4 constant runs with ICE vehicle:  VW Golf</a:t>
            </a:r>
            <a:br>
              <a:rPr lang="en-GB" sz="1600"/>
            </a:br>
            <a:r>
              <a:rPr lang="en-GB" sz="1600"/>
              <a:t>  	Additionally L Urban is calculated according to UNECE R51</a:t>
            </a:r>
            <a:br>
              <a:rPr lang="en-GB" sz="1600"/>
            </a:br>
            <a:r>
              <a:rPr lang="en-GB" sz="1600"/>
              <a:t>- UNECE R51 procedure, 3 accelerations and 2 constant runs with Electric vehicle: Nissan Leaf</a:t>
            </a:r>
            <a:br>
              <a:rPr lang="en-GB" sz="1600"/>
            </a:br>
            <a:r>
              <a:rPr lang="en-GB" sz="1600"/>
              <a:t> 	Accelerations with the EV are spread between 1 and 2 [m/s</a:t>
            </a:r>
            <a:r>
              <a:rPr lang="en-GB" sz="1600" baseline="30000"/>
              <a:t>2</a:t>
            </a:r>
            <a:r>
              <a:rPr lang="en-GB" sz="1600"/>
              <a:t>] and interpolated to 	1.45 [m/s</a:t>
            </a:r>
            <a:r>
              <a:rPr lang="en-GB" sz="1600" baseline="30000"/>
              <a:t>2</a:t>
            </a:r>
            <a:r>
              <a:rPr lang="en-GB" sz="1600"/>
              <a:t>] as a final value</a:t>
            </a:r>
          </a:p>
          <a:p>
            <a:pPr marL="285750" indent="-285750">
              <a:spcBef>
                <a:spcPts val="600"/>
              </a:spcBef>
              <a:spcAft>
                <a:spcPts val="300"/>
              </a:spcAft>
              <a:buFont typeface="Arial" panose="020B0604020202020204" pitchFamily="34" charset="0"/>
              <a:buChar char="•"/>
            </a:pPr>
            <a:r>
              <a:rPr lang="en-GB" b="1"/>
              <a:t>Wet grip</a:t>
            </a:r>
            <a:br>
              <a:rPr lang="en-GB"/>
            </a:br>
            <a:r>
              <a:rPr lang="en-GB" sz="1600"/>
              <a:t>- UNECE R117 procedure with a skid trailer</a:t>
            </a:r>
            <a:br>
              <a:rPr lang="en-GB" sz="1600"/>
            </a:br>
            <a:r>
              <a:rPr lang="en-GB" sz="1600"/>
              <a:t>- Test speed [km/h]:  65</a:t>
            </a:r>
            <a:br>
              <a:rPr lang="en-GB" sz="1600"/>
            </a:br>
            <a:r>
              <a:rPr lang="en-GB" sz="1600"/>
              <a:t>- Water depth [mm]: 0.9</a:t>
            </a:r>
            <a:br>
              <a:rPr lang="en-GB" sz="1600"/>
            </a:br>
            <a:r>
              <a:rPr lang="en-GB" sz="1600"/>
              <a:t>- Load [kg]: 461 </a:t>
            </a:r>
          </a:p>
          <a:p>
            <a:endParaRPr lang="en-GB"/>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en-GB" sz="2000" b="1"/>
              <a:t>3. Test Program - </a:t>
            </a:r>
            <a:r>
              <a:rPr lang="en-GB" sz="2000"/>
              <a:t>Test conditions</a:t>
            </a:r>
            <a:endParaRPr lang="en-GB" sz="2000" b="1"/>
          </a:p>
        </p:txBody>
      </p:sp>
    </p:spTree>
    <p:extLst>
      <p:ext uri="{BB962C8B-B14F-4D97-AF65-F5344CB8AC3E}">
        <p14:creationId xmlns:p14="http://schemas.microsoft.com/office/powerpoint/2010/main" val="24849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85800" y="620688"/>
            <a:ext cx="7772400" cy="547260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en-US" sz="2200" b="0" i="0" u="none" strike="noStrike" kern="1200" cap="none" spc="0" normalizeH="0" baseline="0" dirty="0">
              <a:ln>
                <a:noFill/>
              </a:ln>
              <a:solidFill>
                <a:schemeClr val="tx1"/>
              </a:solidFill>
              <a:effectLst/>
              <a:uLnTx/>
              <a:uFillTx/>
              <a:latin typeface="+mn-lt"/>
              <a:ea typeface="+mn-ea"/>
              <a:cs typeface="+mn-cs"/>
            </a:endParaRPr>
          </a:p>
        </p:txBody>
      </p:sp>
      <p:sp>
        <p:nvSpPr>
          <p:cNvPr id="11" name="Titre 1"/>
          <p:cNvSpPr txBox="1">
            <a:spLocks/>
          </p:cNvSpPr>
          <p:nvPr/>
        </p:nvSpPr>
        <p:spPr>
          <a:xfrm>
            <a:off x="9560" y="0"/>
            <a:ext cx="8028384" cy="576065"/>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dirty="0">
                <a:ln>
                  <a:noFill/>
                </a:ln>
                <a:solidFill>
                  <a:schemeClr val="tx1"/>
                </a:solidFill>
                <a:effectLst/>
                <a:uLnTx/>
                <a:uFillTx/>
                <a:latin typeface="+mj-lt"/>
                <a:ea typeface="+mj-ea"/>
                <a:cs typeface="+mj-cs"/>
              </a:rPr>
              <a:t>							</a:t>
            </a:r>
            <a:endParaRPr kumimoji="0" lang="en-US" sz="1400" b="1" i="0" u="none" strike="noStrike" kern="1200" cap="none" spc="0" normalizeH="0" baseline="0" dirty="0">
              <a:ln>
                <a:noFill/>
              </a:ln>
              <a:solidFill>
                <a:schemeClr val="tx1"/>
              </a:solidFill>
              <a:effectLst/>
              <a:uLnTx/>
              <a:uFillTx/>
              <a:latin typeface="+mj-lt"/>
              <a:ea typeface="+mj-ea"/>
              <a:cs typeface="+mj-cs"/>
            </a:endParaRPr>
          </a:p>
        </p:txBody>
      </p:sp>
      <p:sp>
        <p:nvSpPr>
          <p:cNvPr id="5" name="ZoneTexte 4"/>
          <p:cNvSpPr txBox="1"/>
          <p:nvPr/>
        </p:nvSpPr>
        <p:spPr>
          <a:xfrm>
            <a:off x="557808" y="1352172"/>
            <a:ext cx="8334672" cy="4239622"/>
          </a:xfrm>
          <a:prstGeom prst="rect">
            <a:avLst/>
          </a:prstGeom>
          <a:noFill/>
        </p:spPr>
        <p:txBody>
          <a:bodyPr wrap="square" rtlCol="0">
            <a:spAutoFit/>
          </a:bodyPr>
          <a:lstStyle/>
          <a:p>
            <a:pPr marL="285750" indent="-285750">
              <a:spcBef>
                <a:spcPts val="600"/>
              </a:spcBef>
              <a:spcAft>
                <a:spcPts val="300"/>
              </a:spcAft>
              <a:buFont typeface="Arial" panose="020B0604020202020204" pitchFamily="34" charset="0"/>
              <a:buChar char="•"/>
            </a:pPr>
            <a:r>
              <a:rPr lang="fr-BE" b="1" dirty="0"/>
              <a:t>Dry grip</a:t>
            </a:r>
            <a:r>
              <a:rPr lang="fr-BE" dirty="0"/>
              <a:t>				</a:t>
            </a:r>
            <a:br>
              <a:rPr lang="fr-BE" dirty="0"/>
            </a:br>
            <a:r>
              <a:rPr lang="fr-BE" sz="1600" dirty="0"/>
              <a:t>- UNECE R117 </a:t>
            </a:r>
            <a:r>
              <a:rPr lang="fr-BE" sz="1600" dirty="0" err="1"/>
              <a:t>procedure</a:t>
            </a:r>
            <a:r>
              <a:rPr lang="fr-BE" sz="1600" dirty="0"/>
              <a:t> </a:t>
            </a:r>
            <a:r>
              <a:rPr lang="fr-BE" sz="1600" dirty="0" err="1"/>
              <a:t>with</a:t>
            </a:r>
            <a:r>
              <a:rPr lang="fr-BE" sz="1600" dirty="0"/>
              <a:t> a </a:t>
            </a:r>
            <a:r>
              <a:rPr lang="fr-BE" sz="1600" dirty="0" err="1"/>
              <a:t>skid</a:t>
            </a:r>
            <a:r>
              <a:rPr lang="fr-BE" sz="1600" dirty="0"/>
              <a:t> trailer</a:t>
            </a:r>
            <a:br>
              <a:rPr lang="fr-BE" sz="1600" dirty="0"/>
            </a:br>
            <a:r>
              <a:rPr lang="fr-BE" sz="1600" dirty="0"/>
              <a:t>- Test speed [km/h]:  65</a:t>
            </a:r>
            <a:br>
              <a:rPr lang="fr-BE" sz="1600" dirty="0"/>
            </a:br>
            <a:r>
              <a:rPr lang="fr-BE" sz="1600" dirty="0"/>
              <a:t>- Dry surface</a:t>
            </a:r>
            <a:br>
              <a:rPr lang="fr-BE" sz="1600" dirty="0"/>
            </a:br>
            <a:r>
              <a:rPr lang="fr-BE" sz="1600" dirty="0"/>
              <a:t>- </a:t>
            </a:r>
            <a:r>
              <a:rPr lang="fr-BE" sz="1600" dirty="0" err="1"/>
              <a:t>Load</a:t>
            </a:r>
            <a:r>
              <a:rPr lang="fr-BE" sz="1600" dirty="0"/>
              <a:t> [kg]: 461 </a:t>
            </a:r>
            <a:br>
              <a:rPr lang="fr-BE" sz="1600" dirty="0"/>
            </a:br>
            <a:r>
              <a:rPr lang="fr-BE" sz="1600" dirty="0"/>
              <a:t>- Direct </a:t>
            </a:r>
            <a:r>
              <a:rPr lang="fr-BE" sz="1600" dirty="0" err="1"/>
              <a:t>comparison</a:t>
            </a:r>
            <a:r>
              <a:rPr lang="fr-BE" sz="1600" dirty="0"/>
              <a:t> </a:t>
            </a:r>
            <a:r>
              <a:rPr lang="fr-BE" sz="1600" dirty="0" err="1"/>
              <a:t>with</a:t>
            </a:r>
            <a:r>
              <a:rPr lang="fr-BE" sz="1600" dirty="0"/>
              <a:t> </a:t>
            </a:r>
            <a:r>
              <a:rPr lang="fr-BE" sz="1600" dirty="0" err="1"/>
              <a:t>reference</a:t>
            </a:r>
            <a:r>
              <a:rPr lang="fr-BE" sz="1600" dirty="0"/>
              <a:t> tyre, no corrections for </a:t>
            </a:r>
            <a:r>
              <a:rPr lang="fr-BE" sz="1600" dirty="0" err="1"/>
              <a:t>temperature</a:t>
            </a:r>
            <a:r>
              <a:rPr lang="fr-BE" sz="1600" dirty="0"/>
              <a:t> or </a:t>
            </a:r>
            <a:r>
              <a:rPr lang="fr-BE" sz="1600" dirty="0" err="1"/>
              <a:t>track</a:t>
            </a:r>
            <a:r>
              <a:rPr lang="fr-BE" sz="1600" dirty="0"/>
              <a:t>.</a:t>
            </a:r>
            <a:endParaRPr lang="fr-BE" sz="1400" dirty="0"/>
          </a:p>
          <a:p>
            <a:pPr marL="285750" indent="-285750">
              <a:spcBef>
                <a:spcPts val="600"/>
              </a:spcBef>
              <a:spcAft>
                <a:spcPts val="300"/>
              </a:spcAft>
              <a:buFont typeface="Arial" panose="020B0604020202020204" pitchFamily="34" charset="0"/>
              <a:buChar char="•"/>
            </a:pPr>
            <a:r>
              <a:rPr lang="fr-BE" b="1" dirty="0"/>
              <a:t>Dry handling Flat </a:t>
            </a:r>
            <a:r>
              <a:rPr lang="fr-BE" b="1" dirty="0" err="1"/>
              <a:t>track</a:t>
            </a:r>
            <a:r>
              <a:rPr lang="fr-BE" b="1" dirty="0"/>
              <a:t>	</a:t>
            </a:r>
            <a:r>
              <a:rPr lang="fr-BE" dirty="0"/>
              <a:t>		</a:t>
            </a:r>
            <a:br>
              <a:rPr lang="fr-BE" dirty="0"/>
            </a:br>
            <a:r>
              <a:rPr lang="fr-BE" sz="1600" dirty="0"/>
              <a:t>- </a:t>
            </a:r>
            <a:r>
              <a:rPr lang="fr-BE" sz="1600" dirty="0" err="1"/>
              <a:t>Procedure</a:t>
            </a:r>
            <a:r>
              <a:rPr lang="fr-BE" sz="1600" dirty="0"/>
              <a:t> </a:t>
            </a:r>
            <a:r>
              <a:rPr lang="fr-BE" sz="1600" dirty="0" err="1"/>
              <a:t>proposed</a:t>
            </a:r>
            <a:r>
              <a:rPr lang="fr-BE" sz="1600" dirty="0"/>
              <a:t> by ETRTO </a:t>
            </a:r>
            <a:r>
              <a:rPr lang="fr-BE" sz="1600" dirty="0" err="1"/>
              <a:t>performed</a:t>
            </a:r>
            <a:r>
              <a:rPr lang="fr-BE" sz="1600" dirty="0"/>
              <a:t> on a MTS Flat </a:t>
            </a:r>
            <a:r>
              <a:rPr lang="fr-BE" sz="1600" dirty="0" err="1"/>
              <a:t>track</a:t>
            </a:r>
            <a:r>
              <a:rPr lang="fr-BE" sz="1600" dirty="0"/>
              <a:t> test </a:t>
            </a:r>
            <a:r>
              <a:rPr lang="fr-BE" sz="1600" dirty="0" err="1"/>
              <a:t>bench</a:t>
            </a:r>
            <a:br>
              <a:rPr lang="fr-BE" sz="1600" dirty="0"/>
            </a:br>
            <a:r>
              <a:rPr lang="fr-BE" sz="1600" dirty="0"/>
              <a:t>- Test speed [km/h]: 80</a:t>
            </a:r>
            <a:br>
              <a:rPr lang="fr-BE" sz="1600" dirty="0"/>
            </a:br>
            <a:r>
              <a:rPr lang="fr-BE" sz="1600" dirty="0"/>
              <a:t>- Test </a:t>
            </a:r>
            <a:r>
              <a:rPr lang="fr-BE" sz="1600" dirty="0" err="1"/>
              <a:t>loads</a:t>
            </a:r>
            <a:r>
              <a:rPr lang="fr-BE" sz="1600" dirty="0"/>
              <a:t> </a:t>
            </a:r>
            <a:r>
              <a:rPr lang="fr-BE" sz="1600" dirty="0" err="1"/>
              <a:t>depending</a:t>
            </a:r>
            <a:r>
              <a:rPr lang="fr-BE" sz="1600" dirty="0"/>
              <a:t> on the LI of the </a:t>
            </a:r>
            <a:r>
              <a:rPr lang="fr-BE" sz="1600" dirty="0" err="1"/>
              <a:t>tyre</a:t>
            </a:r>
            <a:endParaRPr lang="fr-BE" sz="2000" dirty="0"/>
          </a:p>
          <a:p>
            <a:pPr marL="285750" indent="-285750">
              <a:spcBef>
                <a:spcPts val="600"/>
              </a:spcBef>
              <a:spcAft>
                <a:spcPts val="300"/>
              </a:spcAft>
              <a:buFont typeface="Arial" panose="020B0604020202020204" pitchFamily="34" charset="0"/>
              <a:buChar char="•"/>
            </a:pPr>
            <a:r>
              <a:rPr lang="fr-BE" b="1" dirty="0"/>
              <a:t>Aquaplaning</a:t>
            </a:r>
            <a:r>
              <a:rPr lang="fr-BE" dirty="0"/>
              <a:t>				</a:t>
            </a:r>
            <a:br>
              <a:rPr lang="fr-BE" dirty="0"/>
            </a:br>
            <a:r>
              <a:rPr lang="fr-BE" sz="1600" dirty="0"/>
              <a:t>- VDA E08 </a:t>
            </a:r>
            <a:r>
              <a:rPr lang="fr-BE" sz="1600" dirty="0" err="1"/>
              <a:t>procedure</a:t>
            </a:r>
            <a:r>
              <a:rPr lang="fr-BE" sz="1600" dirty="0"/>
              <a:t> for longitudinal aquaplaning performance </a:t>
            </a:r>
            <a:r>
              <a:rPr lang="fr-BE" sz="1600" dirty="0" err="1"/>
              <a:t>performed</a:t>
            </a:r>
            <a:r>
              <a:rPr lang="fr-BE" sz="1600" dirty="0"/>
              <a:t> </a:t>
            </a:r>
            <a:r>
              <a:rPr lang="fr-BE" sz="1600" dirty="0" err="1"/>
              <a:t>with</a:t>
            </a:r>
            <a:r>
              <a:rPr lang="fr-BE" sz="1600" dirty="0"/>
              <a:t> a Peugeot 308</a:t>
            </a:r>
            <a:br>
              <a:rPr lang="fr-BE" sz="1600" dirty="0"/>
            </a:br>
            <a:r>
              <a:rPr lang="fr-BE" sz="1600" dirty="0"/>
              <a:t>- VDA E05 </a:t>
            </a:r>
            <a:r>
              <a:rPr lang="fr-BE" sz="1600" dirty="0" err="1"/>
              <a:t>procedure</a:t>
            </a:r>
            <a:r>
              <a:rPr lang="fr-BE" sz="1600" dirty="0"/>
              <a:t> for </a:t>
            </a:r>
            <a:r>
              <a:rPr lang="fr-BE" sz="1600" dirty="0" err="1"/>
              <a:t>lateral</a:t>
            </a:r>
            <a:r>
              <a:rPr lang="fr-BE" sz="1600" dirty="0"/>
              <a:t> aquaplaning performance </a:t>
            </a:r>
            <a:r>
              <a:rPr lang="fr-BE" sz="1600" dirty="0" err="1"/>
              <a:t>performed</a:t>
            </a:r>
            <a:r>
              <a:rPr lang="fr-BE" sz="1600" dirty="0"/>
              <a:t> </a:t>
            </a:r>
            <a:r>
              <a:rPr lang="fr-BE" sz="1600" dirty="0" err="1"/>
              <a:t>with</a:t>
            </a:r>
            <a:r>
              <a:rPr lang="fr-BE" sz="1600" dirty="0"/>
              <a:t> a Peugeot 308</a:t>
            </a:r>
            <a:br>
              <a:rPr lang="fr-BE" sz="1600" dirty="0"/>
            </a:br>
            <a:endParaRPr lang="fr-BE" sz="2000" dirty="0"/>
          </a:p>
          <a:p>
            <a:endParaRPr lang="fr-BE" dirty="0"/>
          </a:p>
        </p:txBody>
      </p:sp>
      <p:sp>
        <p:nvSpPr>
          <p:cNvPr id="2" name="ZoneTexte 1">
            <a:extLst>
              <a:ext uri="{FF2B5EF4-FFF2-40B4-BE49-F238E27FC236}">
                <a16:creationId xmlns:a16="http://schemas.microsoft.com/office/drawing/2014/main" id="{932B4327-7995-4684-9EDF-C24C85438C7A}"/>
              </a:ext>
            </a:extLst>
          </p:cNvPr>
          <p:cNvSpPr txBox="1"/>
          <p:nvPr/>
        </p:nvSpPr>
        <p:spPr>
          <a:xfrm>
            <a:off x="395536" y="116632"/>
            <a:ext cx="6984776" cy="400110"/>
          </a:xfrm>
          <a:prstGeom prst="rect">
            <a:avLst/>
          </a:prstGeom>
          <a:noFill/>
        </p:spPr>
        <p:txBody>
          <a:bodyPr wrap="square" rtlCol="0">
            <a:spAutoFit/>
          </a:bodyPr>
          <a:lstStyle/>
          <a:p>
            <a:r>
              <a:rPr lang="fr-BE" sz="2000" b="1" dirty="0"/>
              <a:t>3. Test Program - </a:t>
            </a:r>
            <a:r>
              <a:rPr lang="fr-BE" sz="2000" dirty="0"/>
              <a:t>Test conditions</a:t>
            </a:r>
            <a:endParaRPr lang="fr-FR" sz="2000" b="1" dirty="0"/>
          </a:p>
        </p:txBody>
      </p:sp>
    </p:spTree>
    <p:extLst>
      <p:ext uri="{BB962C8B-B14F-4D97-AF65-F5344CB8AC3E}">
        <p14:creationId xmlns:p14="http://schemas.microsoft.com/office/powerpoint/2010/main" val="380568480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3" ma:contentTypeDescription="Create a new document." ma:contentTypeScope="" ma:versionID="89c13dde5d7aa6b1840a64c3c61e7101">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49ff99f9a570207563b6136515cf8a36"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C171DB-F840-4FF9-A727-F6E927B443A4}"/>
</file>

<file path=customXml/itemProps2.xml><?xml version="1.0" encoding="utf-8"?>
<ds:datastoreItem xmlns:ds="http://schemas.openxmlformats.org/officeDocument/2006/customXml" ds:itemID="{13ABA446-113D-4086-82C5-C0E140C16C2A}"/>
</file>

<file path=customXml/itemProps3.xml><?xml version="1.0" encoding="utf-8"?>
<ds:datastoreItem xmlns:ds="http://schemas.openxmlformats.org/officeDocument/2006/customXml" ds:itemID="{6D8ED5D3-6FBF-405D-B956-449AD5DD27E9}"/>
</file>

<file path=docProps/app.xml><?xml version="1.0" encoding="utf-8"?>
<Properties xmlns="http://schemas.openxmlformats.org/officeDocument/2006/extended-properties" xmlns:vt="http://schemas.openxmlformats.org/officeDocument/2006/docPropsVTypes">
  <TotalTime>2108</TotalTime>
  <Words>2894</Words>
  <Application>Microsoft Office PowerPoint</Application>
  <PresentationFormat>On-screen Show (4:3)</PresentationFormat>
  <Paragraphs>329</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Thème Office</vt:lpstr>
      <vt:lpstr> ETRTO Tyre Performance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ETRTO Incomes Analysis</dc:title>
  <dc:creator>SIF</dc:creator>
  <cp:lastModifiedBy>secretariat</cp:lastModifiedBy>
  <cp:revision>222</cp:revision>
  <dcterms:created xsi:type="dcterms:W3CDTF">2014-09-24T13:03:48Z</dcterms:created>
  <dcterms:modified xsi:type="dcterms:W3CDTF">2021-01-20T15:44:10Z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