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5" r:id="rId2"/>
  </p:sldMasterIdLst>
  <p:notesMasterIdLst>
    <p:notesMasterId r:id="rId22"/>
  </p:notesMasterIdLst>
  <p:sldIdLst>
    <p:sldId id="256" r:id="rId3"/>
    <p:sldId id="332" r:id="rId4"/>
    <p:sldId id="356" r:id="rId5"/>
    <p:sldId id="341" r:id="rId6"/>
    <p:sldId id="342" r:id="rId7"/>
    <p:sldId id="343" r:id="rId8"/>
    <p:sldId id="344" r:id="rId9"/>
    <p:sldId id="347" r:id="rId10"/>
    <p:sldId id="349" r:id="rId11"/>
    <p:sldId id="351" r:id="rId12"/>
    <p:sldId id="346" r:id="rId13"/>
    <p:sldId id="345" r:id="rId14"/>
    <p:sldId id="354" r:id="rId15"/>
    <p:sldId id="352" r:id="rId16"/>
    <p:sldId id="355" r:id="rId17"/>
    <p:sldId id="357" r:id="rId18"/>
    <p:sldId id="340" r:id="rId19"/>
    <p:sldId id="339" r:id="rId20"/>
    <p:sldId id="310"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4F60A4-B993-47D5-9988-AFA86FAD247E}" type="datetimeFigureOut">
              <a:rPr lang="de-DE" smtClean="0"/>
              <a:t>28.01.2021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BDFF53-C666-4274-A192-D9E7E3B806EC}" type="slidenum">
              <a:rPr lang="de-DE" smtClean="0"/>
              <a:t>‹#›</a:t>
            </a:fld>
            <a:endParaRPr lang="de-DE"/>
          </a:p>
        </p:txBody>
      </p:sp>
    </p:spTree>
    <p:extLst>
      <p:ext uri="{BB962C8B-B14F-4D97-AF65-F5344CB8AC3E}">
        <p14:creationId xmlns:p14="http://schemas.microsoft.com/office/powerpoint/2010/main" val="966414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7BBDFF53-C666-4274-A192-D9E7E3B806EC}" type="slidenum">
              <a:rPr lang="de-DE" smtClean="0"/>
              <a:t>1</a:t>
            </a:fld>
            <a:endParaRPr lang="de-DE"/>
          </a:p>
        </p:txBody>
      </p:sp>
    </p:spTree>
    <p:extLst>
      <p:ext uri="{BB962C8B-B14F-4D97-AF65-F5344CB8AC3E}">
        <p14:creationId xmlns:p14="http://schemas.microsoft.com/office/powerpoint/2010/main" val="3774621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r>
              <a:rPr lang="de-DE" dirty="0"/>
              <a:t>Sandra Harding</a:t>
            </a:r>
            <a:endParaRPr lang="en-GB" dirty="0"/>
          </a:p>
        </p:txBody>
      </p:sp>
      <p:sp>
        <p:nvSpPr>
          <p:cNvPr id="4" name="Foliennummernplatzhalter 3"/>
          <p:cNvSpPr>
            <a:spLocks noGrp="1"/>
          </p:cNvSpPr>
          <p:nvPr>
            <p:ph type="sldNum" sz="quarter" idx="10"/>
          </p:nvPr>
        </p:nvSpPr>
        <p:spPr/>
        <p:txBody>
          <a:bodyPr/>
          <a:lstStyle/>
          <a:p>
            <a:pPr>
              <a:defRPr/>
            </a:pPr>
            <a:fld id="{5FF9C35D-6AD3-4D2A-954B-F7AA32F084C4}" type="slidenum">
              <a:rPr lang="de-DE" altLang="en-US" smtClean="0"/>
              <a:pPr>
                <a:defRPr/>
              </a:pPr>
              <a:t>19</a:t>
            </a:fld>
            <a:endParaRPr lang="de-DE" altLang="en-US"/>
          </a:p>
        </p:txBody>
      </p:sp>
    </p:spTree>
    <p:extLst>
      <p:ext uri="{BB962C8B-B14F-4D97-AF65-F5344CB8AC3E}">
        <p14:creationId xmlns:p14="http://schemas.microsoft.com/office/powerpoint/2010/main" val="1905981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40F05CE9-CD38-4145-99D8-27217A20B78C}" type="datetime1">
              <a:rPr lang="de-DE" smtClean="0"/>
              <a:t>28.01.2021</a:t>
            </a:fld>
            <a:endParaRPr lang="de-DE"/>
          </a:p>
        </p:txBody>
      </p:sp>
      <p:sp>
        <p:nvSpPr>
          <p:cNvPr id="6" name="Foliennummernplatzhalter 5"/>
          <p:cNvSpPr>
            <a:spLocks noGrp="1"/>
          </p:cNvSpPr>
          <p:nvPr>
            <p:ph type="sldNum" sz="quarter" idx="12"/>
          </p:nvPr>
        </p:nvSpPr>
        <p:spPr/>
        <p:txBody>
          <a:bodyPr/>
          <a:lstStyle/>
          <a:p>
            <a:fld id="{8C8F4C20-9068-46C0-9F8D-A493F69C340F}" type="slidenum">
              <a:rPr lang="de-DE" smtClean="0"/>
              <a:t>‹#›</a:t>
            </a:fld>
            <a:endParaRPr lang="de-DE"/>
          </a:p>
        </p:txBody>
      </p:sp>
      <p:sp>
        <p:nvSpPr>
          <p:cNvPr id="7"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Gender Training </a:t>
            </a:r>
            <a:r>
              <a:rPr lang="de-DE" dirty="0" err="1"/>
              <a:t>Serbia</a:t>
            </a:r>
            <a:endParaRPr lang="de-DE" dirty="0"/>
          </a:p>
        </p:txBody>
      </p:sp>
    </p:spTree>
    <p:extLst>
      <p:ext uri="{BB962C8B-B14F-4D97-AF65-F5344CB8AC3E}">
        <p14:creationId xmlns:p14="http://schemas.microsoft.com/office/powerpoint/2010/main" val="422314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Go 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lvl1pPr algn="l">
              <a:defRPr sz="2400" b="1">
                <a:solidFill>
                  <a:schemeClr val="accent5"/>
                </a:solidFill>
                <a:latin typeface="Tahoma" panose="020B0604030504040204" pitchFamily="34" charset="0"/>
                <a:ea typeface="Tahoma" panose="020B0604030504040204" pitchFamily="34" charset="0"/>
                <a:cs typeface="Tahoma" panose="020B0604030504040204" pitchFamily="34" charset="0"/>
              </a:defRPr>
            </a:lvl1pPr>
          </a:lstStyle>
          <a:p>
            <a:r>
              <a:rPr lang="de-DE" dirty="0"/>
              <a:t>Titelmasterformat durch Klicken bearbeiten</a:t>
            </a:r>
          </a:p>
        </p:txBody>
      </p:sp>
      <p:sp>
        <p:nvSpPr>
          <p:cNvPr id="3" name="Inhaltsplatzhalter 2"/>
          <p:cNvSpPr>
            <a:spLocks noGrp="1"/>
          </p:cNvSpPr>
          <p:nvPr>
            <p:ph idx="1"/>
          </p:nvPr>
        </p:nvSpPr>
        <p:spPr>
          <a:xfrm>
            <a:off x="467544" y="1412776"/>
            <a:ext cx="8229600" cy="4741987"/>
          </a:xfrm>
        </p:spPr>
        <p:txBody>
          <a:bodyPr/>
          <a:lstStyle>
            <a:lvl1pPr marL="342900" indent="-342900">
              <a:spcBef>
                <a:spcPts val="600"/>
              </a:spcBef>
              <a:buClr>
                <a:schemeClr val="accent5"/>
              </a:buClr>
              <a:buFont typeface="Wingdings 3" panose="05040102010807070707" pitchFamily="18" charset="2"/>
              <a:buChar char=""/>
              <a:defRPr sz="1800" b="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sz="1800" b="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F4B33-0484-4FAC-BC5E-3A037C0257AA}" type="datetime1">
              <a:rPr lang="de-DE" smtClean="0"/>
              <a:t>28.01.2021</a:t>
            </a:fld>
            <a:endParaRPr lang="de-DE"/>
          </a:p>
        </p:txBody>
      </p:sp>
      <p:sp>
        <p:nvSpPr>
          <p:cNvPr id="10" name="Foliennummernplatzhalter 3"/>
          <p:cNvSpPr>
            <a:spLocks noGrp="1"/>
          </p:cNvSpPr>
          <p:nvPr>
            <p:ph type="sldNum" sz="quarter" idx="12"/>
          </p:nvPr>
        </p:nvSpPr>
        <p:spPr>
          <a:xfrm>
            <a:off x="6553200" y="6356350"/>
            <a:ext cx="2133600" cy="365125"/>
          </a:xfrm>
        </p:spPr>
        <p:txBody>
          <a:bodyPr/>
          <a:lstStyle/>
          <a:p>
            <a:fld id="{8C8F4C20-9068-46C0-9F8D-A493F69C340F}" type="slidenum">
              <a:rPr lang="de-DE" smtClean="0"/>
              <a:t>‹#›</a:t>
            </a:fld>
            <a:endParaRPr lang="de-DE"/>
          </a:p>
        </p:txBody>
      </p:sp>
      <p:sp>
        <p:nvSpPr>
          <p:cNvPr id="12"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Gender Training </a:t>
            </a:r>
            <a:r>
              <a:rPr lang="de-DE" dirty="0" err="1"/>
              <a:t>Serbia</a:t>
            </a:r>
            <a:endParaRPr lang="de-DE" dirty="0"/>
          </a:p>
        </p:txBody>
      </p:sp>
    </p:spTree>
    <p:extLst>
      <p:ext uri="{BB962C8B-B14F-4D97-AF65-F5344CB8AC3E}">
        <p14:creationId xmlns:p14="http://schemas.microsoft.com/office/powerpoint/2010/main" val="318959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D7114A36-4B35-4006-BBBD-BC9B37BF7403}" type="datetime1">
              <a:rPr lang="de-DE" smtClean="0"/>
              <a:t>28.01.2021</a:t>
            </a:fld>
            <a:endParaRPr lang="de-DE"/>
          </a:p>
        </p:txBody>
      </p:sp>
      <p:sp>
        <p:nvSpPr>
          <p:cNvPr id="4" name="Foliennummernplatzhalter 3"/>
          <p:cNvSpPr>
            <a:spLocks noGrp="1"/>
          </p:cNvSpPr>
          <p:nvPr>
            <p:ph type="sldNum" sz="quarter" idx="12"/>
          </p:nvPr>
        </p:nvSpPr>
        <p:spPr/>
        <p:txBody>
          <a:bodyPr/>
          <a:lstStyle/>
          <a:p>
            <a:fld id="{8C8F4C20-9068-46C0-9F8D-A493F69C340F}" type="slidenum">
              <a:rPr lang="de-DE" smtClean="0"/>
              <a:t>‹#›</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Gender Training </a:t>
            </a:r>
            <a:r>
              <a:rPr lang="de-DE" dirty="0" err="1"/>
              <a:t>Serbia</a:t>
            </a:r>
            <a:endParaRPr lang="de-DE" dirty="0"/>
          </a:p>
        </p:txBody>
      </p:sp>
    </p:spTree>
    <p:extLst>
      <p:ext uri="{BB962C8B-B14F-4D97-AF65-F5344CB8AC3E}">
        <p14:creationId xmlns:p14="http://schemas.microsoft.com/office/powerpoint/2010/main" val="4102356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2AB71-3300-8742-9D00-DA7B91528E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7FAE9D-2DEC-3745-BBA3-33EB41F44322}"/>
              </a:ext>
            </a:extLst>
          </p:cNvPr>
          <p:cNvSpPr>
            <a:spLocks noGrp="1"/>
          </p:cNvSpPr>
          <p:nvPr>
            <p:ph sz="half" idx="1"/>
          </p:nvPr>
        </p:nvSpPr>
        <p:spPr>
          <a:xfrm>
            <a:off x="628650" y="1825626"/>
            <a:ext cx="3886200" cy="401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FAF850-69B4-9B45-A1E1-53920DDFDCBB}"/>
              </a:ext>
            </a:extLst>
          </p:cNvPr>
          <p:cNvSpPr>
            <a:spLocks noGrp="1"/>
          </p:cNvSpPr>
          <p:nvPr>
            <p:ph sz="half" idx="2"/>
          </p:nvPr>
        </p:nvSpPr>
        <p:spPr>
          <a:xfrm>
            <a:off x="4629150" y="1825626"/>
            <a:ext cx="3886200" cy="401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3819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0F05CE9-CD38-4145-99D8-27217A20B78C}" type="datetime1">
              <a:rPr lang="de-DE" smtClean="0"/>
              <a:t>28.01.2021</a:t>
            </a:fld>
            <a:endParaRPr lang="de-DE"/>
          </a:p>
        </p:txBody>
      </p:sp>
      <p:sp>
        <p:nvSpPr>
          <p:cNvPr id="6" name="Foliennummernplatzhalter 5"/>
          <p:cNvSpPr>
            <a:spLocks noGrp="1"/>
          </p:cNvSpPr>
          <p:nvPr>
            <p:ph type="sldNum" sz="quarter" idx="12"/>
          </p:nvPr>
        </p:nvSpPr>
        <p:spPr/>
        <p:txBody>
          <a:bodyPr/>
          <a:lstStyle/>
          <a:p>
            <a:fld id="{8C8F4C20-9068-46C0-9F8D-A493F69C340F}" type="slidenum">
              <a:rPr lang="de-DE" smtClean="0"/>
              <a:t>‹#›</a:t>
            </a:fld>
            <a:endParaRPr lang="de-DE"/>
          </a:p>
        </p:txBody>
      </p:sp>
      <p:sp>
        <p:nvSpPr>
          <p:cNvPr id="7"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Gender Training </a:t>
            </a:r>
            <a:r>
              <a:rPr lang="de-DE" dirty="0" err="1"/>
              <a:t>Serbia</a:t>
            </a:r>
            <a:endParaRPr lang="de-DE" dirty="0"/>
          </a:p>
        </p:txBody>
      </p:sp>
    </p:spTree>
    <p:extLst>
      <p:ext uri="{BB962C8B-B14F-4D97-AF65-F5344CB8AC3E}">
        <p14:creationId xmlns:p14="http://schemas.microsoft.com/office/powerpoint/2010/main" val="336180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0"/>
                <a:lumOff val="100000"/>
              </a:schemeClr>
            </a:gs>
            <a:gs pos="100000">
              <a:schemeClr val="accent5">
                <a:lumMod val="40000"/>
                <a:lumOff val="60000"/>
              </a:schemeClr>
            </a:gs>
            <a:gs pos="69000">
              <a:schemeClr val="bg1">
                <a:tint val="90000"/>
                <a:shade val="70000"/>
                <a:satMod val="250000"/>
                <a:alpha val="72000"/>
                <a:lumMod val="0"/>
                <a:lumOff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457200" y="1484784"/>
            <a:ext cx="8229600" cy="4641379"/>
          </a:xfrm>
          <a:prstGeom prst="rect">
            <a:avLst/>
          </a:prstGeom>
        </p:spPr>
        <p:txBody>
          <a:bodyPr vert="horz" lIns="91440" tIns="45720" rIns="91440" bIns="45720" rtlCol="0">
            <a:normAutofit/>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C8F4C20-9068-46C0-9F8D-A493F69C340F}" type="slidenum">
              <a:rPr lang="de-DE" smtClean="0"/>
              <a:pPr/>
              <a:t>‹#›</a:t>
            </a:fld>
            <a:endParaRPr lang="de-DE" dirty="0"/>
          </a:p>
        </p:txBody>
      </p:sp>
      <p:cxnSp>
        <p:nvCxnSpPr>
          <p:cNvPr id="7" name="Gerade Verbindung 6"/>
          <p:cNvCxnSpPr/>
          <p:nvPr userDrawn="1"/>
        </p:nvCxnSpPr>
        <p:spPr>
          <a:xfrm>
            <a:off x="467544" y="1075596"/>
            <a:ext cx="8208912"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625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Lst>
  <p:hf hdr="0" dt="0"/>
  <p:txStyles>
    <p:titleStyle>
      <a:lvl1pPr algn="l" defTabSz="914400" rtl="0" eaLnBrk="1" latinLnBrk="0" hangingPunct="1">
        <a:spcBef>
          <a:spcPct val="0"/>
        </a:spcBef>
        <a:buNone/>
        <a:defRPr lang="de-DE" sz="2400" b="1" kern="1200" dirty="0">
          <a:solidFill>
            <a:schemeClr val="accent5"/>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Clr>
          <a:schemeClr val="tx2">
            <a:lumMod val="60000"/>
            <a:lumOff val="40000"/>
          </a:schemeClr>
        </a:buClr>
        <a:buFont typeface="Webdings" panose="05030102010509060703" pitchFamily="18" charset="2"/>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0"/>
                <a:lumOff val="100000"/>
              </a:schemeClr>
            </a:gs>
            <a:gs pos="100000">
              <a:schemeClr val="accent5">
                <a:lumMod val="40000"/>
                <a:lumOff val="60000"/>
              </a:schemeClr>
            </a:gs>
            <a:gs pos="69000">
              <a:schemeClr val="bg1">
                <a:tint val="90000"/>
                <a:shade val="70000"/>
                <a:satMod val="250000"/>
                <a:alpha val="72000"/>
                <a:lumMod val="0"/>
                <a:lumOff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noProof="0" dirty="0" err="1"/>
              <a:t>Titelmasterformat</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F4B33-0484-4FAC-BC5E-3A037C0257AA}" type="datetime1">
              <a:rPr lang="de-DE" smtClean="0"/>
              <a:t>28.01.2021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Gender Training </a:t>
            </a:r>
            <a:r>
              <a:rPr lang="de-DE" dirty="0" err="1"/>
              <a:t>Serbia</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F4C20-9068-46C0-9F8D-A493F69C340F}" type="slidenum">
              <a:rPr lang="de-DE" smtClean="0"/>
              <a:t>‹#›</a:t>
            </a:fld>
            <a:endParaRPr lang="de-DE"/>
          </a:p>
        </p:txBody>
      </p:sp>
      <p:cxnSp>
        <p:nvCxnSpPr>
          <p:cNvPr id="7" name="Gerade Verbindung 6"/>
          <p:cNvCxnSpPr/>
          <p:nvPr userDrawn="1"/>
        </p:nvCxnSpPr>
        <p:spPr>
          <a:xfrm>
            <a:off x="467544" y="1075596"/>
            <a:ext cx="8208912"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331858"/>
      </p:ext>
    </p:extLst>
  </p:cSld>
  <p:clrMap bg1="lt1" tx1="dk1" bg2="lt2" tx2="dk2" accent1="accent1" accent2="accent2" accent3="accent3" accent4="accent4" accent5="accent5" accent6="accent6" hlink="hlink" folHlink="folHlink"/>
  <p:sldLayoutIdLst>
    <p:sldLayoutId id="2147483686" r:id="rId1"/>
  </p:sldLayoutIdLst>
  <p:hf hdr="0" dt="0"/>
  <p:txStyles>
    <p:titleStyle>
      <a:lvl1pPr algn="l" defTabSz="914400" rtl="0" eaLnBrk="1" latinLnBrk="0" hangingPunct="1">
        <a:spcBef>
          <a:spcPct val="0"/>
        </a:spcBef>
        <a:buNone/>
        <a:defRPr lang="de-DE" sz="2400" b="1" kern="1200" dirty="0">
          <a:solidFill>
            <a:schemeClr val="accent5"/>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Clr>
          <a:schemeClr val="tx2">
            <a:lumMod val="60000"/>
            <a:lumOff val="40000"/>
          </a:schemeClr>
        </a:buClr>
        <a:buFont typeface="Webdings" panose="05030102010509060703" pitchFamily="18" charset="2"/>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25502" y="1556792"/>
            <a:ext cx="7772400" cy="2880320"/>
          </a:xfrm>
        </p:spPr>
        <p:txBody>
          <a:bodyPr>
            <a:noAutofit/>
          </a:bodyPr>
          <a:lstStyle/>
          <a:p>
            <a:r>
              <a:rPr lang="en-US" sz="3600" b="0" dirty="0"/>
              <a:t>Approaches and tools for gender mainstreaming: findings of the gender screening of </a:t>
            </a:r>
            <a:r>
              <a:rPr lang="en-US" sz="3600" b="0" dirty="0" err="1"/>
              <a:t>programmes</a:t>
            </a:r>
            <a:r>
              <a:rPr lang="en-US" sz="3600" b="0" dirty="0"/>
              <a:t> on waste prevention and circular economy</a:t>
            </a:r>
            <a:endParaRPr lang="de-DE" sz="3600" b="0" dirty="0"/>
          </a:p>
        </p:txBody>
      </p:sp>
      <p:sp>
        <p:nvSpPr>
          <p:cNvPr id="3" name="Untertitel 2"/>
          <p:cNvSpPr>
            <a:spLocks noGrp="1"/>
          </p:cNvSpPr>
          <p:nvPr>
            <p:ph type="subTitle" idx="1"/>
          </p:nvPr>
        </p:nvSpPr>
        <p:spPr>
          <a:xfrm>
            <a:off x="1043608" y="5445224"/>
            <a:ext cx="7128792" cy="792088"/>
          </a:xfrm>
        </p:spPr>
        <p:txBody>
          <a:bodyPr>
            <a:normAutofit/>
          </a:bodyPr>
          <a:lstStyle/>
          <a:p>
            <a:pPr lvl="0" algn="l" eaLnBrk="0" fontAlgn="base" hangingPunct="0">
              <a:spcBef>
                <a:spcPct val="0"/>
              </a:spcBef>
              <a:spcAft>
                <a:spcPct val="0"/>
              </a:spcAft>
            </a:pPr>
            <a:r>
              <a:rPr lang="de-DE" spc="-1">
                <a:solidFill>
                  <a:srgbClr val="808080"/>
                </a:solidFill>
                <a:uFill>
                  <a:solidFill>
                    <a:srgbClr val="FFFFFF"/>
                  </a:solidFill>
                </a:uFill>
              </a:rPr>
              <a:t>Gotelind Alber</a:t>
            </a:r>
            <a:endParaRPr lang="de-DE" spc="-1">
              <a:solidFill>
                <a:srgbClr val="000000"/>
              </a:solidFill>
              <a:uFill>
                <a:solidFill>
                  <a:srgbClr val="FFFFFF"/>
                </a:solidFill>
              </a:uFill>
            </a:endParaRPr>
          </a:p>
          <a:p>
            <a:pPr lvl="0" algn="l" eaLnBrk="0" fontAlgn="base" hangingPunct="0">
              <a:spcBef>
                <a:spcPct val="0"/>
              </a:spcBef>
              <a:spcAft>
                <a:spcPct val="0"/>
              </a:spcAft>
            </a:pPr>
            <a:r>
              <a:rPr lang="de-DE" spc="-1">
                <a:solidFill>
                  <a:srgbClr val="808080"/>
                </a:solidFill>
                <a:uFill>
                  <a:solidFill>
                    <a:srgbClr val="FFFFFF"/>
                  </a:solidFill>
                </a:uFill>
              </a:rPr>
              <a:t>Sustainable Energy and Climate Policy</a:t>
            </a:r>
            <a:endParaRPr lang="de-DE" spc="-1" dirty="0">
              <a:solidFill>
                <a:srgbClr val="000000"/>
              </a:solidFill>
              <a:uFill>
                <a:solidFill>
                  <a:srgbClr val="FFFFFF"/>
                </a:solidFill>
              </a:uFill>
            </a:endParaRPr>
          </a:p>
        </p:txBody>
      </p:sp>
      <p:sp>
        <p:nvSpPr>
          <p:cNvPr id="6" name="Textfeld 5"/>
          <p:cNvSpPr txBox="1"/>
          <p:nvPr/>
        </p:nvSpPr>
        <p:spPr>
          <a:xfrm>
            <a:off x="1115616" y="548680"/>
            <a:ext cx="6776214" cy="369332"/>
          </a:xfrm>
          <a:prstGeom prst="rect">
            <a:avLst/>
          </a:prstGeom>
          <a:noFill/>
        </p:spPr>
        <p:txBody>
          <a:bodyPr wrap="none" rtlCol="0">
            <a:spAutoFit/>
          </a:bodyPr>
          <a:lstStyle/>
          <a:p>
            <a:r>
              <a:rPr lang="de-DE" dirty="0"/>
              <a:t>Online </a:t>
            </a:r>
            <a:r>
              <a:rPr lang="de-DE" dirty="0" err="1"/>
              <a:t>training</a:t>
            </a:r>
            <a:r>
              <a:rPr lang="de-DE" dirty="0"/>
              <a:t> </a:t>
            </a:r>
            <a:r>
              <a:rPr lang="de-DE" dirty="0" err="1"/>
              <a:t>session</a:t>
            </a:r>
            <a:r>
              <a:rPr lang="de-DE" dirty="0"/>
              <a:t>				29.1.2021</a:t>
            </a:r>
          </a:p>
        </p:txBody>
      </p:sp>
      <p:cxnSp>
        <p:nvCxnSpPr>
          <p:cNvPr id="10" name="Gerade Verbindung 9"/>
          <p:cNvCxnSpPr/>
          <p:nvPr/>
        </p:nvCxnSpPr>
        <p:spPr>
          <a:xfrm>
            <a:off x="467544" y="1075596"/>
            <a:ext cx="8208912"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622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Gender Impact Assessment (cont.)</a:t>
            </a:r>
            <a:endParaRPr lang="de-DE" dirty="0"/>
          </a:p>
        </p:txBody>
      </p:sp>
      <p:sp>
        <p:nvSpPr>
          <p:cNvPr id="3" name="Inhaltsplatzhalter 2"/>
          <p:cNvSpPr>
            <a:spLocks noGrp="1"/>
          </p:cNvSpPr>
          <p:nvPr>
            <p:ph idx="1"/>
          </p:nvPr>
        </p:nvSpPr>
        <p:spPr/>
        <p:txBody>
          <a:bodyPr/>
          <a:lstStyle/>
          <a:p>
            <a:pPr marL="0" indent="0">
              <a:buNone/>
            </a:pPr>
            <a:r>
              <a:rPr lang="en-US" b="1" dirty="0"/>
              <a:t>Care economy/care work</a:t>
            </a:r>
          </a:p>
          <a:p>
            <a:pPr marL="0" indent="0">
              <a:buNone/>
            </a:pPr>
            <a:r>
              <a:rPr lang="en-US" dirty="0"/>
              <a:t>In most societies, the responsibility for family care and household work is attributed to women, yet without proper acknowledgement of its importance, as it is </a:t>
            </a:r>
            <a:r>
              <a:rPr lang="en-US" dirty="0" err="1"/>
              <a:t>externalised</a:t>
            </a:r>
            <a:r>
              <a:rPr lang="en-US" dirty="0"/>
              <a:t> from the market economy.</a:t>
            </a:r>
          </a:p>
          <a:p>
            <a:r>
              <a:rPr lang="en-US" dirty="0"/>
              <a:t>Does the policy acknowledge care work and its value for society?</a:t>
            </a:r>
          </a:p>
          <a:p>
            <a:r>
              <a:rPr lang="en-US" dirty="0"/>
              <a:t>Does it relieve women from household chores or does it rather increase efforts for family care and time constraints of women?</a:t>
            </a:r>
          </a:p>
          <a:p>
            <a:r>
              <a:rPr lang="en-US" dirty="0"/>
              <a:t>Does it contribute to the redistribution of care work?</a:t>
            </a:r>
          </a:p>
          <a:p>
            <a:r>
              <a:rPr lang="en-US" dirty="0"/>
              <a:t>Are responsibilities shifted to consumers, while neglecting the supply side?</a:t>
            </a:r>
          </a:p>
          <a:p>
            <a:endParaRPr lang="en-US" dirty="0"/>
          </a:p>
          <a:p>
            <a:pPr marL="0" indent="0">
              <a:buNone/>
            </a:pPr>
            <a:endParaRPr lang="de-DE" dirty="0"/>
          </a:p>
        </p:txBody>
      </p:sp>
      <p:sp>
        <p:nvSpPr>
          <p:cNvPr id="4" name="Foliennummernplatzhalter 3"/>
          <p:cNvSpPr>
            <a:spLocks noGrp="1"/>
          </p:cNvSpPr>
          <p:nvPr>
            <p:ph type="sldNum" sz="quarter" idx="12"/>
          </p:nvPr>
        </p:nvSpPr>
        <p:spPr/>
        <p:txBody>
          <a:bodyPr/>
          <a:lstStyle/>
          <a:p>
            <a:fld id="{8C8F4C20-9068-46C0-9F8D-A493F69C340F}" type="slidenum">
              <a:rPr lang="de-DE" smtClean="0"/>
              <a:t>10</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536753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Gender Impact Assessment (</a:t>
            </a:r>
            <a:r>
              <a:rPr lang="de-DE" dirty="0" err="1"/>
              <a:t>cont</a:t>
            </a:r>
            <a:r>
              <a:rPr lang="de-DE" dirty="0"/>
              <a:t>.)</a:t>
            </a:r>
          </a:p>
        </p:txBody>
      </p:sp>
      <p:sp>
        <p:nvSpPr>
          <p:cNvPr id="3" name="Inhaltsplatzhalter 2"/>
          <p:cNvSpPr>
            <a:spLocks noGrp="1"/>
          </p:cNvSpPr>
          <p:nvPr>
            <p:ph idx="1"/>
          </p:nvPr>
        </p:nvSpPr>
        <p:spPr/>
        <p:txBody>
          <a:bodyPr>
            <a:normAutofit lnSpcReduction="10000"/>
          </a:bodyPr>
          <a:lstStyle/>
          <a:p>
            <a:pPr marL="0" lvl="0" indent="0">
              <a:buClr>
                <a:srgbClr val="4BACC6"/>
              </a:buClr>
              <a:buNone/>
            </a:pPr>
            <a:r>
              <a:rPr lang="en-US" b="1" dirty="0">
                <a:solidFill>
                  <a:prstClr val="black">
                    <a:lumMod val="65000"/>
                    <a:lumOff val="35000"/>
                  </a:prstClr>
                </a:solidFill>
              </a:rPr>
              <a:t>Care economy/care work (cont.)</a:t>
            </a:r>
          </a:p>
          <a:p>
            <a:pPr>
              <a:buFont typeface="Wingdings" panose="05000000000000000000" pitchFamily="2" charset="2"/>
              <a:buChar char="§"/>
            </a:pPr>
            <a:r>
              <a:rPr lang="en-US" dirty="0"/>
              <a:t>Labelling is only the second best solution, as it makes consumer choice difficult and time-consuming </a:t>
            </a:r>
          </a:p>
          <a:p>
            <a:pPr>
              <a:buFont typeface="Wingdings" panose="05000000000000000000" pitchFamily="2" charset="2"/>
              <a:buChar char="§"/>
            </a:pPr>
            <a:r>
              <a:rPr lang="en-US" dirty="0"/>
              <a:t>Rather consider bans and other regulatory instruments, e.g. regarding plastic waste, excessive packaging, e.g. in drugstores, and in general for unsustainable products, wherever possible</a:t>
            </a:r>
          </a:p>
          <a:p>
            <a:pPr>
              <a:buFont typeface="Wingdings" panose="05000000000000000000" pitchFamily="2" charset="2"/>
              <a:buChar char="§"/>
            </a:pPr>
            <a:r>
              <a:rPr lang="en-US" dirty="0"/>
              <a:t>E.g. ban plastic bags in shops, commit them to offer reusable bags</a:t>
            </a:r>
          </a:p>
          <a:p>
            <a:pPr>
              <a:buFont typeface="Wingdings" panose="05000000000000000000" pitchFamily="2" charset="2"/>
              <a:buChar char="§"/>
            </a:pPr>
            <a:r>
              <a:rPr lang="en-US" dirty="0"/>
              <a:t>Develop policies addressing trade! </a:t>
            </a:r>
          </a:p>
          <a:p>
            <a:pPr>
              <a:buFont typeface="Tahoma" panose="020B0604030504040204" pitchFamily="34" charset="0"/>
              <a:buChar char=" "/>
              <a:tabLst>
                <a:tab pos="358775" algn="l"/>
              </a:tabLst>
            </a:pPr>
            <a:r>
              <a:rPr lang="en-US" dirty="0"/>
              <a:t>The trend towards more packaged food in supermarkets should be stopped</a:t>
            </a:r>
          </a:p>
          <a:p>
            <a:pPr>
              <a:buFont typeface="Tahoma" panose="020B0604030504040204" pitchFamily="34" charset="0"/>
              <a:buChar char=" "/>
              <a:tabLst>
                <a:tab pos="358775" algn="l"/>
                <a:tab pos="715963" algn="l"/>
              </a:tabLst>
            </a:pPr>
            <a:r>
              <a:rPr lang="en-US" dirty="0"/>
              <a:t>Stopping the trend towards larger packaging units would reduce food waste</a:t>
            </a:r>
          </a:p>
          <a:p>
            <a:pPr>
              <a:buFont typeface="Wingdings" panose="05000000000000000000" pitchFamily="2" charset="2"/>
              <a:buChar char="§"/>
              <a:tabLst>
                <a:tab pos="358775" algn="l"/>
                <a:tab pos="715963" algn="l"/>
              </a:tabLst>
            </a:pPr>
            <a:r>
              <a:rPr lang="en-US" dirty="0"/>
              <a:t>Consider redesigning “best before” labels in order to avoid households discarding food that is still </a:t>
            </a:r>
          </a:p>
          <a:p>
            <a:pPr>
              <a:buFont typeface="Wingdings" panose="05000000000000000000" pitchFamily="2" charset="2"/>
              <a:buChar char="§"/>
              <a:tabLst>
                <a:tab pos="358775" algn="l"/>
                <a:tab pos="715963" algn="l"/>
              </a:tabLst>
            </a:pPr>
            <a:r>
              <a:rPr lang="en-US" dirty="0"/>
              <a:t>In collaboration with local governments, work with women in focus groups, living labs, communities of practice etc. to explore barriers and develop feasible options for preventing waste, recycling and reuse </a:t>
            </a:r>
          </a:p>
          <a:p>
            <a:pPr>
              <a:buFont typeface="Wingdings" panose="05000000000000000000" pitchFamily="2" charset="2"/>
              <a:buChar char="§"/>
            </a:pPr>
            <a:endParaRPr lang="de-DE" dirty="0"/>
          </a:p>
        </p:txBody>
      </p:sp>
      <p:sp>
        <p:nvSpPr>
          <p:cNvPr id="4" name="Foliennummernplatzhalter 3"/>
          <p:cNvSpPr>
            <a:spLocks noGrp="1"/>
          </p:cNvSpPr>
          <p:nvPr>
            <p:ph type="sldNum" sz="quarter" idx="12"/>
          </p:nvPr>
        </p:nvSpPr>
        <p:spPr/>
        <p:txBody>
          <a:bodyPr/>
          <a:lstStyle/>
          <a:p>
            <a:fld id="{8C8F4C20-9068-46C0-9F8D-A493F69C340F}" type="slidenum">
              <a:rPr lang="de-DE" smtClean="0"/>
              <a:t>11</a:t>
            </a:fld>
            <a:endParaRPr lang="de-DE" dirty="0"/>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154333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Gender Impact Assessment (</a:t>
            </a:r>
            <a:r>
              <a:rPr lang="de-DE" dirty="0" err="1"/>
              <a:t>cont</a:t>
            </a:r>
            <a:r>
              <a:rPr lang="de-DE" dirty="0"/>
              <a:t>.)</a:t>
            </a:r>
          </a:p>
        </p:txBody>
      </p:sp>
      <p:sp>
        <p:nvSpPr>
          <p:cNvPr id="3" name="Inhaltsplatzhalter 2"/>
          <p:cNvSpPr>
            <a:spLocks noGrp="1"/>
          </p:cNvSpPr>
          <p:nvPr>
            <p:ph idx="1"/>
          </p:nvPr>
        </p:nvSpPr>
        <p:spPr/>
        <p:txBody>
          <a:bodyPr>
            <a:normAutofit/>
          </a:bodyPr>
          <a:lstStyle/>
          <a:p>
            <a:pPr marL="0" indent="0">
              <a:buNone/>
            </a:pPr>
            <a:r>
              <a:rPr lang="en-US" b="1" dirty="0"/>
              <a:t>Market economy and income</a:t>
            </a:r>
          </a:p>
          <a:p>
            <a:pPr marL="0" indent="0">
              <a:buNone/>
            </a:pPr>
            <a:r>
              <a:rPr lang="en-US" dirty="0"/>
              <a:t>Social values, norms and institutions that cause and maintain gender-specific inequalities in access to paid work and its remuneration, including pay gap, wealth gap and pension gap. </a:t>
            </a:r>
          </a:p>
          <a:p>
            <a:r>
              <a:rPr lang="en-US" dirty="0"/>
              <a:t>Does the policy put an additional financial burden on people with lower income?</a:t>
            </a:r>
          </a:p>
          <a:p>
            <a:r>
              <a:rPr lang="en-US" dirty="0"/>
              <a:t>Who benefits from public investments and subsidies?</a:t>
            </a:r>
          </a:p>
          <a:p>
            <a:r>
              <a:rPr lang="en-US" dirty="0"/>
              <a:t>Does the policy lead to job creation, and if yes, for whom?</a:t>
            </a:r>
          </a:p>
          <a:p>
            <a:r>
              <a:rPr lang="en-US" dirty="0"/>
              <a:t>Does it contribute to better access to formal jobs?</a:t>
            </a:r>
          </a:p>
          <a:p>
            <a:r>
              <a:rPr lang="en-US" dirty="0"/>
              <a:t>Does it ensure equal access to, ownership and control over productive assets and financial resources, such as credit?</a:t>
            </a:r>
          </a:p>
          <a:p>
            <a:endParaRPr lang="en-US" dirty="0"/>
          </a:p>
          <a:p>
            <a:pPr marL="0" indent="0">
              <a:buNone/>
            </a:pPr>
            <a:endParaRPr lang="de-DE" dirty="0"/>
          </a:p>
        </p:txBody>
      </p:sp>
      <p:sp>
        <p:nvSpPr>
          <p:cNvPr id="4" name="Foliennummernplatzhalter 3"/>
          <p:cNvSpPr>
            <a:spLocks noGrp="1"/>
          </p:cNvSpPr>
          <p:nvPr>
            <p:ph type="sldNum" sz="quarter" idx="12"/>
          </p:nvPr>
        </p:nvSpPr>
        <p:spPr/>
        <p:txBody>
          <a:bodyPr/>
          <a:lstStyle/>
          <a:p>
            <a:fld id="{8C8F4C20-9068-46C0-9F8D-A493F69C340F}" type="slidenum">
              <a:rPr lang="de-DE" smtClean="0"/>
              <a:t>12</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2470897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Gender Impact Assessment (</a:t>
            </a:r>
            <a:r>
              <a:rPr lang="de-DE" dirty="0" err="1"/>
              <a:t>cont</a:t>
            </a:r>
            <a:r>
              <a:rPr lang="de-DE" dirty="0"/>
              <a:t>.)</a:t>
            </a:r>
          </a:p>
        </p:txBody>
      </p:sp>
      <p:sp>
        <p:nvSpPr>
          <p:cNvPr id="3" name="Inhaltsplatzhalter 2"/>
          <p:cNvSpPr>
            <a:spLocks noGrp="1"/>
          </p:cNvSpPr>
          <p:nvPr>
            <p:ph idx="1"/>
          </p:nvPr>
        </p:nvSpPr>
        <p:spPr/>
        <p:txBody>
          <a:bodyPr/>
          <a:lstStyle/>
          <a:p>
            <a:pPr marL="0" lvl="0" indent="0">
              <a:buClr>
                <a:srgbClr val="4BACC6"/>
              </a:buClr>
              <a:buNone/>
            </a:pPr>
            <a:r>
              <a:rPr lang="en-US" b="1" dirty="0">
                <a:solidFill>
                  <a:prstClr val="black">
                    <a:lumMod val="65000"/>
                    <a:lumOff val="35000"/>
                  </a:prstClr>
                </a:solidFill>
              </a:rPr>
              <a:t>Market economy and income (cont.)</a:t>
            </a:r>
          </a:p>
          <a:p>
            <a:pPr>
              <a:buFont typeface="Wingdings" panose="05000000000000000000" pitchFamily="2" charset="2"/>
              <a:buChar char="§"/>
            </a:pPr>
            <a:r>
              <a:rPr lang="en-US" dirty="0"/>
              <a:t>Improve gender balance among waste workers and decision-makers, e.g. through gender criteria for local government finance</a:t>
            </a:r>
          </a:p>
          <a:p>
            <a:pPr>
              <a:buFont typeface="Wingdings" panose="05000000000000000000" pitchFamily="2" charset="2"/>
              <a:buChar char="§"/>
            </a:pPr>
            <a:r>
              <a:rPr lang="en-US" dirty="0"/>
              <a:t>Ensure employment also for women, e.g. in the repair sector (socially disadvantaged people are mentioned, but not women)</a:t>
            </a:r>
          </a:p>
          <a:p>
            <a:pPr>
              <a:buFont typeface="Wingdings" panose="05000000000000000000" pitchFamily="2" charset="2"/>
              <a:buChar char="§"/>
            </a:pPr>
            <a:r>
              <a:rPr lang="en-US" dirty="0"/>
              <a:t>As for fiscal instruments, e.g. waste disposal charges, ensure that they are affordable for low-income households</a:t>
            </a:r>
          </a:p>
          <a:p>
            <a:pPr>
              <a:buFont typeface="Wingdings" panose="05000000000000000000" pitchFamily="2" charset="2"/>
              <a:buChar char="§"/>
            </a:pPr>
            <a:r>
              <a:rPr lang="en-US" dirty="0"/>
              <a:t>As for support for enterprises, ensure a fair balance between large companies and SMEs</a:t>
            </a:r>
            <a:endParaRPr lang="de-DE" dirty="0"/>
          </a:p>
        </p:txBody>
      </p:sp>
      <p:sp>
        <p:nvSpPr>
          <p:cNvPr id="4" name="Foliennummernplatzhalter 3"/>
          <p:cNvSpPr>
            <a:spLocks noGrp="1"/>
          </p:cNvSpPr>
          <p:nvPr>
            <p:ph type="sldNum" sz="quarter" idx="12"/>
          </p:nvPr>
        </p:nvSpPr>
        <p:spPr/>
        <p:txBody>
          <a:bodyPr/>
          <a:lstStyle/>
          <a:p>
            <a:fld id="{8C8F4C20-9068-46C0-9F8D-A493F69C340F}" type="slidenum">
              <a:rPr lang="de-DE" smtClean="0"/>
              <a:t>13</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2831842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Gender Impact Assessment (</a:t>
            </a:r>
            <a:r>
              <a:rPr lang="de-DE" dirty="0" err="1"/>
              <a:t>cont</a:t>
            </a:r>
            <a:r>
              <a:rPr lang="de-DE" dirty="0"/>
              <a:t>.)</a:t>
            </a:r>
          </a:p>
        </p:txBody>
      </p:sp>
      <p:sp>
        <p:nvSpPr>
          <p:cNvPr id="3" name="Inhaltsplatzhalter 2"/>
          <p:cNvSpPr>
            <a:spLocks noGrp="1"/>
          </p:cNvSpPr>
          <p:nvPr>
            <p:ph idx="1"/>
          </p:nvPr>
        </p:nvSpPr>
        <p:spPr/>
        <p:txBody>
          <a:bodyPr/>
          <a:lstStyle/>
          <a:p>
            <a:pPr marL="0" indent="0">
              <a:buNone/>
            </a:pPr>
            <a:r>
              <a:rPr lang="en-US" b="1" dirty="0"/>
              <a:t>Body, intimacy, health, safety</a:t>
            </a:r>
          </a:p>
          <a:p>
            <a:pPr marL="0" indent="0">
              <a:buNone/>
            </a:pPr>
            <a:r>
              <a:rPr lang="en-US" dirty="0"/>
              <a:t>Social </a:t>
            </a:r>
            <a:r>
              <a:rPr lang="en-US" dirty="0" err="1"/>
              <a:t>organisation</a:t>
            </a:r>
            <a:r>
              <a:rPr lang="en-US" dirty="0"/>
              <a:t> of health, freedom from violence, privacy, sexuality, and sexual self-determination.</a:t>
            </a:r>
          </a:p>
          <a:p>
            <a:r>
              <a:rPr lang="en-US" dirty="0"/>
              <a:t>Does the policy take sex-specific vulnerabilities into account?</a:t>
            </a:r>
          </a:p>
          <a:p>
            <a:r>
              <a:rPr lang="en-US" dirty="0"/>
              <a:t>Does it ensure women‘s safety in public spaces?</a:t>
            </a:r>
          </a:p>
          <a:p>
            <a:r>
              <a:rPr lang="en-US" dirty="0"/>
              <a:t>Does it contribute to reducing harassment and gender-based violence?</a:t>
            </a:r>
          </a:p>
          <a:p>
            <a:r>
              <a:rPr lang="en-US" dirty="0"/>
              <a:t>Does it improve the health of underprivileged groups?</a:t>
            </a:r>
          </a:p>
          <a:p>
            <a:endParaRPr lang="en-US" dirty="0"/>
          </a:p>
          <a:p>
            <a:pPr>
              <a:buFont typeface="Wingdings" panose="05000000000000000000" pitchFamily="2" charset="2"/>
              <a:buChar char="§"/>
            </a:pPr>
            <a:r>
              <a:rPr lang="en-US" dirty="0"/>
              <a:t>Consider also action on waste from hygiene products and baby nappies</a:t>
            </a:r>
          </a:p>
          <a:p>
            <a:pPr>
              <a:buFont typeface="Wingdings" panose="05000000000000000000" pitchFamily="2" charset="2"/>
              <a:buChar char="§"/>
            </a:pPr>
            <a:r>
              <a:rPr lang="en-US" dirty="0"/>
              <a:t>Public waste bins, e.g. for waste separation, must be accessible  and in safe places</a:t>
            </a:r>
          </a:p>
          <a:p>
            <a:pPr>
              <a:buFont typeface="Wingdings" panose="05000000000000000000" pitchFamily="2" charset="2"/>
              <a:buChar char="§"/>
            </a:pPr>
            <a:r>
              <a:rPr lang="en-US" dirty="0"/>
              <a:t>Waste equipment must be manageable for all genders</a:t>
            </a:r>
          </a:p>
          <a:p>
            <a:pPr marL="0" indent="0">
              <a:buNone/>
            </a:pPr>
            <a:endParaRPr lang="de-DE" dirty="0"/>
          </a:p>
        </p:txBody>
      </p:sp>
      <p:sp>
        <p:nvSpPr>
          <p:cNvPr id="4" name="Foliennummernplatzhalter 3"/>
          <p:cNvSpPr>
            <a:spLocks noGrp="1"/>
          </p:cNvSpPr>
          <p:nvPr>
            <p:ph type="sldNum" sz="quarter" idx="12"/>
          </p:nvPr>
        </p:nvSpPr>
        <p:spPr/>
        <p:txBody>
          <a:bodyPr/>
          <a:lstStyle/>
          <a:p>
            <a:fld id="{8C8F4C20-9068-46C0-9F8D-A493F69C340F}" type="slidenum">
              <a:rPr lang="de-DE" smtClean="0"/>
              <a:t>14</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413853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Gender Impact Assessment (</a:t>
            </a:r>
            <a:r>
              <a:rPr lang="de-DE" dirty="0" err="1"/>
              <a:t>cont</a:t>
            </a:r>
            <a:r>
              <a:rPr lang="de-DE" dirty="0"/>
              <a:t>.)</a:t>
            </a:r>
          </a:p>
        </p:txBody>
      </p:sp>
      <p:sp>
        <p:nvSpPr>
          <p:cNvPr id="3" name="Inhaltsplatzhalter 2"/>
          <p:cNvSpPr>
            <a:spLocks noGrp="1"/>
          </p:cNvSpPr>
          <p:nvPr>
            <p:ph idx="1"/>
          </p:nvPr>
        </p:nvSpPr>
        <p:spPr/>
        <p:txBody>
          <a:bodyPr/>
          <a:lstStyle/>
          <a:p>
            <a:pPr marL="0" indent="0">
              <a:buNone/>
            </a:pPr>
            <a:r>
              <a:rPr lang="en-US" b="1" dirty="0"/>
              <a:t>Androcentrism and gender order</a:t>
            </a:r>
            <a:r>
              <a:rPr lang="en-US" dirty="0"/>
              <a:t> (cross-sectional dimension)</a:t>
            </a:r>
          </a:p>
          <a:p>
            <a:pPr marL="0" indent="0">
              <a:buNone/>
            </a:pPr>
            <a:r>
              <a:rPr lang="en-US" dirty="0"/>
              <a:t>Social hierarchies and gender power relations at individual, structural and institutional levels. Gender norms and differences are constructed, constituted and reproduced, masculinity models are prevailing in problem perceptions, methods and approaches.</a:t>
            </a:r>
          </a:p>
          <a:p>
            <a:r>
              <a:rPr lang="en-US" dirty="0"/>
              <a:t>Does the policy contribute to challenging male norms and privileges?</a:t>
            </a:r>
          </a:p>
          <a:p>
            <a:r>
              <a:rPr lang="en-US" dirty="0"/>
              <a:t>Does it help to change institutional settings and approaches in order to integrate women‘s and paid and unpaid care workers’ needs, preferences and approaches?</a:t>
            </a:r>
          </a:p>
          <a:p>
            <a:endParaRPr lang="en-US" dirty="0"/>
          </a:p>
          <a:p>
            <a:pPr>
              <a:buFont typeface="Wingdings" panose="05000000000000000000" pitchFamily="2" charset="2"/>
              <a:buChar char="§"/>
            </a:pPr>
            <a:r>
              <a:rPr lang="en-US" dirty="0"/>
              <a:t>Promotion of waste prevention should address men and women specifically, but avoid reinforcing stereotypes</a:t>
            </a:r>
          </a:p>
          <a:p>
            <a:pPr>
              <a:buFont typeface="Wingdings" panose="05000000000000000000" pitchFamily="2" charset="2"/>
              <a:buChar char="§"/>
            </a:pPr>
            <a:r>
              <a:rPr lang="en-US" dirty="0"/>
              <a:t>Even though women are more interested in sustainable consumption, measures should also address men, e.g. in the workplace</a:t>
            </a:r>
          </a:p>
          <a:p>
            <a:pPr marL="0" indent="0">
              <a:buNone/>
            </a:pPr>
            <a:endParaRPr lang="de-DE" dirty="0"/>
          </a:p>
        </p:txBody>
      </p:sp>
      <p:sp>
        <p:nvSpPr>
          <p:cNvPr id="4" name="Foliennummernplatzhalter 3"/>
          <p:cNvSpPr>
            <a:spLocks noGrp="1"/>
          </p:cNvSpPr>
          <p:nvPr>
            <p:ph type="sldNum" sz="quarter" idx="12"/>
          </p:nvPr>
        </p:nvSpPr>
        <p:spPr/>
        <p:txBody>
          <a:bodyPr/>
          <a:lstStyle/>
          <a:p>
            <a:fld id="{8C8F4C20-9068-46C0-9F8D-A493F69C340F}" type="slidenum">
              <a:rPr lang="de-DE" smtClean="0"/>
              <a:t>15</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346307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Checklists</a:t>
            </a:r>
            <a:endParaRPr lang="de-DE" dirty="0"/>
          </a:p>
        </p:txBody>
      </p:sp>
      <p:sp>
        <p:nvSpPr>
          <p:cNvPr id="3" name="Inhaltsplatzhalter 2"/>
          <p:cNvSpPr>
            <a:spLocks noGrp="1"/>
          </p:cNvSpPr>
          <p:nvPr>
            <p:ph idx="1"/>
          </p:nvPr>
        </p:nvSpPr>
        <p:spPr/>
        <p:txBody>
          <a:bodyPr/>
          <a:lstStyle/>
          <a:p>
            <a:r>
              <a:rPr lang="de-DE" dirty="0" err="1"/>
              <a:t>Participatory</a:t>
            </a:r>
            <a:r>
              <a:rPr lang="de-DE" dirty="0"/>
              <a:t> </a:t>
            </a:r>
            <a:r>
              <a:rPr lang="de-DE" dirty="0" err="1"/>
              <a:t>approaches</a:t>
            </a:r>
            <a:endParaRPr lang="de-DE" dirty="0"/>
          </a:p>
          <a:p>
            <a:r>
              <a:rPr lang="de-DE" dirty="0"/>
              <a:t>Gender sensitive </a:t>
            </a:r>
            <a:r>
              <a:rPr lang="de-DE" dirty="0" err="1"/>
              <a:t>communication</a:t>
            </a:r>
            <a:endParaRPr lang="de-DE" dirty="0"/>
          </a:p>
          <a:p>
            <a:r>
              <a:rPr lang="de-DE" dirty="0" err="1"/>
              <a:t>Questions</a:t>
            </a:r>
            <a:r>
              <a:rPr lang="de-DE" dirty="0"/>
              <a:t> </a:t>
            </a:r>
            <a:r>
              <a:rPr lang="de-DE" dirty="0" err="1"/>
              <a:t>for</a:t>
            </a:r>
            <a:r>
              <a:rPr lang="de-DE" dirty="0"/>
              <a:t> </a:t>
            </a:r>
            <a:r>
              <a:rPr lang="de-DE" dirty="0" err="1"/>
              <a:t>intersectional</a:t>
            </a:r>
            <a:r>
              <a:rPr lang="de-DE" dirty="0"/>
              <a:t> </a:t>
            </a:r>
            <a:r>
              <a:rPr lang="de-DE" dirty="0" err="1"/>
              <a:t>analysis</a:t>
            </a:r>
            <a:endParaRPr lang="de-DE" dirty="0"/>
          </a:p>
          <a:p>
            <a:r>
              <a:rPr lang="de-DE" dirty="0"/>
              <a:t>Alternative </a:t>
            </a:r>
            <a:r>
              <a:rPr lang="de-DE" dirty="0" err="1"/>
              <a:t>methods</a:t>
            </a:r>
            <a:endParaRPr lang="de-DE" dirty="0"/>
          </a:p>
          <a:p>
            <a:endParaRPr lang="de-DE" dirty="0"/>
          </a:p>
        </p:txBody>
      </p:sp>
      <p:sp>
        <p:nvSpPr>
          <p:cNvPr id="4" name="Foliennummernplatzhalter 3"/>
          <p:cNvSpPr>
            <a:spLocks noGrp="1"/>
          </p:cNvSpPr>
          <p:nvPr>
            <p:ph type="sldNum" sz="quarter" idx="12"/>
          </p:nvPr>
        </p:nvSpPr>
        <p:spPr/>
        <p:txBody>
          <a:bodyPr/>
          <a:lstStyle/>
          <a:p>
            <a:fld id="{8C8F4C20-9068-46C0-9F8D-A493F69C340F}" type="slidenum">
              <a:rPr lang="de-DE" smtClean="0"/>
              <a:t>16</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3592863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solidFill>
                  <a:schemeClr val="accent1"/>
                </a:solidFill>
              </a:rPr>
              <a:t>Thank</a:t>
            </a:r>
            <a:r>
              <a:rPr lang="de-DE" dirty="0">
                <a:solidFill>
                  <a:schemeClr val="accent1"/>
                </a:solidFill>
              </a:rPr>
              <a:t> </a:t>
            </a:r>
            <a:r>
              <a:rPr lang="de-DE" dirty="0" err="1">
                <a:solidFill>
                  <a:schemeClr val="accent1"/>
                </a:solidFill>
              </a:rPr>
              <a:t>you</a:t>
            </a:r>
            <a:r>
              <a:rPr lang="de-DE" dirty="0">
                <a:solidFill>
                  <a:schemeClr val="accent1"/>
                </a:solidFill>
              </a:rPr>
              <a:t> </a:t>
            </a:r>
            <a:r>
              <a:rPr lang="de-DE" dirty="0" err="1">
                <a:solidFill>
                  <a:schemeClr val="accent1"/>
                </a:solidFill>
              </a:rPr>
              <a:t>for</a:t>
            </a:r>
            <a:r>
              <a:rPr lang="de-DE" dirty="0">
                <a:solidFill>
                  <a:schemeClr val="accent1"/>
                </a:solidFill>
              </a:rPr>
              <a:t> </a:t>
            </a:r>
            <a:r>
              <a:rPr lang="de-DE" dirty="0" err="1">
                <a:solidFill>
                  <a:schemeClr val="accent1"/>
                </a:solidFill>
              </a:rPr>
              <a:t>your</a:t>
            </a:r>
            <a:r>
              <a:rPr lang="de-DE" dirty="0">
                <a:solidFill>
                  <a:schemeClr val="accent1"/>
                </a:solidFill>
              </a:rPr>
              <a:t> </a:t>
            </a:r>
            <a:r>
              <a:rPr lang="de-DE" dirty="0" err="1">
                <a:solidFill>
                  <a:schemeClr val="accent1"/>
                </a:solidFill>
              </a:rPr>
              <a:t>attention</a:t>
            </a:r>
            <a:r>
              <a:rPr lang="de-DE" dirty="0">
                <a:solidFill>
                  <a:schemeClr val="accent1"/>
                </a:solidFill>
              </a:rPr>
              <a:t>!</a:t>
            </a:r>
          </a:p>
        </p:txBody>
      </p:sp>
      <p:sp>
        <p:nvSpPr>
          <p:cNvPr id="4" name="Foliennummernplatzhalter 3"/>
          <p:cNvSpPr>
            <a:spLocks noGrp="1"/>
          </p:cNvSpPr>
          <p:nvPr>
            <p:ph type="sldNum" sz="quarter" idx="12"/>
          </p:nvPr>
        </p:nvSpPr>
        <p:spPr>
          <a:xfrm>
            <a:off x="6876256" y="6448251"/>
            <a:ext cx="2133600" cy="365125"/>
          </a:xfrm>
        </p:spPr>
        <p:txBody>
          <a:bodyPr/>
          <a:lstStyle/>
          <a:p>
            <a:fld id="{8C8F4C20-9068-46C0-9F8D-A493F69C340F}" type="slidenum">
              <a:rPr lang="de-DE" smtClean="0"/>
              <a:t>17</a:t>
            </a:fld>
            <a:endParaRPr lang="de-DE" dirty="0"/>
          </a:p>
        </p:txBody>
      </p:sp>
      <p:pic>
        <p:nvPicPr>
          <p:cNvPr id="1026" name="Picture 2" descr="D:\fotos\!!!gender\feminismandhappiness\tumblr_mekndlIxtN1r09qs1o1_5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799"/>
            <a:ext cx="3561447" cy="4608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575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4" name="Picture 6" descr="D:\!arbeit\termine\2019-09-14-jusos\gender-kontinuum.jpg"/>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t="30566" b="11073"/>
          <a:stretch/>
        </p:blipFill>
        <p:spPr bwMode="auto">
          <a:xfrm>
            <a:off x="597843" y="4063332"/>
            <a:ext cx="5774357" cy="253402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359532" y="116632"/>
            <a:ext cx="4104456" cy="936104"/>
          </a:xfrm>
        </p:spPr>
        <p:txBody>
          <a:bodyPr/>
          <a:lstStyle/>
          <a:p>
            <a:r>
              <a:rPr lang="de-DE" dirty="0" err="1"/>
              <a:t>What</a:t>
            </a:r>
            <a:r>
              <a:rPr lang="de-DE" dirty="0"/>
              <a:t> </a:t>
            </a:r>
            <a:r>
              <a:rPr lang="de-DE" dirty="0" err="1"/>
              <a:t>is</a:t>
            </a:r>
            <a:r>
              <a:rPr lang="de-DE" dirty="0"/>
              <a:t> Gender?</a:t>
            </a:r>
          </a:p>
        </p:txBody>
      </p:sp>
      <p:sp>
        <p:nvSpPr>
          <p:cNvPr id="5" name="Pfeil nach rechts 4"/>
          <p:cNvSpPr/>
          <p:nvPr/>
        </p:nvSpPr>
        <p:spPr bwMode="auto">
          <a:xfrm>
            <a:off x="3159277" y="4564061"/>
            <a:ext cx="1412725" cy="881163"/>
          </a:xfrm>
          <a:prstGeom prst="rightArrow">
            <a:avLst/>
          </a:prstGeom>
          <a:solidFill>
            <a:schemeClr val="tx1">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1" i="0" u="none" strike="noStrike" cap="none" normalizeH="0" baseline="0">
              <a:ln>
                <a:noFill/>
              </a:ln>
              <a:solidFill>
                <a:schemeClr val="tx1"/>
              </a:solidFill>
              <a:effectLst/>
              <a:latin typeface="Trebuchet MS" pitchFamily="34" charset="0"/>
            </a:endParaRPr>
          </a:p>
        </p:txBody>
      </p:sp>
      <p:sp>
        <p:nvSpPr>
          <p:cNvPr id="6" name="Pfeil nach rechts 5"/>
          <p:cNvSpPr/>
          <p:nvPr/>
        </p:nvSpPr>
        <p:spPr bwMode="auto">
          <a:xfrm rot="10800000">
            <a:off x="2051721" y="4564059"/>
            <a:ext cx="1152129" cy="881164"/>
          </a:xfrm>
          <a:prstGeom prst="rightArrow">
            <a:avLst/>
          </a:prstGeom>
          <a:solidFill>
            <a:schemeClr val="tx1">
              <a:lumMod val="50000"/>
              <a:lumOff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1" i="0" u="none" strike="noStrike" cap="none" normalizeH="0" baseline="0">
              <a:ln>
                <a:noFill/>
              </a:ln>
              <a:solidFill>
                <a:schemeClr val="tx1"/>
              </a:solidFill>
              <a:effectLst/>
              <a:latin typeface="Trebuchet MS" pitchFamily="34" charset="0"/>
            </a:endParaRPr>
          </a:p>
        </p:txBody>
      </p:sp>
      <p:sp>
        <p:nvSpPr>
          <p:cNvPr id="7" name="Textfeld 6"/>
          <p:cNvSpPr txBox="1"/>
          <p:nvPr/>
        </p:nvSpPr>
        <p:spPr>
          <a:xfrm>
            <a:off x="401434" y="1412776"/>
            <a:ext cx="8290842" cy="2487861"/>
          </a:xfrm>
          <a:prstGeom prst="rect">
            <a:avLst/>
          </a:prstGeom>
          <a:noFill/>
          <a:ln>
            <a:noFill/>
          </a:ln>
        </p:spPr>
        <p:txBody>
          <a:bodyPr vert="horz" wrap="square" lIns="91440" tIns="45720" rIns="91440" bIns="45720" anchor="t" anchorCtr="1" compatLnSpc="1">
            <a:spAutoFit/>
          </a:bodyPr>
          <a:lstStyle/>
          <a:p>
            <a:pPr lvl="0" defTabSz="533396" fontAlgn="auto">
              <a:spcBef>
                <a:spcPts val="0"/>
              </a:spcBef>
              <a:spcAft>
                <a:spcPts val="700"/>
              </a:spcAft>
              <a:defRPr sz="1800" b="0" i="0" u="none" strike="noStrike" kern="0" cap="none" spc="0" baseline="0">
                <a:solidFill>
                  <a:srgbClr val="000000"/>
                </a:solidFill>
                <a:uFillTx/>
              </a:defRPr>
            </a:pPr>
            <a:r>
              <a:rPr lang="en-GB" sz="1800" b="1" kern="0" dirty="0">
                <a:solidFill>
                  <a:srgbClr val="404040"/>
                </a:solidFill>
                <a:latin typeface="Tahoma" panose="020B0604030504040204" pitchFamily="34" charset="0"/>
                <a:ea typeface="Tahoma" panose="020B0604030504040204" pitchFamily="34" charset="0"/>
                <a:cs typeface="Tahoma" panose="020B0604030504040204" pitchFamily="34" charset="0"/>
              </a:rPr>
              <a:t>Gender</a:t>
            </a:r>
            <a:r>
              <a:rPr lang="en-GB" sz="1800" kern="0" dirty="0">
                <a:solidFill>
                  <a:srgbClr val="404040"/>
                </a:solidFill>
                <a:latin typeface="Tahoma" panose="020B0604030504040204" pitchFamily="34" charset="0"/>
                <a:ea typeface="Tahoma" panose="020B0604030504040204" pitchFamily="34" charset="0"/>
                <a:cs typeface="Tahoma" panose="020B0604030504040204" pitchFamily="34" charset="0"/>
              </a:rPr>
              <a:t>: Socially constructed roles and norms, gender power relations and behaviours, activities and </a:t>
            </a:r>
            <a:r>
              <a:rPr lang="en-GB" sz="1800" kern="0" dirty="0">
                <a:latin typeface="Tahoma" panose="020B0604030504040204" pitchFamily="34" charset="0"/>
                <a:ea typeface="Tahoma" panose="020B0604030504040204" pitchFamily="34" charset="0"/>
                <a:cs typeface="Tahoma" panose="020B0604030504040204" pitchFamily="34" charset="0"/>
              </a:rPr>
              <a:t>attributes</a:t>
            </a:r>
            <a:r>
              <a:rPr lang="en-GB" sz="1800" kern="0" dirty="0">
                <a:solidFill>
                  <a:srgbClr val="404040"/>
                </a:solidFill>
                <a:latin typeface="Tahoma" panose="020B0604030504040204" pitchFamily="34" charset="0"/>
                <a:ea typeface="Tahoma" panose="020B0604030504040204" pitchFamily="34" charset="0"/>
                <a:cs typeface="Tahoma" panose="020B0604030504040204" pitchFamily="34" charset="0"/>
              </a:rPr>
              <a:t> that a society considers appropriate for each gender</a:t>
            </a:r>
            <a:endParaRPr lang="en-GB" kern="0" dirty="0">
              <a:solidFill>
                <a:srgbClr val="404040"/>
              </a:solidFill>
              <a:latin typeface="Tahoma" panose="020B0604030504040204" pitchFamily="34" charset="0"/>
              <a:ea typeface="Tahoma" panose="020B0604030504040204" pitchFamily="34" charset="0"/>
              <a:cs typeface="Tahoma" panose="020B0604030504040204" pitchFamily="34" charset="0"/>
            </a:endParaRPr>
          </a:p>
          <a:p>
            <a:pPr lvl="0" defTabSz="533396" fontAlgn="auto">
              <a:spcBef>
                <a:spcPts val="0"/>
              </a:spcBef>
              <a:spcAft>
                <a:spcPts val="700"/>
              </a:spcAft>
              <a:defRPr sz="1800" b="0" i="0" u="none" strike="noStrike" kern="0" cap="none" spc="0" baseline="0">
                <a:solidFill>
                  <a:srgbClr val="000000"/>
                </a:solidFill>
                <a:uFillTx/>
              </a:defRPr>
            </a:pPr>
            <a:r>
              <a:rPr lang="en-GB" sz="1800" b="1" i="0" u="none" strike="noStrike" kern="1200" cap="none" spc="0" baseline="0" dirty="0">
                <a:solidFill>
                  <a:srgbClr val="404040"/>
                </a:solidFill>
                <a:uFillTx/>
                <a:latin typeface="Tahoma" panose="020B0604030504040204" pitchFamily="34" charset="0"/>
                <a:ea typeface="Tahoma" panose="020B0604030504040204" pitchFamily="34" charset="0"/>
                <a:cs typeface="Tahoma" panose="020B0604030504040204" pitchFamily="34" charset="0"/>
              </a:rPr>
              <a:t>Sex</a:t>
            </a:r>
            <a:r>
              <a:rPr lang="en-GB" sz="1800" b="1" i="0" u="none" strike="noStrike" kern="0" cap="none" spc="0" baseline="0" dirty="0">
                <a:solidFill>
                  <a:srgbClr val="404040"/>
                </a:solidFill>
                <a:uFillTx/>
                <a:latin typeface="Tahoma" panose="020B0604030504040204" pitchFamily="34" charset="0"/>
                <a:ea typeface="Tahoma" panose="020B0604030504040204" pitchFamily="34" charset="0"/>
                <a:cs typeface="Tahoma" panose="020B0604030504040204" pitchFamily="34" charset="0"/>
              </a:rPr>
              <a:t>: </a:t>
            </a:r>
            <a:r>
              <a:rPr lang="en-GB" sz="1800" i="0" u="none" strike="noStrike" kern="0" cap="none" spc="0" baseline="0" dirty="0">
                <a:solidFill>
                  <a:srgbClr val="404040"/>
                </a:solidFill>
                <a:uFillTx/>
                <a:latin typeface="Tahoma" panose="020B0604030504040204" pitchFamily="34" charset="0"/>
                <a:ea typeface="Tahoma" panose="020B0604030504040204" pitchFamily="34" charset="0"/>
                <a:cs typeface="Tahoma" panose="020B0604030504040204" pitchFamily="34" charset="0"/>
              </a:rPr>
              <a:t>B</a:t>
            </a:r>
            <a:r>
              <a:rPr lang="en-GB" sz="1800" i="0" u="none" strike="noStrike" kern="1200" cap="none" spc="0" baseline="0" dirty="0">
                <a:solidFill>
                  <a:srgbClr val="404040"/>
                </a:solidFill>
                <a:uFillTx/>
                <a:latin typeface="Tahoma" panose="020B0604030504040204" pitchFamily="34" charset="0"/>
                <a:ea typeface="Tahoma" panose="020B0604030504040204" pitchFamily="34" charset="0"/>
                <a:cs typeface="Tahoma" panose="020B0604030504040204" pitchFamily="34" charset="0"/>
              </a:rPr>
              <a:t>iological and physiological characteristics that define men and women, such as anatomy, physiology, genes, and hormones</a:t>
            </a:r>
          </a:p>
          <a:p>
            <a:pPr defTabSz="533396">
              <a:spcAft>
                <a:spcPts val="700"/>
              </a:spcAft>
              <a:defRPr sz="1800" b="0" i="0" u="none" strike="noStrike" kern="0" cap="none" spc="0" baseline="0">
                <a:solidFill>
                  <a:srgbClr val="000000"/>
                </a:solidFill>
                <a:uFillTx/>
              </a:defRPr>
            </a:pPr>
            <a:r>
              <a:rPr lang="en-GB" b="1" kern="0" dirty="0">
                <a:solidFill>
                  <a:srgbClr val="404040"/>
                </a:solidFill>
                <a:latin typeface="Tahoma" panose="020B0604030504040204" pitchFamily="34" charset="0"/>
                <a:ea typeface="Tahoma" panose="020B0604030504040204" pitchFamily="34" charset="0"/>
                <a:cs typeface="Tahoma" panose="020B0604030504040204" pitchFamily="34" charset="0"/>
              </a:rPr>
              <a:t>Non-binary gender roles</a:t>
            </a:r>
            <a:r>
              <a:rPr lang="en-GB" kern="0" dirty="0">
                <a:solidFill>
                  <a:srgbClr val="404040"/>
                </a:solidFill>
                <a:latin typeface="Tahoma" panose="020B0604030504040204" pitchFamily="34" charset="0"/>
                <a:ea typeface="Tahoma" panose="020B0604030504040204" pitchFamily="34" charset="0"/>
                <a:cs typeface="Tahoma" panose="020B0604030504040204" pitchFamily="34" charset="0"/>
              </a:rPr>
              <a:t>: M</a:t>
            </a:r>
            <a:r>
              <a:rPr lang="en-US" kern="0" dirty="0" err="1">
                <a:solidFill>
                  <a:srgbClr val="404040"/>
                </a:solidFill>
                <a:latin typeface="Tahoma" panose="020B0604030504040204" pitchFamily="34" charset="0"/>
                <a:ea typeface="Tahoma" panose="020B0604030504040204" pitchFamily="34" charset="0"/>
                <a:cs typeface="Tahoma" panose="020B0604030504040204" pitchFamily="34" charset="0"/>
              </a:rPr>
              <a:t>odel</a:t>
            </a:r>
            <a:r>
              <a:rPr lang="en-US" kern="0" dirty="0">
                <a:solidFill>
                  <a:srgbClr val="404040"/>
                </a:solidFill>
                <a:latin typeface="Tahoma" panose="020B0604030504040204" pitchFamily="34" charset="0"/>
                <a:ea typeface="Tahoma" panose="020B0604030504040204" pitchFamily="34" charset="0"/>
                <a:cs typeface="Tahoma" panose="020B0604030504040204" pitchFamily="34" charset="0"/>
              </a:rPr>
              <a:t> of gender that abandons classification of all people into either male and female, with rigid gender expectations, roles, and functions</a:t>
            </a:r>
            <a:endParaRPr lang="en-GB" dirty="0">
              <a:solidFill>
                <a:srgbClr val="404040"/>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feld 8"/>
          <p:cNvSpPr txBox="1"/>
          <p:nvPr/>
        </p:nvSpPr>
        <p:spPr>
          <a:xfrm>
            <a:off x="1115616" y="5543126"/>
            <a:ext cx="4464496" cy="341632"/>
          </a:xfrm>
          <a:prstGeom prst="rect">
            <a:avLst/>
          </a:prstGeom>
          <a:noFill/>
          <a:ln>
            <a:noFill/>
          </a:ln>
        </p:spPr>
        <p:txBody>
          <a:bodyPr vert="horz" wrap="square" lIns="91440" tIns="45720" rIns="91440" bIns="45720" anchor="t" anchorCtr="1" compatLnSpc="1">
            <a:spAutoFit/>
          </a:bodyPr>
          <a:lstStyle/>
          <a:p>
            <a:pPr lvl="0" algn="ctr" defTabSz="533396" fontAlgn="auto">
              <a:lnSpc>
                <a:spcPct val="90000"/>
              </a:lnSpc>
              <a:spcBef>
                <a:spcPts val="0"/>
              </a:spcBef>
              <a:spcAft>
                <a:spcPts val="700"/>
              </a:spcAft>
              <a:defRPr sz="1800" b="0" i="0" u="none" strike="noStrike" kern="0" cap="none" spc="0" baseline="0">
                <a:solidFill>
                  <a:srgbClr val="000000"/>
                </a:solidFill>
                <a:uFillTx/>
              </a:defRPr>
            </a:pPr>
            <a:r>
              <a:rPr lang="en-GB" sz="1800" b="1" kern="0" dirty="0">
                <a:solidFill>
                  <a:srgbClr val="404040"/>
                </a:solidFill>
                <a:ea typeface="Tahoma" panose="020B0604030504040204" pitchFamily="34" charset="0"/>
                <a:cs typeface="Tahoma" panose="020B0604030504040204" pitchFamily="34" charset="0"/>
              </a:rPr>
              <a:t>Gender continuum</a:t>
            </a:r>
            <a:endParaRPr lang="en-GB" sz="1800" b="0" i="0" u="none" strike="noStrike" kern="1200" cap="none" spc="0" baseline="0" dirty="0">
              <a:solidFill>
                <a:srgbClr val="404040"/>
              </a:solidFill>
              <a:uFillTx/>
              <a:ea typeface="Tahoma" panose="020B0604030504040204" pitchFamily="34" charset="0"/>
              <a:cs typeface="Tahoma" panose="020B0604030504040204" pitchFamily="34" charset="0"/>
            </a:endParaRPr>
          </a:p>
        </p:txBody>
      </p:sp>
      <p:sp>
        <p:nvSpPr>
          <p:cNvPr id="10" name="Foliennummernplatzhalter 4"/>
          <p:cNvSpPr txBox="1">
            <a:spLocks/>
          </p:cNvSpPr>
          <p:nvPr/>
        </p:nvSpPr>
        <p:spPr>
          <a:xfrm>
            <a:off x="8306072" y="6448251"/>
            <a:ext cx="730424" cy="365125"/>
          </a:xfrm>
          <a:prstGeom prst="rect">
            <a:avLst/>
          </a:prstGeom>
        </p:spPr>
        <p:txBody>
          <a:bodyPr vert="horz" lIns="91440" tIns="45720" rIns="91440" bIns="45720" rtlCol="0" anchor="ctr"/>
          <a:lstStyle>
            <a:defPPr>
              <a:defRPr lang="de-DE"/>
            </a:defPPr>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C8F4C20-9068-46C0-9F8D-A493F69C340F}" type="slidenum">
              <a:rPr lang="de-DE"/>
              <a:pPr/>
              <a:t>18</a:t>
            </a:fld>
            <a:endParaRPr lang="de-DE" dirty="0"/>
          </a:p>
        </p:txBody>
      </p:sp>
    </p:spTree>
    <p:extLst>
      <p:ext uri="{BB962C8B-B14F-4D97-AF65-F5344CB8AC3E}">
        <p14:creationId xmlns:p14="http://schemas.microsoft.com/office/powerpoint/2010/main" val="487770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z="2400" dirty="0"/>
              <a:t>Gender Framework</a:t>
            </a:r>
            <a:endParaRPr lang="en-GB" sz="2400" dirty="0"/>
          </a:p>
        </p:txBody>
      </p:sp>
      <p:sp>
        <p:nvSpPr>
          <p:cNvPr id="6" name="Inhaltsplatzhalter 5"/>
          <p:cNvSpPr>
            <a:spLocks noGrp="1"/>
          </p:cNvSpPr>
          <p:nvPr>
            <p:ph idx="1"/>
          </p:nvPr>
        </p:nvSpPr>
        <p:spPr>
          <a:xfrm>
            <a:off x="482416" y="1628800"/>
            <a:ext cx="5817776" cy="4594448"/>
          </a:xfrm>
        </p:spPr>
        <p:txBody>
          <a:bodyPr>
            <a:normAutofit/>
          </a:bodyPr>
          <a:lstStyle/>
          <a:p>
            <a:pPr marL="17100" lvl="0" indent="0">
              <a:buNone/>
            </a:pPr>
            <a:r>
              <a:rPr lang="en-GB" dirty="0">
                <a:solidFill>
                  <a:schemeClr val="tx1"/>
                </a:solidFill>
              </a:rPr>
              <a:t>Levels</a:t>
            </a:r>
          </a:p>
          <a:p>
            <a:pPr lvl="0"/>
            <a:r>
              <a:rPr lang="en-GB" b="0" dirty="0">
                <a:solidFill>
                  <a:schemeClr val="tx1"/>
                </a:solidFill>
              </a:rPr>
              <a:t>Individual: gender identities</a:t>
            </a:r>
          </a:p>
          <a:p>
            <a:pPr lvl="0"/>
            <a:r>
              <a:rPr lang="en-GB" b="0" dirty="0">
                <a:solidFill>
                  <a:schemeClr val="tx1"/>
                </a:solidFill>
              </a:rPr>
              <a:t>Symbolic: hierarchies rooted in norms and values, male characteristics and perspectives are considered the norm, female considered a deviation from the norm</a:t>
            </a:r>
          </a:p>
          <a:p>
            <a:pPr lvl="0"/>
            <a:r>
              <a:rPr lang="en-GB" b="0" dirty="0">
                <a:solidFill>
                  <a:schemeClr val="tx1"/>
                </a:solidFill>
              </a:rPr>
              <a:t>Systemic: institutional and physical structures </a:t>
            </a:r>
            <a:br>
              <a:rPr lang="en-GB" b="0" dirty="0">
                <a:solidFill>
                  <a:schemeClr val="tx1"/>
                </a:solidFill>
              </a:rPr>
            </a:br>
            <a:r>
              <a:rPr lang="en-GB" b="0" dirty="0">
                <a:solidFill>
                  <a:schemeClr val="tx1"/>
                </a:solidFill>
              </a:rPr>
              <a:t>power relations, androcentric approaches </a:t>
            </a:r>
          </a:p>
          <a:p>
            <a:endParaRPr lang="en-GB" dirty="0">
              <a:solidFill>
                <a:schemeClr val="tx1"/>
              </a:solidFill>
            </a:endParaRPr>
          </a:p>
        </p:txBody>
      </p:sp>
      <p:sp>
        <p:nvSpPr>
          <p:cNvPr id="7" name="Abgerundetes Rechteck 6"/>
          <p:cNvSpPr/>
          <p:nvPr/>
        </p:nvSpPr>
        <p:spPr>
          <a:xfrm>
            <a:off x="6516216" y="1700808"/>
            <a:ext cx="2304256" cy="115212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de-DE" sz="1400" dirty="0" err="1">
                <a:solidFill>
                  <a:schemeClr val="tx1"/>
                </a:solidFill>
                <a:latin typeface="Tahoma" panose="020B0604030504040204" pitchFamily="34" charset="0"/>
                <a:ea typeface="Tahoma" panose="020B0604030504040204" pitchFamily="34" charset="0"/>
                <a:cs typeface="Tahoma" panose="020B0604030504040204" pitchFamily="34" charset="0"/>
              </a:rPr>
              <a:t>Structures</a:t>
            </a:r>
            <a:r>
              <a:rPr lang="de-DE" sz="14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de-DE" sz="1400" dirty="0" err="1">
                <a:solidFill>
                  <a:schemeClr val="tx1"/>
                </a:solidFill>
                <a:latin typeface="Tahoma" panose="020B0604030504040204" pitchFamily="34" charset="0"/>
                <a:ea typeface="Tahoma" panose="020B0604030504040204" pitchFamily="34" charset="0"/>
                <a:cs typeface="Tahoma" panose="020B0604030504040204" pitchFamily="34" charset="0"/>
              </a:rPr>
              <a:t>and</a:t>
            </a:r>
            <a:r>
              <a:rPr lang="de-DE" sz="14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de-DE" sz="1400" dirty="0" err="1">
                <a:solidFill>
                  <a:schemeClr val="tx1"/>
                </a:solidFill>
                <a:latin typeface="Tahoma" panose="020B0604030504040204" pitchFamily="34" charset="0"/>
                <a:ea typeface="Tahoma" panose="020B0604030504040204" pitchFamily="34" charset="0"/>
                <a:cs typeface="Tahoma" panose="020B0604030504040204" pitchFamily="34" charset="0"/>
              </a:rPr>
              <a:t>systems</a:t>
            </a:r>
            <a:r>
              <a:rPr lang="de-DE" sz="14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de-DE" sz="1400" dirty="0" err="1">
                <a:solidFill>
                  <a:schemeClr val="tx1"/>
                </a:solidFill>
                <a:latin typeface="Tahoma" panose="020B0604030504040204" pitchFamily="34" charset="0"/>
                <a:ea typeface="Tahoma" panose="020B0604030504040204" pitchFamily="34" charset="0"/>
                <a:cs typeface="Tahoma" panose="020B0604030504040204" pitchFamily="34" charset="0"/>
              </a:rPr>
              <a:t>influence</a:t>
            </a:r>
            <a:r>
              <a:rPr lang="de-DE" sz="14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1400" dirty="0">
                <a:solidFill>
                  <a:schemeClr val="tx1"/>
                </a:solidFill>
                <a:latin typeface="Tahoma" panose="020B0604030504040204" pitchFamily="34" charset="0"/>
                <a:ea typeface="Tahoma" panose="020B0604030504040204" pitchFamily="34" charset="0"/>
                <a:cs typeface="Tahoma" panose="020B0604030504040204" pitchFamily="34" charset="0"/>
              </a:rPr>
              <a:t>individuals</a:t>
            </a:r>
            <a:r>
              <a:rPr lang="de-DE" sz="1400" dirty="0">
                <a:solidFill>
                  <a:schemeClr val="tx1"/>
                </a:solidFill>
                <a:latin typeface="Tahoma" panose="020B0604030504040204" pitchFamily="34" charset="0"/>
                <a:ea typeface="Tahoma" panose="020B0604030504040204" pitchFamily="34" charset="0"/>
                <a:cs typeface="Tahoma" panose="020B0604030504040204" pitchFamily="34" charset="0"/>
              </a:rPr>
              <a:t>, </a:t>
            </a:r>
            <a:br>
              <a:rPr lang="de-DE" sz="1400" dirty="0">
                <a:solidFill>
                  <a:schemeClr val="tx1"/>
                </a:solidFill>
                <a:latin typeface="Tahoma" panose="020B0604030504040204" pitchFamily="34" charset="0"/>
                <a:ea typeface="Tahoma" panose="020B0604030504040204" pitchFamily="34" charset="0"/>
                <a:cs typeface="Tahoma" panose="020B0604030504040204" pitchFamily="34" charset="0"/>
              </a:rPr>
            </a:br>
            <a:r>
              <a:rPr lang="de-DE" sz="1400" dirty="0" err="1">
                <a:solidFill>
                  <a:schemeClr val="tx1"/>
                </a:solidFill>
                <a:latin typeface="Tahoma" panose="020B0604030504040204" pitchFamily="34" charset="0"/>
                <a:ea typeface="Tahoma" panose="020B0604030504040204" pitchFamily="34" charset="0"/>
                <a:cs typeface="Tahoma" panose="020B0604030504040204" pitchFamily="34" charset="0"/>
              </a:rPr>
              <a:t>and</a:t>
            </a:r>
            <a:r>
              <a:rPr lang="de-DE" sz="1400" dirty="0">
                <a:solidFill>
                  <a:schemeClr val="tx1"/>
                </a:solidFill>
                <a:latin typeface="Tahoma" panose="020B0604030504040204" pitchFamily="34" charset="0"/>
                <a:ea typeface="Tahoma" panose="020B0604030504040204" pitchFamily="34" charset="0"/>
                <a:cs typeface="Tahoma" panose="020B0604030504040204" pitchFamily="34" charset="0"/>
              </a:rPr>
              <a:t> vice </a:t>
            </a:r>
            <a:r>
              <a:rPr lang="de-DE" sz="1400" dirty="0" err="1">
                <a:solidFill>
                  <a:schemeClr val="tx1"/>
                </a:solidFill>
                <a:latin typeface="Tahoma" panose="020B0604030504040204" pitchFamily="34" charset="0"/>
                <a:ea typeface="Tahoma" panose="020B0604030504040204" pitchFamily="34" charset="0"/>
                <a:cs typeface="Tahoma" panose="020B0604030504040204" pitchFamily="34" charset="0"/>
              </a:rPr>
              <a:t>versa</a:t>
            </a:r>
            <a:r>
              <a:rPr lang="de-DE" sz="14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de-DE" sz="1400" dirty="0" err="1">
                <a:solidFill>
                  <a:schemeClr val="tx1"/>
                </a:solidFill>
                <a:latin typeface="Tahoma" panose="020B0604030504040204" pitchFamily="34" charset="0"/>
                <a:ea typeface="Tahoma" panose="020B0604030504040204" pitchFamily="34" charset="0"/>
                <a:cs typeface="Tahoma" panose="020B0604030504040204" pitchFamily="34" charset="0"/>
              </a:rPr>
              <a:t>doing</a:t>
            </a:r>
            <a:r>
              <a:rPr lang="de-DE" sz="14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de-DE" sz="1400" dirty="0" err="1">
                <a:solidFill>
                  <a:schemeClr val="tx1"/>
                </a:solidFill>
                <a:latin typeface="Tahoma" panose="020B0604030504040204" pitchFamily="34" charset="0"/>
                <a:ea typeface="Tahoma" panose="020B0604030504040204" pitchFamily="34" charset="0"/>
                <a:cs typeface="Tahoma" panose="020B0604030504040204" pitchFamily="34" charset="0"/>
              </a:rPr>
              <a:t>gender</a:t>
            </a:r>
            <a:r>
              <a:rPr lang="de-DE" sz="1400" dirty="0">
                <a:solidFill>
                  <a:schemeClr val="tx1"/>
                </a:solidFill>
                <a:latin typeface="Tahoma" panose="020B0604030504040204" pitchFamily="34" charset="0"/>
                <a:ea typeface="Tahoma" panose="020B0604030504040204" pitchFamily="34" charset="0"/>
                <a:cs typeface="Tahoma" panose="020B0604030504040204" pitchFamily="34" charset="0"/>
              </a:rPr>
              <a:t>‘)</a:t>
            </a:r>
            <a:endParaRPr lang="en-GB" sz="14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 name="Foliennummernplatzhalter 4"/>
          <p:cNvSpPr txBox="1">
            <a:spLocks/>
          </p:cNvSpPr>
          <p:nvPr/>
        </p:nvSpPr>
        <p:spPr>
          <a:xfrm>
            <a:off x="8306072" y="6448251"/>
            <a:ext cx="730424" cy="365125"/>
          </a:xfrm>
          <a:prstGeom prst="rect">
            <a:avLst/>
          </a:prstGeom>
        </p:spPr>
        <p:txBody>
          <a:bodyPr vert="horz" lIns="91440" tIns="45720" rIns="91440" bIns="45720" rtlCol="0" anchor="ctr"/>
          <a:lstStyle>
            <a:defPPr>
              <a:defRPr lang="de-DE"/>
            </a:defPPr>
            <a:lvl1pPr algn="r">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fld id="{8C8F4C20-9068-46C0-9F8D-A493F69C340F}" type="slidenum">
              <a:rPr lang="de-DE"/>
              <a:pPr/>
              <a:t>19</a:t>
            </a:fld>
            <a:endParaRPr lang="de-DE" dirty="0"/>
          </a:p>
        </p:txBody>
      </p:sp>
      <p:pic>
        <p:nvPicPr>
          <p:cNvPr id="7170" name="Picture 2" descr="D:\fotos\!!!pps\DSCF997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3161589"/>
            <a:ext cx="2232248" cy="2976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462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Overview</a:t>
            </a:r>
            <a:endParaRPr lang="de-DE" dirty="0"/>
          </a:p>
        </p:txBody>
      </p:sp>
      <p:sp>
        <p:nvSpPr>
          <p:cNvPr id="3" name="Inhaltsplatzhalter 2"/>
          <p:cNvSpPr>
            <a:spLocks noGrp="1"/>
          </p:cNvSpPr>
          <p:nvPr>
            <p:ph idx="1"/>
          </p:nvPr>
        </p:nvSpPr>
        <p:spPr/>
        <p:txBody>
          <a:bodyPr>
            <a:normAutofit/>
          </a:bodyPr>
          <a:lstStyle/>
          <a:p>
            <a:pPr>
              <a:buFont typeface="+mj-lt"/>
              <a:buAutoNum type="arabicPeriod"/>
            </a:pPr>
            <a:r>
              <a:rPr lang="en-US" dirty="0">
                <a:solidFill>
                  <a:schemeClr val="tx1"/>
                </a:solidFill>
              </a:rPr>
              <a:t>Introduction </a:t>
            </a:r>
          </a:p>
          <a:p>
            <a:pPr>
              <a:buFont typeface="+mj-lt"/>
              <a:buAutoNum type="arabicPeriod"/>
            </a:pPr>
            <a:r>
              <a:rPr lang="en-US" dirty="0">
                <a:solidFill>
                  <a:schemeClr val="tx1"/>
                </a:solidFill>
              </a:rPr>
              <a:t>Gender approach and its application</a:t>
            </a:r>
          </a:p>
          <a:p>
            <a:pPr>
              <a:buFont typeface="+mj-lt"/>
              <a:buAutoNum type="arabicPeriod"/>
            </a:pPr>
            <a:r>
              <a:rPr lang="en-US" dirty="0">
                <a:solidFill>
                  <a:schemeClr val="tx1"/>
                </a:solidFill>
              </a:rPr>
              <a:t>Overview on checklists </a:t>
            </a:r>
          </a:p>
          <a:p>
            <a:pPr>
              <a:buFont typeface="+mj-lt"/>
              <a:buAutoNum type="arabicPeriod"/>
            </a:pPr>
            <a:r>
              <a:rPr lang="en-US" dirty="0">
                <a:solidFill>
                  <a:schemeClr val="tx1"/>
                </a:solidFill>
              </a:rPr>
              <a:t>Questions and answers </a:t>
            </a:r>
          </a:p>
          <a:p>
            <a:pPr>
              <a:buFont typeface="+mj-lt"/>
              <a:buAutoNum type="arabicPeriod"/>
            </a:pPr>
            <a:r>
              <a:rPr lang="en-US" dirty="0">
                <a:solidFill>
                  <a:schemeClr val="tx1"/>
                </a:solidFill>
              </a:rPr>
              <a:t>Discussion, including written input using a </a:t>
            </a:r>
            <a:r>
              <a:rPr lang="en-US" dirty="0" err="1">
                <a:solidFill>
                  <a:schemeClr val="tx1"/>
                </a:solidFill>
              </a:rPr>
              <a:t>padlet</a:t>
            </a:r>
            <a:endParaRPr lang="en-US" dirty="0">
              <a:solidFill>
                <a:schemeClr val="tx1"/>
              </a:solidFill>
            </a:endParaRPr>
          </a:p>
        </p:txBody>
      </p:sp>
      <p:sp>
        <p:nvSpPr>
          <p:cNvPr id="4" name="Foliennummernplatzhalter 3"/>
          <p:cNvSpPr>
            <a:spLocks noGrp="1"/>
          </p:cNvSpPr>
          <p:nvPr>
            <p:ph type="sldNum" sz="quarter" idx="12"/>
          </p:nvPr>
        </p:nvSpPr>
        <p:spPr>
          <a:xfrm>
            <a:off x="8306072" y="6448251"/>
            <a:ext cx="730424" cy="365125"/>
          </a:xfrm>
        </p:spPr>
        <p:txBody>
          <a:bodyPr/>
          <a:lstStyle/>
          <a:p>
            <a:fld id="{8C8F4C20-9068-46C0-9F8D-A493F69C340F}" type="slidenum">
              <a:rPr lang="de-DE" smtClean="0"/>
              <a:pPr/>
              <a:t>2</a:t>
            </a:fld>
            <a:endParaRPr lang="de-DE" dirty="0"/>
          </a:p>
        </p:txBody>
      </p:sp>
    </p:spTree>
    <p:extLst>
      <p:ext uri="{BB962C8B-B14F-4D97-AF65-F5344CB8AC3E}">
        <p14:creationId xmlns:p14="http://schemas.microsoft.com/office/powerpoint/2010/main" val="3740444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Programmes </a:t>
            </a:r>
            <a:r>
              <a:rPr lang="de-DE" dirty="0" err="1"/>
              <a:t>screened</a:t>
            </a:r>
            <a:r>
              <a:rPr lang="de-DE" dirty="0"/>
              <a:t> </a:t>
            </a:r>
            <a:r>
              <a:rPr lang="de-DE" dirty="0" err="1"/>
              <a:t>for</a:t>
            </a:r>
            <a:r>
              <a:rPr lang="de-DE" dirty="0"/>
              <a:t> </a:t>
            </a:r>
            <a:r>
              <a:rPr lang="de-DE" dirty="0" err="1"/>
              <a:t>gender</a:t>
            </a:r>
            <a:r>
              <a:rPr lang="de-DE" dirty="0"/>
              <a:t> </a:t>
            </a:r>
            <a:r>
              <a:rPr lang="de-DE" dirty="0" err="1"/>
              <a:t>entries</a:t>
            </a:r>
            <a:endParaRPr lang="de-DE" dirty="0"/>
          </a:p>
        </p:txBody>
      </p:sp>
      <p:sp>
        <p:nvSpPr>
          <p:cNvPr id="3" name="Inhaltsplatzhalter 2"/>
          <p:cNvSpPr>
            <a:spLocks noGrp="1"/>
          </p:cNvSpPr>
          <p:nvPr>
            <p:ph idx="1"/>
          </p:nvPr>
        </p:nvSpPr>
        <p:spPr>
          <a:xfrm>
            <a:off x="467544" y="1340768"/>
            <a:ext cx="8229600" cy="4813995"/>
          </a:xfrm>
        </p:spPr>
        <p:txBody>
          <a:bodyPr>
            <a:normAutofit lnSpcReduction="10000"/>
          </a:bodyPr>
          <a:lstStyle/>
          <a:p>
            <a:pPr marL="0" indent="0">
              <a:buNone/>
            </a:pPr>
            <a:r>
              <a:rPr lang="de-DE" b="1" dirty="0"/>
              <a:t>National </a:t>
            </a:r>
            <a:r>
              <a:rPr lang="de-DE" b="1" dirty="0" err="1"/>
              <a:t>Waste</a:t>
            </a:r>
            <a:r>
              <a:rPr lang="de-DE" b="1" dirty="0"/>
              <a:t> </a:t>
            </a:r>
            <a:r>
              <a:rPr lang="de-DE" b="1" dirty="0" err="1"/>
              <a:t>Prevention</a:t>
            </a:r>
            <a:r>
              <a:rPr lang="de-DE" b="1" dirty="0"/>
              <a:t> Programme </a:t>
            </a:r>
            <a:r>
              <a:rPr lang="de-DE" b="1" dirty="0" err="1"/>
              <a:t>for</a:t>
            </a:r>
            <a:r>
              <a:rPr lang="de-DE" b="1" dirty="0"/>
              <a:t> </a:t>
            </a:r>
            <a:r>
              <a:rPr lang="de-DE" b="1" dirty="0" err="1"/>
              <a:t>the</a:t>
            </a:r>
            <a:r>
              <a:rPr lang="de-DE" b="1" dirty="0"/>
              <a:t> </a:t>
            </a:r>
            <a:r>
              <a:rPr lang="de-DE" b="1" dirty="0" err="1"/>
              <a:t>period</a:t>
            </a:r>
            <a:r>
              <a:rPr lang="de-DE" b="1" dirty="0"/>
              <a:t> 2020-2025 (NWPP)</a:t>
            </a:r>
          </a:p>
          <a:p>
            <a:pPr marL="0" indent="0">
              <a:buNone/>
            </a:pPr>
            <a:r>
              <a:rPr lang="de-DE" dirty="0" err="1"/>
              <a:t>Measures</a:t>
            </a:r>
            <a:r>
              <a:rPr lang="de-DE" dirty="0"/>
              <a:t> in </a:t>
            </a:r>
            <a:r>
              <a:rPr lang="de-DE" dirty="0" err="1"/>
              <a:t>priority</a:t>
            </a:r>
            <a:r>
              <a:rPr lang="de-DE" dirty="0"/>
              <a:t> </a:t>
            </a:r>
            <a:r>
              <a:rPr lang="de-DE" dirty="0" err="1"/>
              <a:t>areas</a:t>
            </a:r>
            <a:r>
              <a:rPr lang="de-DE" dirty="0"/>
              <a:t>:</a:t>
            </a:r>
          </a:p>
          <a:p>
            <a:r>
              <a:rPr lang="en-US" dirty="0"/>
              <a:t>Industrial waste</a:t>
            </a:r>
          </a:p>
          <a:p>
            <a:r>
              <a:rPr lang="en-US" dirty="0"/>
              <a:t>Hazardous waste </a:t>
            </a:r>
          </a:p>
          <a:p>
            <a:r>
              <a:rPr lang="en-US" dirty="0"/>
              <a:t>Packaging waste </a:t>
            </a:r>
          </a:p>
          <a:p>
            <a:r>
              <a:rPr lang="en-US" dirty="0"/>
              <a:t>Food Construction and Demolition Waste </a:t>
            </a:r>
          </a:p>
          <a:p>
            <a:r>
              <a:rPr lang="en-US" dirty="0"/>
              <a:t>Waste of Electric and Electronic Equipment </a:t>
            </a:r>
          </a:p>
          <a:p>
            <a:r>
              <a:rPr lang="en-US" dirty="0"/>
              <a:t>Household waste</a:t>
            </a:r>
            <a:endParaRPr lang="de-DE" dirty="0"/>
          </a:p>
          <a:p>
            <a:pPr marL="0" indent="0">
              <a:buNone/>
            </a:pPr>
            <a:r>
              <a:rPr lang="de-DE" b="1" dirty="0"/>
              <a:t>Roadmap </a:t>
            </a:r>
            <a:r>
              <a:rPr lang="de-DE" b="1" dirty="0" err="1"/>
              <a:t>for</a:t>
            </a:r>
            <a:r>
              <a:rPr lang="de-DE" b="1" dirty="0"/>
              <a:t> </a:t>
            </a:r>
            <a:r>
              <a:rPr lang="de-DE" b="1" dirty="0" err="1"/>
              <a:t>Circular</a:t>
            </a:r>
            <a:r>
              <a:rPr lang="de-DE" b="1" dirty="0"/>
              <a:t> Economy in </a:t>
            </a:r>
            <a:r>
              <a:rPr lang="de-DE" b="1" dirty="0" err="1"/>
              <a:t>Serbia</a:t>
            </a:r>
            <a:r>
              <a:rPr lang="de-DE" b="1" dirty="0"/>
              <a:t> (RCE)</a:t>
            </a:r>
          </a:p>
          <a:p>
            <a:pPr marL="0" indent="0">
              <a:buNone/>
            </a:pPr>
            <a:r>
              <a:rPr lang="de-DE" dirty="0" err="1"/>
              <a:t>Recommendations</a:t>
            </a:r>
            <a:r>
              <a:rPr lang="de-DE" dirty="0"/>
              <a:t> </a:t>
            </a:r>
            <a:r>
              <a:rPr lang="de-DE" dirty="0" err="1"/>
              <a:t>for</a:t>
            </a:r>
            <a:r>
              <a:rPr lang="de-DE" dirty="0"/>
              <a:t> </a:t>
            </a:r>
            <a:r>
              <a:rPr lang="de-DE" dirty="0" err="1"/>
              <a:t>priority</a:t>
            </a:r>
            <a:r>
              <a:rPr lang="de-DE" dirty="0"/>
              <a:t> </a:t>
            </a:r>
            <a:r>
              <a:rPr lang="de-DE" dirty="0" err="1"/>
              <a:t>sectors</a:t>
            </a:r>
            <a:r>
              <a:rPr lang="de-DE" dirty="0"/>
              <a:t>:</a:t>
            </a:r>
          </a:p>
          <a:p>
            <a:r>
              <a:rPr lang="de-DE" dirty="0"/>
              <a:t>Manufacturing </a:t>
            </a:r>
            <a:r>
              <a:rPr lang="de-DE" dirty="0" err="1"/>
              <a:t>industry</a:t>
            </a:r>
            <a:r>
              <a:rPr lang="de-DE" dirty="0"/>
              <a:t> </a:t>
            </a:r>
          </a:p>
          <a:p>
            <a:r>
              <a:rPr lang="de-DE" dirty="0" err="1"/>
              <a:t>Agriculture</a:t>
            </a:r>
            <a:r>
              <a:rPr lang="de-DE" dirty="0"/>
              <a:t> </a:t>
            </a:r>
            <a:r>
              <a:rPr lang="de-DE" dirty="0" err="1"/>
              <a:t>and</a:t>
            </a:r>
            <a:r>
              <a:rPr lang="de-DE" dirty="0"/>
              <a:t> </a:t>
            </a:r>
            <a:r>
              <a:rPr lang="de-DE" dirty="0" err="1"/>
              <a:t>food</a:t>
            </a:r>
            <a:r>
              <a:rPr lang="de-DE" dirty="0"/>
              <a:t> </a:t>
            </a:r>
          </a:p>
          <a:p>
            <a:r>
              <a:rPr lang="de-DE" dirty="0"/>
              <a:t>Plastics </a:t>
            </a:r>
            <a:r>
              <a:rPr lang="de-DE" dirty="0" err="1"/>
              <a:t>and</a:t>
            </a:r>
            <a:r>
              <a:rPr lang="de-DE" dirty="0"/>
              <a:t> </a:t>
            </a:r>
            <a:r>
              <a:rPr lang="de-DE" dirty="0" err="1"/>
              <a:t>packaging</a:t>
            </a:r>
            <a:r>
              <a:rPr lang="de-DE" dirty="0"/>
              <a:t> </a:t>
            </a:r>
          </a:p>
          <a:p>
            <a:r>
              <a:rPr lang="de-DE" dirty="0" err="1"/>
              <a:t>Construction</a:t>
            </a:r>
            <a:endParaRPr lang="de-DE" dirty="0"/>
          </a:p>
        </p:txBody>
      </p:sp>
      <p:sp>
        <p:nvSpPr>
          <p:cNvPr id="4" name="Foliennummernplatzhalter 3"/>
          <p:cNvSpPr>
            <a:spLocks noGrp="1"/>
          </p:cNvSpPr>
          <p:nvPr>
            <p:ph type="sldNum" sz="quarter" idx="12"/>
          </p:nvPr>
        </p:nvSpPr>
        <p:spPr/>
        <p:txBody>
          <a:bodyPr/>
          <a:lstStyle/>
          <a:p>
            <a:fld id="{8C8F4C20-9068-46C0-9F8D-A493F69C340F}" type="slidenum">
              <a:rPr lang="de-DE" smtClean="0"/>
              <a:t>3</a:t>
            </a:fld>
            <a:endParaRPr lang="de-DE"/>
          </a:p>
        </p:txBody>
      </p:sp>
      <p:sp>
        <p:nvSpPr>
          <p:cNvPr id="5" name="Fußzeilenplatzhalter 4"/>
          <p:cNvSpPr>
            <a:spLocks noGrp="1"/>
          </p:cNvSpPr>
          <p:nvPr>
            <p:ph type="ftr" sz="quarter" idx="3"/>
          </p:nvPr>
        </p:nvSpPr>
        <p:spPr/>
        <p:txBody>
          <a:bodyPr/>
          <a:lstStyle/>
          <a:p>
            <a:r>
              <a:rPr lang="de-DE" dirty="0"/>
              <a:t>Gender Training </a:t>
            </a:r>
            <a:r>
              <a:rPr lang="de-DE" dirty="0" err="1"/>
              <a:t>Serbia</a:t>
            </a:r>
            <a:endParaRPr lang="de-DE" dirty="0"/>
          </a:p>
        </p:txBody>
      </p:sp>
    </p:spTree>
    <p:extLst>
      <p:ext uri="{BB962C8B-B14F-4D97-AF65-F5344CB8AC3E}">
        <p14:creationId xmlns:p14="http://schemas.microsoft.com/office/powerpoint/2010/main" val="3329916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What gender data do we have in the sector?</a:t>
            </a:r>
            <a:endParaRPr lang="de-DE" dirty="0"/>
          </a:p>
        </p:txBody>
      </p:sp>
      <p:sp>
        <p:nvSpPr>
          <p:cNvPr id="3" name="Inhaltsplatzhalter 2"/>
          <p:cNvSpPr>
            <a:spLocks noGrp="1"/>
          </p:cNvSpPr>
          <p:nvPr>
            <p:ph idx="1"/>
          </p:nvPr>
        </p:nvSpPr>
        <p:spPr>
          <a:xfrm>
            <a:off x="467544" y="1412776"/>
            <a:ext cx="8229600" cy="4741987"/>
          </a:xfrm>
        </p:spPr>
        <p:txBody>
          <a:bodyPr>
            <a:normAutofit/>
          </a:bodyPr>
          <a:lstStyle/>
          <a:p>
            <a:pPr marL="0" indent="0">
              <a:buNone/>
            </a:pPr>
            <a:r>
              <a:rPr lang="de-DE" dirty="0" err="1"/>
              <a:t>Waste</a:t>
            </a:r>
            <a:endParaRPr lang="de-DE" dirty="0"/>
          </a:p>
          <a:p>
            <a:r>
              <a:rPr lang="en-US" dirty="0"/>
              <a:t>Gender differences in attitudes </a:t>
            </a:r>
            <a:br>
              <a:rPr lang="en-US" dirty="0"/>
            </a:br>
            <a:r>
              <a:rPr lang="en-US" dirty="0"/>
              <a:t>and </a:t>
            </a:r>
            <a:r>
              <a:rPr lang="en-US" dirty="0" err="1"/>
              <a:t>behaviour</a:t>
            </a:r>
            <a:r>
              <a:rPr lang="en-US" dirty="0"/>
              <a:t> towards avoiding waste</a:t>
            </a:r>
          </a:p>
          <a:p>
            <a:r>
              <a:rPr lang="en-US" dirty="0"/>
              <a:t>Amount of waste generated?</a:t>
            </a:r>
          </a:p>
          <a:p>
            <a:r>
              <a:rPr lang="en-US" dirty="0"/>
              <a:t>Unpaid waste work at home -&gt; women</a:t>
            </a:r>
            <a:br>
              <a:rPr lang="en-US" dirty="0"/>
            </a:br>
            <a:r>
              <a:rPr lang="en-US" dirty="0"/>
              <a:t>paid work on waste -&gt; men</a:t>
            </a:r>
          </a:p>
          <a:p>
            <a:pPr marL="0" indent="0">
              <a:buNone/>
            </a:pPr>
            <a:r>
              <a:rPr lang="en-US" dirty="0"/>
              <a:t>Circular economy</a:t>
            </a:r>
          </a:p>
          <a:p>
            <a:r>
              <a:rPr lang="en-US" dirty="0"/>
              <a:t>Consumption side -&gt; women in charge of everyday consumption choices</a:t>
            </a:r>
          </a:p>
          <a:p>
            <a:r>
              <a:rPr lang="en-US" dirty="0"/>
              <a:t>Gender differentiated consumption, e.g. clothes, electronics</a:t>
            </a:r>
          </a:p>
          <a:p>
            <a:r>
              <a:rPr lang="en-US" dirty="0"/>
              <a:t>Women more interested in sustainable consumption and health issues</a:t>
            </a:r>
          </a:p>
          <a:p>
            <a:r>
              <a:rPr lang="en-US" dirty="0"/>
              <a:t>Production side -&gt; men overrepresented in most sectors, except production of cheap goods</a:t>
            </a:r>
          </a:p>
          <a:p>
            <a:r>
              <a:rPr lang="en-US" dirty="0"/>
              <a:t>Women overrepresented in “non-productive” sectors such as care and services </a:t>
            </a:r>
          </a:p>
        </p:txBody>
      </p:sp>
      <p:sp>
        <p:nvSpPr>
          <p:cNvPr id="4" name="Foliennummernplatzhalter 3"/>
          <p:cNvSpPr>
            <a:spLocks noGrp="1"/>
          </p:cNvSpPr>
          <p:nvPr>
            <p:ph type="sldNum" sz="quarter" idx="12"/>
          </p:nvPr>
        </p:nvSpPr>
        <p:spPr/>
        <p:txBody>
          <a:bodyPr/>
          <a:lstStyle/>
          <a:p>
            <a:fld id="{8C8F4C20-9068-46C0-9F8D-A493F69C340F}" type="slidenum">
              <a:rPr lang="de-DE" smtClean="0"/>
              <a:t>4</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pic>
        <p:nvPicPr>
          <p:cNvPr id="2050" name="Picture 2" descr="D:\!arbeit\aktuelle-projekte\2020-unece\fotos\Linear_versus_circular.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5658" r="6800" b="6854"/>
          <a:stretch/>
        </p:blipFill>
        <p:spPr bwMode="auto">
          <a:xfrm>
            <a:off x="5652120" y="1484784"/>
            <a:ext cx="2232248" cy="2021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3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Gender Screening of a </a:t>
            </a:r>
            <a:r>
              <a:rPr lang="en-US" dirty="0" err="1"/>
              <a:t>Programme</a:t>
            </a:r>
            <a:endParaRPr lang="de-DE" dirty="0"/>
          </a:p>
        </p:txBody>
      </p:sp>
      <p:sp>
        <p:nvSpPr>
          <p:cNvPr id="3" name="Inhaltsplatzhalter 2"/>
          <p:cNvSpPr>
            <a:spLocks noGrp="1"/>
          </p:cNvSpPr>
          <p:nvPr>
            <p:ph idx="1"/>
          </p:nvPr>
        </p:nvSpPr>
        <p:spPr/>
        <p:txBody>
          <a:bodyPr>
            <a:normAutofit/>
          </a:bodyPr>
          <a:lstStyle/>
          <a:p>
            <a:pPr marL="0" indent="0">
              <a:buNone/>
            </a:pPr>
            <a:r>
              <a:rPr lang="en-GB" dirty="0"/>
              <a:t>Entry points for </a:t>
            </a:r>
            <a:r>
              <a:rPr lang="en-GB" b="1" dirty="0"/>
              <a:t>gender balance / gender parity,</a:t>
            </a:r>
            <a:r>
              <a:rPr lang="en-GB" dirty="0"/>
              <a:t> inclusion and participation of women and women’s organisations, and </a:t>
            </a:r>
            <a:r>
              <a:rPr lang="en-GB" b="1" dirty="0"/>
              <a:t>gender-sensitive communication</a:t>
            </a:r>
          </a:p>
          <a:p>
            <a:r>
              <a:rPr lang="en-GB" dirty="0"/>
              <a:t>Are any bodies going to be created, such as cross-sectoral coordination bodies, specialised agencies, expert / advisory boards, or networking schemes? </a:t>
            </a:r>
          </a:p>
          <a:p>
            <a:r>
              <a:rPr lang="en-GB" dirty="0"/>
              <a:t>Are any events planned such as dissemination conferences or expert workshops? </a:t>
            </a:r>
          </a:p>
          <a:p>
            <a:r>
              <a:rPr lang="en-GB" dirty="0"/>
              <a:t>Does the programme involve any training or capacity building activities? </a:t>
            </a:r>
          </a:p>
          <a:p>
            <a:r>
              <a:rPr lang="en-US" dirty="0"/>
              <a:t>Are any outreach activities such as information campaigns planned?</a:t>
            </a:r>
          </a:p>
          <a:p>
            <a:r>
              <a:rPr lang="en-GB" dirty="0"/>
              <a:t>Does the programme involve participatory approaches?</a:t>
            </a:r>
          </a:p>
          <a:p>
            <a:endParaRPr lang="en-GB" dirty="0"/>
          </a:p>
        </p:txBody>
      </p:sp>
      <p:sp>
        <p:nvSpPr>
          <p:cNvPr id="4" name="Foliennummernplatzhalter 3"/>
          <p:cNvSpPr>
            <a:spLocks noGrp="1"/>
          </p:cNvSpPr>
          <p:nvPr>
            <p:ph type="sldNum" sz="quarter" idx="12"/>
          </p:nvPr>
        </p:nvSpPr>
        <p:spPr/>
        <p:txBody>
          <a:bodyPr/>
          <a:lstStyle/>
          <a:p>
            <a:fld id="{8C8F4C20-9068-46C0-9F8D-A493F69C340F}" type="slidenum">
              <a:rPr lang="de-DE" smtClean="0"/>
              <a:t>5</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1866561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Gender Screening of a </a:t>
            </a:r>
            <a:r>
              <a:rPr lang="en-US" dirty="0" err="1"/>
              <a:t>Programme</a:t>
            </a:r>
            <a:r>
              <a:rPr lang="en-US" dirty="0"/>
              <a:t> (cont.)</a:t>
            </a:r>
            <a:endParaRPr lang="de-DE" dirty="0"/>
          </a:p>
        </p:txBody>
      </p:sp>
      <p:sp>
        <p:nvSpPr>
          <p:cNvPr id="3" name="Inhaltsplatzhalter 2"/>
          <p:cNvSpPr>
            <a:spLocks noGrp="1"/>
          </p:cNvSpPr>
          <p:nvPr>
            <p:ph idx="1"/>
          </p:nvPr>
        </p:nvSpPr>
        <p:spPr/>
        <p:txBody>
          <a:bodyPr>
            <a:normAutofit/>
          </a:bodyPr>
          <a:lstStyle/>
          <a:p>
            <a:pPr marL="0" indent="0">
              <a:buNone/>
            </a:pPr>
            <a:r>
              <a:rPr lang="en-US" dirty="0"/>
              <a:t>Entry points on the contents</a:t>
            </a:r>
          </a:p>
          <a:p>
            <a:r>
              <a:rPr lang="en-US" dirty="0"/>
              <a:t>Is gender (and social) equality included in the objectives of the </a:t>
            </a:r>
            <a:r>
              <a:rPr lang="en-US" dirty="0" err="1"/>
              <a:t>programme</a:t>
            </a:r>
            <a:r>
              <a:rPr lang="en-US" dirty="0"/>
              <a:t>?</a:t>
            </a:r>
          </a:p>
          <a:p>
            <a:r>
              <a:rPr lang="en-US" dirty="0"/>
              <a:t>Are there any data to be collected? -&gt; Gender-disaggregation</a:t>
            </a:r>
          </a:p>
          <a:p>
            <a:r>
              <a:rPr lang="en-US" dirty="0"/>
              <a:t>Is there gender analysis or Gender Impact Assessment foreseen? </a:t>
            </a:r>
          </a:p>
          <a:p>
            <a:r>
              <a:rPr lang="en-US" dirty="0"/>
              <a:t>Which sectors do the planned policies and measures seek to influence?</a:t>
            </a:r>
          </a:p>
          <a:p>
            <a:r>
              <a:rPr lang="en-US" dirty="0"/>
              <a:t>Who are the target groups of planned policies and measures? </a:t>
            </a:r>
          </a:p>
          <a:p>
            <a:r>
              <a:rPr lang="en-US" dirty="0"/>
              <a:t>Which fields of action are directly affecting persons and households?</a:t>
            </a:r>
          </a:p>
          <a:p>
            <a:r>
              <a:rPr lang="en-US" dirty="0"/>
              <a:t>Are there any policies that explicitly address women or gender issues, and are other social dimensions mentioned? </a:t>
            </a:r>
          </a:p>
          <a:p>
            <a:r>
              <a:rPr lang="en-US" dirty="0"/>
              <a:t>Are there gaps from a gender perspective?</a:t>
            </a:r>
          </a:p>
        </p:txBody>
      </p:sp>
      <p:sp>
        <p:nvSpPr>
          <p:cNvPr id="4" name="Foliennummernplatzhalter 3"/>
          <p:cNvSpPr>
            <a:spLocks noGrp="1"/>
          </p:cNvSpPr>
          <p:nvPr>
            <p:ph type="sldNum" sz="quarter" idx="12"/>
          </p:nvPr>
        </p:nvSpPr>
        <p:spPr/>
        <p:txBody>
          <a:bodyPr/>
          <a:lstStyle/>
          <a:p>
            <a:fld id="{8C8F4C20-9068-46C0-9F8D-A493F69C340F}" type="slidenum">
              <a:rPr lang="de-DE" smtClean="0"/>
              <a:t>6</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2353796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Gender Impact Assessment (GIA)</a:t>
            </a:r>
            <a:endParaRPr lang="de-DE" dirty="0"/>
          </a:p>
        </p:txBody>
      </p:sp>
      <p:sp>
        <p:nvSpPr>
          <p:cNvPr id="3" name="Inhaltsplatzhalter 2"/>
          <p:cNvSpPr>
            <a:spLocks noGrp="1"/>
          </p:cNvSpPr>
          <p:nvPr>
            <p:ph idx="1"/>
          </p:nvPr>
        </p:nvSpPr>
        <p:spPr/>
        <p:txBody>
          <a:bodyPr/>
          <a:lstStyle/>
          <a:p>
            <a:pPr marL="0" indent="0">
              <a:buNone/>
              <a:tabLst>
                <a:tab pos="358775" algn="l"/>
              </a:tabLst>
            </a:pPr>
            <a:r>
              <a:rPr lang="en-US" dirty="0"/>
              <a:t>GIA can be used for </a:t>
            </a:r>
            <a:r>
              <a:rPr lang="en-US" dirty="0" err="1"/>
              <a:t>programmes</a:t>
            </a:r>
            <a:r>
              <a:rPr lang="en-US" dirty="0"/>
              <a:t>, policies, measures and projects</a:t>
            </a:r>
          </a:p>
          <a:p>
            <a:pPr marL="0" indent="0">
              <a:buNone/>
              <a:tabLst>
                <a:tab pos="358775" algn="l"/>
              </a:tabLst>
            </a:pPr>
            <a:r>
              <a:rPr lang="en-US" dirty="0"/>
              <a:t>Steps:</a:t>
            </a:r>
          </a:p>
          <a:p>
            <a:pPr>
              <a:buFont typeface="+mj-lt"/>
              <a:buAutoNum type="arabicPeriod"/>
              <a:tabLst>
                <a:tab pos="358775" algn="l"/>
              </a:tabLst>
            </a:pPr>
            <a:r>
              <a:rPr lang="en-US" dirty="0"/>
              <a:t>Is the policy </a:t>
            </a:r>
            <a:r>
              <a:rPr lang="en-US" b="1" dirty="0"/>
              <a:t>relevant in terms of gender</a:t>
            </a:r>
            <a:r>
              <a:rPr lang="en-US" dirty="0"/>
              <a:t>? Does the policy concern one or more target groups, and will it affect their daily life? </a:t>
            </a:r>
          </a:p>
          <a:p>
            <a:pPr>
              <a:buFont typeface="+mj-lt"/>
              <a:buAutoNum type="arabicPeriod"/>
              <a:tabLst>
                <a:tab pos="358775" algn="l"/>
              </a:tabLst>
            </a:pPr>
            <a:r>
              <a:rPr lang="en-US" dirty="0"/>
              <a:t>How does the </a:t>
            </a:r>
            <a:r>
              <a:rPr lang="en-US" b="1" dirty="0"/>
              <a:t>current situation </a:t>
            </a:r>
            <a:r>
              <a:rPr lang="en-US" dirty="0"/>
              <a:t>in the field of action look like? What data and findings are available on gender differences and their underlying causes?</a:t>
            </a:r>
          </a:p>
          <a:p>
            <a:pPr>
              <a:buFont typeface="+mj-lt"/>
              <a:buAutoNum type="arabicPeriod"/>
              <a:tabLst>
                <a:tab pos="358775" algn="l"/>
              </a:tabLst>
            </a:pPr>
            <a:r>
              <a:rPr lang="en-US" b="1" dirty="0"/>
              <a:t>Who designed </a:t>
            </a:r>
            <a:r>
              <a:rPr lang="en-US" dirty="0"/>
              <a:t>the policy and </a:t>
            </a:r>
            <a:r>
              <a:rPr lang="en-US" b="1" dirty="0"/>
              <a:t>what are its intended impacts</a:t>
            </a:r>
            <a:r>
              <a:rPr lang="en-US" dirty="0"/>
              <a:t>, what does it seek to achieve? </a:t>
            </a:r>
          </a:p>
          <a:p>
            <a:pPr>
              <a:buFont typeface="+mj-lt"/>
              <a:buAutoNum type="arabicPeriod"/>
              <a:tabLst>
                <a:tab pos="358775" algn="l"/>
              </a:tabLst>
            </a:pPr>
            <a:r>
              <a:rPr lang="en-US" b="1" dirty="0"/>
              <a:t>Which activities </a:t>
            </a:r>
            <a:r>
              <a:rPr lang="en-US" dirty="0"/>
              <a:t>does it involve, who are the </a:t>
            </a:r>
            <a:r>
              <a:rPr lang="en-US" b="1" dirty="0"/>
              <a:t>actors</a:t>
            </a:r>
            <a:r>
              <a:rPr lang="en-US" dirty="0"/>
              <a:t> and which social </a:t>
            </a:r>
            <a:r>
              <a:rPr lang="en-US" b="1" dirty="0"/>
              <a:t>groups</a:t>
            </a:r>
            <a:r>
              <a:rPr lang="en-US" dirty="0"/>
              <a:t> are affected?</a:t>
            </a:r>
          </a:p>
          <a:p>
            <a:pPr>
              <a:buFont typeface="+mj-lt"/>
              <a:buAutoNum type="arabicPeriod"/>
              <a:tabLst>
                <a:tab pos="358775" algn="l"/>
              </a:tabLst>
            </a:pPr>
            <a:r>
              <a:rPr lang="en-US" dirty="0"/>
              <a:t>What might be the unintended </a:t>
            </a:r>
            <a:r>
              <a:rPr lang="en-US" b="1" dirty="0"/>
              <a:t>impacts</a:t>
            </a:r>
            <a:r>
              <a:rPr lang="en-US" dirty="0"/>
              <a:t> on gender equality and gender relations? Are they positive or negative?</a:t>
            </a:r>
          </a:p>
          <a:p>
            <a:pPr>
              <a:buFont typeface="+mj-lt"/>
              <a:buAutoNum type="arabicPeriod"/>
              <a:tabLst>
                <a:tab pos="358775" algn="l"/>
              </a:tabLst>
            </a:pPr>
            <a:r>
              <a:rPr lang="en-US" dirty="0"/>
              <a:t>How could the </a:t>
            </a:r>
            <a:r>
              <a:rPr lang="en-US" b="1" dirty="0"/>
              <a:t>policy be improved </a:t>
            </a:r>
            <a:r>
              <a:rPr lang="en-US" dirty="0"/>
              <a:t>to avoid adverse impacts and </a:t>
            </a:r>
            <a:r>
              <a:rPr lang="en-US" dirty="0" err="1"/>
              <a:t>maximise</a:t>
            </a:r>
            <a:r>
              <a:rPr lang="en-US" dirty="0"/>
              <a:t> positive effects on gender?</a:t>
            </a:r>
          </a:p>
          <a:p>
            <a:endParaRPr lang="de-DE" dirty="0"/>
          </a:p>
        </p:txBody>
      </p:sp>
      <p:sp>
        <p:nvSpPr>
          <p:cNvPr id="4" name="Foliennummernplatzhalter 3"/>
          <p:cNvSpPr>
            <a:spLocks noGrp="1"/>
          </p:cNvSpPr>
          <p:nvPr>
            <p:ph type="sldNum" sz="quarter" idx="12"/>
          </p:nvPr>
        </p:nvSpPr>
        <p:spPr/>
        <p:txBody>
          <a:bodyPr/>
          <a:lstStyle/>
          <a:p>
            <a:fld id="{8C8F4C20-9068-46C0-9F8D-A493F69C340F}" type="slidenum">
              <a:rPr lang="de-DE" smtClean="0"/>
              <a:t>7</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55523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Gender Impact Assessment (cont.)</a:t>
            </a:r>
            <a:endParaRPr lang="de-DE" dirty="0"/>
          </a:p>
        </p:txBody>
      </p:sp>
      <p:sp>
        <p:nvSpPr>
          <p:cNvPr id="3" name="Inhaltsplatzhalter 2"/>
          <p:cNvSpPr>
            <a:spLocks noGrp="1"/>
          </p:cNvSpPr>
          <p:nvPr>
            <p:ph idx="1"/>
          </p:nvPr>
        </p:nvSpPr>
        <p:spPr/>
        <p:txBody>
          <a:bodyPr/>
          <a:lstStyle/>
          <a:p>
            <a:pPr marL="0" indent="0">
              <a:buNone/>
            </a:pPr>
            <a:r>
              <a:rPr lang="en-US" b="1" dirty="0"/>
              <a:t>Representation and participation in decision-making</a:t>
            </a:r>
          </a:p>
          <a:p>
            <a:pPr marL="0" indent="0">
              <a:buNone/>
            </a:pPr>
            <a:r>
              <a:rPr lang="en-US" dirty="0"/>
              <a:t>This is about equal participation and consideration of gender expertise in decision-making in science, technology and politics.</a:t>
            </a:r>
          </a:p>
          <a:p>
            <a:r>
              <a:rPr lang="en-US" dirty="0"/>
              <a:t>Who was/is involved in the policymaking process?</a:t>
            </a:r>
          </a:p>
          <a:p>
            <a:r>
              <a:rPr lang="en-US" dirty="0"/>
              <a:t>Who is involved, makes interventions, and is heard in consultations?</a:t>
            </a:r>
          </a:p>
          <a:p>
            <a:r>
              <a:rPr lang="en-US" dirty="0"/>
              <a:t>Who decides at household level?</a:t>
            </a:r>
          </a:p>
          <a:p>
            <a:endParaRPr lang="en-US" dirty="0"/>
          </a:p>
          <a:p>
            <a:pPr>
              <a:buFont typeface="Wingdings" panose="05000000000000000000" pitchFamily="2" charset="2"/>
              <a:buChar char="§"/>
            </a:pPr>
            <a:r>
              <a:rPr lang="en-US" dirty="0"/>
              <a:t>In research funding, include gender criteria and ensure gender-balanced evaluation</a:t>
            </a:r>
          </a:p>
          <a:p>
            <a:pPr>
              <a:buFont typeface="Wingdings" panose="05000000000000000000" pitchFamily="2" charset="2"/>
              <a:buChar char="§"/>
            </a:pPr>
            <a:r>
              <a:rPr lang="en-US" dirty="0"/>
              <a:t>Provide special support for women-led SMEs (e.g. on eco-design)</a:t>
            </a:r>
          </a:p>
          <a:p>
            <a:pPr>
              <a:buFont typeface="Wingdings" panose="05000000000000000000" pitchFamily="2" charset="2"/>
              <a:buChar char="§"/>
            </a:pPr>
            <a:r>
              <a:rPr lang="en-US" dirty="0"/>
              <a:t>Study decision-making on waste and consumption at household levels in Serbia</a:t>
            </a:r>
          </a:p>
          <a:p>
            <a:pPr marL="0" indent="0">
              <a:buNone/>
            </a:pPr>
            <a:endParaRPr lang="de-DE" dirty="0"/>
          </a:p>
        </p:txBody>
      </p:sp>
      <p:sp>
        <p:nvSpPr>
          <p:cNvPr id="4" name="Foliennummernplatzhalter 3"/>
          <p:cNvSpPr>
            <a:spLocks noGrp="1"/>
          </p:cNvSpPr>
          <p:nvPr>
            <p:ph type="sldNum" sz="quarter" idx="12"/>
          </p:nvPr>
        </p:nvSpPr>
        <p:spPr/>
        <p:txBody>
          <a:bodyPr/>
          <a:lstStyle/>
          <a:p>
            <a:fld id="{8C8F4C20-9068-46C0-9F8D-A493F69C340F}" type="slidenum">
              <a:rPr lang="de-DE" smtClean="0"/>
              <a:t>8</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543708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Gender Impact Assessment (cont.)</a:t>
            </a:r>
            <a:endParaRPr lang="de-DE" dirty="0"/>
          </a:p>
        </p:txBody>
      </p:sp>
      <p:sp>
        <p:nvSpPr>
          <p:cNvPr id="3" name="Inhaltsplatzhalter 2"/>
          <p:cNvSpPr>
            <a:spLocks noGrp="1"/>
          </p:cNvSpPr>
          <p:nvPr>
            <p:ph idx="1"/>
          </p:nvPr>
        </p:nvSpPr>
        <p:spPr/>
        <p:txBody>
          <a:bodyPr/>
          <a:lstStyle/>
          <a:p>
            <a:pPr marL="0" indent="0">
              <a:buNone/>
            </a:pPr>
            <a:r>
              <a:rPr lang="en-US" b="1" dirty="0"/>
              <a:t>Resources and infrastructures </a:t>
            </a:r>
          </a:p>
          <a:p>
            <a:pPr marL="0" indent="0">
              <a:buNone/>
            </a:pPr>
            <a:r>
              <a:rPr lang="en-US" dirty="0"/>
              <a:t>Needs for and access to resources and infrastructures such as food, housing, time, space, energy and transport services, water and waste management services, technologies, including provision and </a:t>
            </a:r>
            <a:r>
              <a:rPr lang="en-US" dirty="0" err="1"/>
              <a:t>prioritisation</a:t>
            </a:r>
            <a:r>
              <a:rPr lang="en-US" dirty="0"/>
              <a:t> of public infrastructures and for whom they are accessible and usable.</a:t>
            </a:r>
          </a:p>
          <a:p>
            <a:r>
              <a:rPr lang="en-US" dirty="0"/>
              <a:t>Does the policy contribute to better access for all to energy and transport services, water etc.?</a:t>
            </a:r>
          </a:p>
          <a:p>
            <a:r>
              <a:rPr lang="en-US" dirty="0"/>
              <a:t>Are there gender-specific consumption patterns that need to be considered?</a:t>
            </a:r>
          </a:p>
          <a:p>
            <a:r>
              <a:rPr lang="en-US" dirty="0"/>
              <a:t>Are some infrastructures and services biased in terms of their orientation towards specific interests and social groups, rather than serving also underprivileged groups?</a:t>
            </a:r>
          </a:p>
          <a:p>
            <a:endParaRPr lang="en-US" dirty="0"/>
          </a:p>
          <a:p>
            <a:pPr>
              <a:buFont typeface="Wingdings" panose="05000000000000000000" pitchFamily="2" charset="2"/>
              <a:buChar char="§"/>
            </a:pPr>
            <a:r>
              <a:rPr lang="en-US" dirty="0"/>
              <a:t>Proper waste infrastructure is key -&gt; work with local government on better waste management services incl. bins, recycling options</a:t>
            </a:r>
          </a:p>
          <a:p>
            <a:pPr marL="0" indent="0">
              <a:buNone/>
            </a:pPr>
            <a:endParaRPr lang="de-DE" dirty="0"/>
          </a:p>
        </p:txBody>
      </p:sp>
      <p:sp>
        <p:nvSpPr>
          <p:cNvPr id="4" name="Foliennummernplatzhalter 3"/>
          <p:cNvSpPr>
            <a:spLocks noGrp="1"/>
          </p:cNvSpPr>
          <p:nvPr>
            <p:ph type="sldNum" sz="quarter" idx="12"/>
          </p:nvPr>
        </p:nvSpPr>
        <p:spPr/>
        <p:txBody>
          <a:bodyPr/>
          <a:lstStyle/>
          <a:p>
            <a:fld id="{8C8F4C20-9068-46C0-9F8D-A493F69C340F}" type="slidenum">
              <a:rPr lang="de-DE" smtClean="0"/>
              <a:t>9</a:t>
            </a:fld>
            <a:endParaRPr lang="de-DE"/>
          </a:p>
        </p:txBody>
      </p:sp>
      <p:sp>
        <p:nvSpPr>
          <p:cNvPr id="5" name="Fußzeilenplatzhalter 4"/>
          <p:cNvSpPr>
            <a:spLocks noGrp="1"/>
          </p:cNvSpPr>
          <p:nvPr>
            <p:ph type="ftr" sz="quarter" idx="3"/>
          </p:nvPr>
        </p:nvSpPr>
        <p:spPr/>
        <p:txBody>
          <a:bodyPr/>
          <a:lstStyle/>
          <a:p>
            <a:r>
              <a:rPr lang="de-DE"/>
              <a:t>Gender Training Serbia</a:t>
            </a:r>
            <a:endParaRPr lang="de-DE" dirty="0"/>
          </a:p>
        </p:txBody>
      </p:sp>
    </p:spTree>
    <p:extLst>
      <p:ext uri="{BB962C8B-B14F-4D97-AF65-F5344CB8AC3E}">
        <p14:creationId xmlns:p14="http://schemas.microsoft.com/office/powerpoint/2010/main" val="135978654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02F79B5BE87D40B73359BB004DC9B5" ma:contentTypeVersion="13" ma:contentTypeDescription="Create a new document." ma:contentTypeScope="" ma:versionID="93d411ef5aa4a56da25ac9ca9222c32d">
  <xsd:schema xmlns:xsd="http://www.w3.org/2001/XMLSchema" xmlns:xs="http://www.w3.org/2001/XMLSchema" xmlns:p="http://schemas.microsoft.com/office/2006/metadata/properties" xmlns:ns2="99a2c2c3-fdcf-4e63-9c12-39b3de610a76" xmlns:ns3="a20aa909-956d-4941-9e8e-d4bf2c5fe97e" targetNamespace="http://schemas.microsoft.com/office/2006/metadata/properties" ma:root="true" ma:fieldsID="b963b049bc38fe8f0139999319136785" ns2:_="" ns3:_="">
    <xsd:import namespace="99a2c2c3-fdcf-4e63-9c12-39b3de610a76"/>
    <xsd:import namespace="a20aa909-956d-4941-9e8e-d4bf2c5fe97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Dateand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a2c2c3-fdcf-4e63-9c12-39b3de610a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Dateandtime" ma:index="20"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20aa909-956d-4941-9e8e-d4bf2c5fe97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andtime xmlns="99a2c2c3-fdcf-4e63-9c12-39b3de610a76" xsi:nil="true"/>
  </documentManagement>
</p:properties>
</file>

<file path=customXml/itemProps1.xml><?xml version="1.0" encoding="utf-8"?>
<ds:datastoreItem xmlns:ds="http://schemas.openxmlformats.org/officeDocument/2006/customXml" ds:itemID="{53F28F5F-AA96-4A05-91CB-39E9DD5E937F}"/>
</file>

<file path=customXml/itemProps2.xml><?xml version="1.0" encoding="utf-8"?>
<ds:datastoreItem xmlns:ds="http://schemas.openxmlformats.org/officeDocument/2006/customXml" ds:itemID="{9D9947C5-6212-46F5-8339-9015084716E3}"/>
</file>

<file path=customXml/itemProps3.xml><?xml version="1.0" encoding="utf-8"?>
<ds:datastoreItem xmlns:ds="http://schemas.openxmlformats.org/officeDocument/2006/customXml" ds:itemID="{205C3F17-C159-4E29-B028-46242E0CC10E}"/>
</file>

<file path=docProps/app.xml><?xml version="1.0" encoding="utf-8"?>
<Properties xmlns="http://schemas.openxmlformats.org/officeDocument/2006/extended-properties" xmlns:vt="http://schemas.openxmlformats.org/officeDocument/2006/docPropsVTypes">
  <TotalTime>0</TotalTime>
  <Words>1711</Words>
  <Application>Microsoft Office PowerPoint</Application>
  <PresentationFormat>On-screen Show (4:3)</PresentationFormat>
  <Paragraphs>182</Paragraphs>
  <Slides>19</Slides>
  <Notes>2</Notes>
  <HiddenSlides>2</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Calibri</vt:lpstr>
      <vt:lpstr>Tahoma</vt:lpstr>
      <vt:lpstr>Trebuchet MS</vt:lpstr>
      <vt:lpstr>Webdings</vt:lpstr>
      <vt:lpstr>Wingdings</vt:lpstr>
      <vt:lpstr>Wingdings 3</vt:lpstr>
      <vt:lpstr>Larissa</vt:lpstr>
      <vt:lpstr>1_Larissa</vt:lpstr>
      <vt:lpstr>Approaches and tools for gender mainstreaming: findings of the gender screening of programmes on waste prevention and circular economy</vt:lpstr>
      <vt:lpstr>Overview</vt:lpstr>
      <vt:lpstr>Programmes screened for gender entries</vt:lpstr>
      <vt:lpstr>What gender data do we have in the sector?</vt:lpstr>
      <vt:lpstr>Gender Screening of a Programme</vt:lpstr>
      <vt:lpstr>Gender Screening of a Programme (cont.)</vt:lpstr>
      <vt:lpstr>Gender Impact Assessment (GIA)</vt:lpstr>
      <vt:lpstr>Gender Impact Assessment (cont.)</vt:lpstr>
      <vt:lpstr>Gender Impact Assessment (cont.)</vt:lpstr>
      <vt:lpstr>Gender Impact Assessment (cont.)</vt:lpstr>
      <vt:lpstr>Gender Impact Assessment (cont.)</vt:lpstr>
      <vt:lpstr>Gender Impact Assessment (cont.)</vt:lpstr>
      <vt:lpstr>Gender Impact Assessment (cont.)</vt:lpstr>
      <vt:lpstr>Gender Impact Assessment (cont.)</vt:lpstr>
      <vt:lpstr>Gender Impact Assessment (cont.)</vt:lpstr>
      <vt:lpstr>Checklists</vt:lpstr>
      <vt:lpstr>Thank you for your attention!</vt:lpstr>
      <vt:lpstr>What is Gender?</vt:lpstr>
      <vt:lpstr>Gender Framework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go</dc:creator>
  <cp:lastModifiedBy>Sarangoo Radnaaragchaa</cp:lastModifiedBy>
  <cp:revision>128</cp:revision>
  <dcterms:created xsi:type="dcterms:W3CDTF">2019-03-04T22:06:20Z</dcterms:created>
  <dcterms:modified xsi:type="dcterms:W3CDTF">2021-01-28T08:32:06Z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0x010100B302F79B5BE87D40B73359BB004DC9B5</vt:lpwstr>
  </property>
</Properties>
</file>