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71" r:id="rId3"/>
    <p:sldId id="272" r:id="rId4"/>
    <p:sldId id="274" r:id="rId5"/>
    <p:sldId id="258" r:id="rId6"/>
    <p:sldId id="265" r:id="rId7"/>
    <p:sldId id="266" r:id="rId8"/>
    <p:sldId id="267" r:id="rId9"/>
    <p:sldId id="268" r:id="rId10"/>
    <p:sldId id="269" r:id="rId11"/>
    <p:sldId id="270" r:id="rId12"/>
    <p:sldId id="276" r:id="rId13"/>
    <p:sldId id="279" r:id="rId14"/>
    <p:sldId id="277" r:id="rId15"/>
    <p:sldId id="280" r:id="rId16"/>
    <p:sldId id="281" r:id="rId17"/>
    <p:sldId id="283" r:id="rId18"/>
  </p:sldIdLst>
  <p:sldSz cx="12192000" cy="6858000"/>
  <p:notesSz cx="6858000" cy="9144000"/>
  <p:embeddedFontLst>
    <p:embeddedFont>
      <p:font typeface="Arial Nova Light" panose="020B030402020202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8F"/>
    <a:srgbClr val="000065"/>
    <a:srgbClr val="889747"/>
    <a:srgbClr val="C1D564"/>
    <a:srgbClr val="FFFF66"/>
    <a:srgbClr val="FF6600"/>
    <a:srgbClr val="3C3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429D7-DDAD-4026-9092-F57F756335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7BC832-21F8-4524-B6D5-812AAB249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9F842-F699-4AE2-A34F-8B266E8A6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16513-F19F-4461-9E9D-C98EB9A46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8C706-A8F2-4998-BA63-A14FF27E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75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C33D3-8AFA-4ECB-AA5E-6931EB6A0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4D44B9-43D5-41A3-AADB-95BCA8116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ED628-879E-4084-9968-7FC5728F8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9CE8F-FF71-4801-9630-77E0CA007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4F676-6E3C-4E60-BD81-6909C3D26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7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87B11C-79D8-4F4D-B76A-5B1CD47C83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6B42F6-1826-4177-BB07-683E6ABB1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C9D18-C522-4B25-8360-709632BF1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D74FA-5A8A-4F9D-B355-937A6F96D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A4A2A-77E6-4DF9-9CBD-E26F0EFB4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15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03D08-A27F-4FB9-A499-E922AFBF8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317D6-4F7C-4CF3-ACDC-AC12D0000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B9935-FA4C-4F42-9CF1-A0CE31CB1E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09360"/>
            <a:ext cx="2743200" cy="365125"/>
          </a:xfrm>
        </p:spPr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ED064-A893-48B2-9370-4B2C6B229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0936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B8934-CDC2-407D-AF81-DE9C94E6B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A3C85-144D-4ABE-BFF0-BFDB46DE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BD7BA-4F75-4FBB-98C7-ABCA612E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DBD683-C873-4819-A320-23A5EDEC0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D4C8C-6B2A-4F30-82CB-1AF361646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384F46-082A-47AB-A1BD-03774CB1D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96059-BB1E-4497-8AF2-FE56C42BB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759C6-799E-483C-BA10-1248767E2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278834-17B1-478E-B718-7226D08DDD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5476C9-F3EA-4289-AE44-B8152D656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A91876-087B-4648-AD68-F00DD188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BE3515-CF06-4D37-90FF-05F5888C2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96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E6AA6-766B-43A0-85CE-AA9BF06E0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0753E8-5322-4336-AF77-AD0E25BCD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49635-5E1A-47C1-8FDF-C33CB14973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235A67-2F98-43FE-858B-553E5DE2F7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13901B-2C2C-4DB6-8093-6D51131582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210763-9DD8-4CC2-891F-76DC0D939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DA5684-0F21-4837-A02D-86E10837A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7D7517-D3ED-4952-AC92-AB73529A8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52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5B89-FC1B-4B34-9E26-3090E6A49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9DEB3E-0C2C-45D9-8095-761B2F9B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2A9C05-7B9C-4767-9D67-18257FEF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49C60-BC16-4842-B86A-6EA5023FA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0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217C7B-9386-4EA2-9AD6-79D7F5E9A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BF1E4E-EB8F-4043-97AD-6BD6BAFF3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FD1FA-E26B-4A78-A64B-66FF1D8EA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1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E7302-C545-4DC7-8F93-016A6D143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C5908-DC0A-400E-B6AA-E63109B4E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1B19A-693C-4F74-BB2C-6E61AC3479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50F3B9-A017-4CDD-9438-C03C83556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ADE43-7C3E-43F9-8AF7-0671A04EE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A30D0-81BE-4ACB-9833-34A7F1D59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87B3D-C2B7-4355-BCCF-FA4FF5667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B88006-77F4-4610-B3EB-53862290F8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67630D-07C4-4CEC-97F2-C7C2B60032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BB1C5C-2E0E-406F-93AB-E1E9D4E3E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FE96F-9DC1-42EA-8596-D803D0B76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A1CA4-8195-4681-A4B5-FD778BB97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4F0A8-A172-4926-A82A-BB221D18C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96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snow covered slope&#10;&#10;Description automatically generated">
            <a:extLst>
              <a:ext uri="{FF2B5EF4-FFF2-40B4-BE49-F238E27FC236}">
                <a16:creationId xmlns:a16="http://schemas.microsoft.com/office/drawing/2014/main" id="{1223F263-C5B5-46AF-AE51-B911805248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t="16911" r="-13" b="9159"/>
          <a:stretch/>
        </p:blipFill>
        <p:spPr>
          <a:xfrm>
            <a:off x="0" y="-1"/>
            <a:ext cx="12207240" cy="68580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319ADA-4B98-4CF7-A3A9-FF75B84FD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A7923-259C-48E4-AA30-5F1539E93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99552-E3BD-4618-A520-92689876F2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D38E8-BAE4-4A14-8FDB-C2A339CC2E76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4FDE3-D458-437B-B6D7-1A54DE5F76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8332" y="6325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4F0A8-A172-4926-A82A-BB221D18C6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AutoShape 8" descr="RVIA">
            <a:extLst>
              <a:ext uri="{FF2B5EF4-FFF2-40B4-BE49-F238E27FC236}">
                <a16:creationId xmlns:a16="http://schemas.microsoft.com/office/drawing/2014/main" id="{5F7F6E54-71AD-46C7-9C8B-87BFCFF44999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7596854" y="25548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3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 Nova Light" panose="020B03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 Nova Light" panose="020B03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 Nova Light" panose="020B03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 Nova Light" panose="020B03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 Nova Light" panose="020B03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 Nova Light" panose="020B03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7CFA3-B1A1-4EDF-BA8F-CE7D945A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67357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Recreation Vehicles </a:t>
            </a:r>
            <a:br>
              <a:rPr lang="en-US" dirty="0"/>
            </a:br>
            <a:r>
              <a:rPr lang="en-US" dirty="0"/>
              <a:t>and GRSG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6B8E1-4949-45F2-A2E3-6D220C40A0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06931"/>
            <a:ext cx="9144000" cy="1073761"/>
          </a:xfrm>
        </p:spPr>
        <p:txBody>
          <a:bodyPr/>
          <a:lstStyle/>
          <a:p>
            <a:r>
              <a:rPr lang="en-US" dirty="0"/>
              <a:t>Caravans, Campers, Mobile Homes, Mobile Command Centers, and Other RV Applications under GRSG</a:t>
            </a:r>
          </a:p>
        </p:txBody>
      </p:sp>
      <p:sp>
        <p:nvSpPr>
          <p:cNvPr id="11" name="AutoShape 8" descr="RVIA">
            <a:extLst>
              <a:ext uri="{FF2B5EF4-FFF2-40B4-BE49-F238E27FC236}">
                <a16:creationId xmlns:a16="http://schemas.microsoft.com/office/drawing/2014/main" id="{2F285BD9-E69C-4D80-932A-4F03571694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2878" y="270693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EBA5AF5-6F2D-48E3-B54D-1353FCC8C1D2}"/>
              </a:ext>
            </a:extLst>
          </p:cNvPr>
          <p:cNvSpPr/>
          <p:nvPr/>
        </p:nvSpPr>
        <p:spPr>
          <a:xfrm>
            <a:off x="-1" y="4108674"/>
            <a:ext cx="1220724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0A09BA03-4E69-445F-A3B1-C8A274138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08" y="4108674"/>
            <a:ext cx="2805767" cy="1005840"/>
          </a:xfrm>
          <a:prstGeom prst="rect">
            <a:avLst/>
          </a:prstGeom>
        </p:spPr>
      </p:pic>
      <p:pic>
        <p:nvPicPr>
          <p:cNvPr id="5" name="Picture 22" descr="https://yt3.ggpht.com/a/AGF-l79D4ZdBzeMhkJIQ9-inQRF55iNHK9ZVVRsROA=s288-c-k-c0xffffffff-no-rj-mo">
            <a:extLst>
              <a:ext uri="{FF2B5EF4-FFF2-40B4-BE49-F238E27FC236}">
                <a16:creationId xmlns:a16="http://schemas.microsoft.com/office/drawing/2014/main" id="{02D42798-2BF3-42D1-8BDC-F1C6050A5C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" t="20318" r="5525" b="27599"/>
          <a:stretch/>
        </p:blipFill>
        <p:spPr bwMode="auto">
          <a:xfrm>
            <a:off x="10381931" y="4108674"/>
            <a:ext cx="1810069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æ¥æ¬RVåä¼ï¼JRVAï¼åä¼æ¦è¦ï½æ¥æ¬RVåä¼-JRVA">
            <a:extLst>
              <a:ext uri="{FF2B5EF4-FFF2-40B4-BE49-F238E27FC236}">
                <a16:creationId xmlns:a16="http://schemas.microsoft.com/office/drawing/2014/main" id="{76C4C06F-02BC-4205-96B0-9EDE7B752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939" y="4108674"/>
            <a:ext cx="2740914" cy="100584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F1B23C-D264-4F06-8EF3-09CF59878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08587"/>
            <a:ext cx="1005927" cy="10059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533B8F-5BA1-4DDD-9D20-1DEC1F37BE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8582" y="4108587"/>
            <a:ext cx="1018120" cy="10059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18F756-A9F9-4114-A563-549B6184E042}"/>
              </a:ext>
            </a:extLst>
          </p:cNvPr>
          <p:cNvSpPr txBox="1"/>
          <p:nvPr/>
        </p:nvSpPr>
        <p:spPr>
          <a:xfrm>
            <a:off x="9017391" y="55717"/>
            <a:ext cx="3264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>
                <a:solidFill>
                  <a:schemeClr val="bg1"/>
                </a:solidFill>
              </a:rPr>
              <a:t>Informal document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b="1" dirty="0">
                <a:solidFill>
                  <a:schemeClr val="bg1"/>
                </a:solidFill>
              </a:rPr>
              <a:t>GRSG-117-19</a:t>
            </a:r>
          </a:p>
          <a:p>
            <a:r>
              <a:rPr lang="en-US" sz="1400" dirty="0">
                <a:solidFill>
                  <a:schemeClr val="bg1"/>
                </a:solidFill>
              </a:rPr>
              <a:t>117th GRSG, 8–11 October 2019</a:t>
            </a:r>
          </a:p>
          <a:p>
            <a:r>
              <a:rPr lang="en-US" sz="1400" dirty="0">
                <a:solidFill>
                  <a:schemeClr val="bg1"/>
                </a:solidFill>
              </a:rPr>
              <a:t>Agenda item 22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10D04E-3D4C-4C7B-AAC7-728839A335D6}"/>
              </a:ext>
            </a:extLst>
          </p:cNvPr>
          <p:cNvSpPr txBox="1"/>
          <p:nvPr/>
        </p:nvSpPr>
        <p:spPr>
          <a:xfrm>
            <a:off x="276837" y="81822"/>
            <a:ext cx="49159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>
                <a:solidFill>
                  <a:schemeClr val="bg1"/>
                </a:solidFill>
              </a:rPr>
              <a:t>Submitted</a:t>
            </a:r>
            <a:r>
              <a:rPr lang="fr-CH" sz="1400" dirty="0">
                <a:solidFill>
                  <a:schemeClr val="bg1"/>
                </a:solidFill>
              </a:rPr>
              <a:t> by the RV </a:t>
            </a:r>
            <a:r>
              <a:rPr lang="fr-CH" sz="1400" dirty="0" err="1">
                <a:solidFill>
                  <a:schemeClr val="bg1"/>
                </a:solidFill>
              </a:rPr>
              <a:t>Industry</a:t>
            </a:r>
            <a:r>
              <a:rPr lang="fr-CH" sz="1400" dirty="0">
                <a:solidFill>
                  <a:schemeClr val="bg1"/>
                </a:solidFill>
              </a:rPr>
              <a:t> Association 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77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68D72-FD52-41F9-BF61-4D20672B0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B Motor RV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A2B9-9E25-435B-9B17-25A6F287410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16-22 ft (4.5-6.7 m)</a:t>
            </a:r>
          </a:p>
          <a:p>
            <a:r>
              <a:rPr lang="en-US" dirty="0"/>
              <a:t>Sleeps up to four</a:t>
            </a:r>
          </a:p>
          <a:p>
            <a:r>
              <a:rPr lang="en-US" dirty="0"/>
              <a:t>Built using van or panel-truck shells</a:t>
            </a:r>
          </a:p>
          <a:p>
            <a:r>
              <a:rPr lang="en-US" dirty="0"/>
              <a:t>Standard conveniences include bathroom, sleeping, dining and kitchen facilities as well as storage.</a:t>
            </a:r>
          </a:p>
          <a:p>
            <a:r>
              <a:rPr lang="en-US" dirty="0"/>
              <a:t>Full stand-up room is achieved by raising the roof and sometimes by the use of dropped floors, for extra interior headroom.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A942DB-36C5-4DD4-A500-07FD1AE5DAE9}"/>
              </a:ext>
            </a:extLst>
          </p:cNvPr>
          <p:cNvPicPr/>
          <p:nvPr/>
        </p:nvPicPr>
        <p:blipFill>
          <a:blip r:embed="rId2"/>
          <a:srcRect l="10425" t="7093" r="11808" b="9273"/>
          <a:stretch/>
        </p:blipFill>
        <p:spPr>
          <a:xfrm>
            <a:off x="6552000" y="4043160"/>
            <a:ext cx="4717080" cy="214776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DEDC92-9E79-422D-A108-CDC51120C436}"/>
              </a:ext>
            </a:extLst>
          </p:cNvPr>
          <p:cNvPicPr/>
          <p:nvPr/>
        </p:nvPicPr>
        <p:blipFill>
          <a:blip r:embed="rId3"/>
          <a:srcRect t="12376" b="24436"/>
          <a:stretch/>
        </p:blipFill>
        <p:spPr>
          <a:xfrm>
            <a:off x="6480000" y="1440000"/>
            <a:ext cx="4570920" cy="2220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2732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7AF6C-132B-4863-BC91-3A6BDD1C5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C Motor RV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3BF67-DF97-4F1C-A525-4978FDD3D88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21-35 ft (6-10 m)</a:t>
            </a:r>
          </a:p>
          <a:p>
            <a:r>
              <a:rPr lang="en-US" dirty="0"/>
              <a:t>Sleeps up to eight</a:t>
            </a:r>
          </a:p>
          <a:p>
            <a:r>
              <a:rPr lang="en-US" dirty="0"/>
              <a:t>Automotive van frame with wider body section attached to original cab section</a:t>
            </a:r>
          </a:p>
          <a:p>
            <a:r>
              <a:rPr lang="en-US" dirty="0"/>
              <a:t>Over-the-cab area that often with optional sleeping area. Amenities similar  conventional motorhomes.</a:t>
            </a:r>
          </a:p>
          <a:p>
            <a:r>
              <a:rPr lang="en-US" dirty="0"/>
              <a:t>Ample living space includes sleeping, kitchen, dining and bathroom facilities, as well as entertainment systems and storage.</a:t>
            </a:r>
          </a:p>
          <a:p>
            <a:r>
              <a:rPr lang="en-US" dirty="0" err="1"/>
              <a:t>Slideouts</a:t>
            </a:r>
            <a:r>
              <a:rPr lang="en-US" dirty="0"/>
              <a:t> in some models move the RV wall outward up to three feet at the touch of a button to create larger living areas.</a:t>
            </a:r>
          </a:p>
          <a:p>
            <a:r>
              <a:rPr lang="en-US" dirty="0"/>
              <a:t>Owners may tow a small vehicle</a:t>
            </a:r>
          </a:p>
          <a:p>
            <a:r>
              <a:rPr lang="en-US" dirty="0"/>
              <a:t>Seats can move diving/occupant space to the living space when stopped along the way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0FA479-9A4E-487C-BD7F-A85B9100F8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401" r="12784" b="6919"/>
          <a:stretch/>
        </p:blipFill>
        <p:spPr>
          <a:xfrm>
            <a:off x="6404000" y="3712410"/>
            <a:ext cx="4937760" cy="2555928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8E7C77-BB4B-425D-9114-CFF296FFC6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63" b="26681"/>
          <a:stretch/>
        </p:blipFill>
        <p:spPr>
          <a:xfrm>
            <a:off x="6539760" y="1365124"/>
            <a:ext cx="4663440" cy="234728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425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FE37CB-8CB9-4C20-953E-C177C275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Vehicle Combinations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D4D2D06C-FC22-428B-ADD3-8E2BB668643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38200" y="1499441"/>
            <a:ext cx="6633720" cy="152316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70C32EC-9AA7-478C-8B3E-04DA5951CCA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227578" y="3191402"/>
            <a:ext cx="4591440" cy="144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DA68DC08-28F6-45F8-96AA-1878941352B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227578" y="4807403"/>
            <a:ext cx="5562000" cy="124596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18FBA8E-7C53-44D9-BCDD-A91E13EDE43F}"/>
              </a:ext>
            </a:extLst>
          </p:cNvPr>
          <p:cNvSpPr/>
          <p:nvPr/>
        </p:nvSpPr>
        <p:spPr>
          <a:xfrm>
            <a:off x="6895498" y="3429000"/>
            <a:ext cx="4193416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Moreover, caravans and other recreation vehicles have entirely different intended uses, including technical specifications for use in entirely different vehicle combinations than commercial trailers.</a:t>
            </a:r>
          </a:p>
        </p:txBody>
      </p:sp>
    </p:spTree>
    <p:extLst>
      <p:ext uri="{BB962C8B-B14F-4D97-AF65-F5344CB8AC3E}">
        <p14:creationId xmlns:p14="http://schemas.microsoft.com/office/powerpoint/2010/main" val="1834813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10AAF0-69C4-4C88-8A3F-545314E8D59B}"/>
              </a:ext>
            </a:extLst>
          </p:cNvPr>
          <p:cNvSpPr/>
          <p:nvPr/>
        </p:nvSpPr>
        <p:spPr>
          <a:xfrm>
            <a:off x="832320" y="1843314"/>
            <a:ext cx="4995166" cy="10014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E4074-821D-44AA-A626-07BC4EA1C432}"/>
              </a:ext>
            </a:extLst>
          </p:cNvPr>
          <p:cNvSpPr/>
          <p:nvPr/>
        </p:nvSpPr>
        <p:spPr>
          <a:xfrm>
            <a:off x="6166320" y="1848538"/>
            <a:ext cx="4995166" cy="10014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62D67FD-F6A4-480C-B11E-0200BAE9E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 Use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2264BCA-9E01-4C81-8267-E69D714C38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007873"/>
            <a:ext cx="5181600" cy="316908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General license drivers</a:t>
            </a:r>
          </a:p>
          <a:p>
            <a:r>
              <a:rPr lang="en-US" dirty="0"/>
              <a:t>Residential accommodation</a:t>
            </a:r>
          </a:p>
          <a:p>
            <a:r>
              <a:rPr lang="en-US" dirty="0"/>
              <a:t>Maximum length 11.5/12.5 m</a:t>
            </a:r>
          </a:p>
          <a:p>
            <a:r>
              <a:rPr lang="en-US" dirty="0"/>
              <a:t>Towed by N</a:t>
            </a:r>
            <a:r>
              <a:rPr lang="en-US" baseline="-25000" dirty="0"/>
              <a:t>2</a:t>
            </a:r>
          </a:p>
          <a:p>
            <a:r>
              <a:rPr lang="en-US" dirty="0"/>
              <a:t>&lt; 9000 km per year</a:t>
            </a:r>
          </a:p>
          <a:p>
            <a:r>
              <a:rPr lang="en-US" dirty="0"/>
              <a:t>Long idle periods</a:t>
            </a:r>
          </a:p>
          <a:p>
            <a:r>
              <a:rPr lang="en-US" dirty="0"/>
              <a:t>Used 4-5 times per year</a:t>
            </a:r>
          </a:p>
          <a:p>
            <a:r>
              <a:rPr lang="en-US" dirty="0"/>
              <a:t>Selective use in fair weather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284E978-E31D-4AF5-AEF9-535CA8C04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07873"/>
            <a:ext cx="5181600" cy="316908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Professional license drivers</a:t>
            </a:r>
          </a:p>
          <a:p>
            <a:r>
              <a:rPr lang="en-US" dirty="0"/>
              <a:t>Cargo transport</a:t>
            </a:r>
          </a:p>
          <a:p>
            <a:r>
              <a:rPr lang="en-US" dirty="0"/>
              <a:t>Average length 14.5 m</a:t>
            </a:r>
          </a:p>
          <a:p>
            <a:r>
              <a:rPr lang="en-US" dirty="0"/>
              <a:t>Towed by N</a:t>
            </a:r>
            <a:r>
              <a:rPr lang="en-US" baseline="-25000" dirty="0"/>
              <a:t>3</a:t>
            </a:r>
          </a:p>
          <a:p>
            <a:r>
              <a:rPr lang="en-US" dirty="0"/>
              <a:t>≈120,000 km per year</a:t>
            </a:r>
          </a:p>
          <a:p>
            <a:r>
              <a:rPr lang="en-US" dirty="0"/>
              <a:t>Intensive use </a:t>
            </a:r>
          </a:p>
          <a:p>
            <a:r>
              <a:rPr lang="en-US" dirty="0"/>
              <a:t>Economic rationale for high use</a:t>
            </a:r>
          </a:p>
          <a:p>
            <a:r>
              <a:rPr lang="en-US" dirty="0"/>
              <a:t>Obligatory use in all weather</a:t>
            </a:r>
          </a:p>
          <a:p>
            <a:endParaRPr lang="en-US" dirty="0"/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7566AE9B-1A1F-4F90-8D5B-DF6CBCE2B0A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1737540" y="1811076"/>
            <a:ext cx="3382920" cy="1065960"/>
          </a:xfrm>
          <a:prstGeom prst="rect">
            <a:avLst/>
          </a:prstGeom>
          <a:ln>
            <a:noFill/>
          </a:ln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7144D800-DD41-4554-B649-82DA158E2CD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607140" y="1828800"/>
            <a:ext cx="4311720" cy="99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515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AECCE-0FB5-4117-816A-4FF965415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SAE J2863 and ISO 7638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18DF4C65-8695-4DB5-8079-D8BB14756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703524" y="1690695"/>
            <a:ext cx="7132320" cy="3273921"/>
          </a:xfrm>
          <a:prstGeom prst="rect">
            <a:avLst/>
          </a:prstGeom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C90608-F53C-4469-B8AA-236B38ACA2D9}"/>
              </a:ext>
            </a:extLst>
          </p:cNvPr>
          <p:cNvSpPr/>
          <p:nvPr/>
        </p:nvSpPr>
        <p:spPr>
          <a:xfrm>
            <a:off x="6230676" y="4076593"/>
            <a:ext cx="4814695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These technical and use differences extend to component-level specifications intended to meet needs specific to general public use of recreation vehicles, including in combination with light and medium cars and vans.</a:t>
            </a:r>
          </a:p>
        </p:txBody>
      </p:sp>
    </p:spTree>
    <p:extLst>
      <p:ext uri="{BB962C8B-B14F-4D97-AF65-F5344CB8AC3E}">
        <p14:creationId xmlns:p14="http://schemas.microsoft.com/office/powerpoint/2010/main" val="2605066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9FAB75-0F8C-4987-B265-AC3EA25F9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823" y="1708899"/>
            <a:ext cx="3016013" cy="3905736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57836C-3E5D-4945-B407-587A671B5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RV Technical Provisions and Exceptions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46A7BC-D9A3-48DC-BC6E-931D84354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336" y="2207780"/>
            <a:ext cx="3429000" cy="41148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A8CBEB-64A8-4F74-B5DE-034A271AF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778" y="1846208"/>
            <a:ext cx="2873192" cy="41148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609391-766E-47BF-9A28-ABD1CBE29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7374" y="3710053"/>
            <a:ext cx="3840480" cy="2545878"/>
          </a:xfrm>
          <a:prstGeom prst="rect">
            <a:avLst/>
          </a:prstGeom>
          <a:ln>
            <a:solidFill>
              <a:srgbClr val="8897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19F57A-4D23-402E-A872-051BD6387FFF}"/>
              </a:ext>
            </a:extLst>
          </p:cNvPr>
          <p:cNvSpPr/>
          <p:nvPr/>
        </p:nvSpPr>
        <p:spPr>
          <a:xfrm>
            <a:off x="6483889" y="1980546"/>
            <a:ext cx="4619540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The distinct technical characteristics of caravans and other recreation vehicles have resulted in standards and legal adaptations to address their distinct needs.</a:t>
            </a:r>
          </a:p>
        </p:txBody>
      </p:sp>
    </p:spTree>
    <p:extLst>
      <p:ext uri="{BB962C8B-B14F-4D97-AF65-F5344CB8AC3E}">
        <p14:creationId xmlns:p14="http://schemas.microsoft.com/office/powerpoint/2010/main" val="1744417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62D5C0-8C63-48FA-AE2A-1D431CB98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Harmonized RV Definitions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560CD2-63BC-4C43-9C58-D733102A87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Recreation vehicles present distinct technical characteristics.</a:t>
            </a:r>
          </a:p>
          <a:p>
            <a:r>
              <a:rPr lang="en-US" dirty="0"/>
              <a:t>These characteristics differ from other vehicle types.</a:t>
            </a:r>
          </a:p>
          <a:p>
            <a:r>
              <a:rPr lang="en-US" dirty="0"/>
              <a:t>Stakeholders worldwide have been obliged to make local provisions to address recreation vehicles.</a:t>
            </a:r>
          </a:p>
          <a:p>
            <a:r>
              <a:rPr lang="en-US" dirty="0"/>
              <a:t>The global RV industry believes that harmonized descriptions for recreation vehicles would benefit all stakeholders.</a:t>
            </a:r>
          </a:p>
          <a:p>
            <a:r>
              <a:rPr lang="en-US" dirty="0"/>
              <a:t>As the GR with deep expertise in vehicle construction, we would like to pursue this under GRSG auspices.</a:t>
            </a:r>
          </a:p>
          <a:p>
            <a:r>
              <a:rPr lang="en-US" dirty="0"/>
              <a:t>The global RV industry is prepared to commit resources to support such an effort.</a:t>
            </a:r>
          </a:p>
        </p:txBody>
      </p:sp>
    </p:spTree>
    <p:extLst>
      <p:ext uri="{BB962C8B-B14F-4D97-AF65-F5344CB8AC3E}">
        <p14:creationId xmlns:p14="http://schemas.microsoft.com/office/powerpoint/2010/main" val="2228593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400F4-A7C0-4DB3-ABEA-D3419AF01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14400"/>
          </a:xfrm>
        </p:spPr>
        <p:txBody>
          <a:bodyPr/>
          <a:lstStyle/>
          <a:p>
            <a:r>
              <a:rPr lang="en-US" dirty="0"/>
              <a:t>Request to GRSG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60CA0-0473-41BB-A651-F59648E1A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36763"/>
            <a:ext cx="9144000" cy="1772529"/>
          </a:xfrm>
        </p:spPr>
        <p:txBody>
          <a:bodyPr>
            <a:normAutofit/>
          </a:bodyPr>
          <a:lstStyle/>
          <a:p>
            <a:r>
              <a:rPr lang="en-US" dirty="0"/>
              <a:t>Would GRSG be willing to work with the RV industry to develop a global reference  guide to support the work of WP.29?</a:t>
            </a:r>
          </a:p>
          <a:p>
            <a:endParaRPr lang="en-US" dirty="0"/>
          </a:p>
          <a:p>
            <a:r>
              <a:rPr lang="en-US" dirty="0"/>
              <a:t>Thank you for your consideration.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EA0F8E-00AA-401B-A199-0C3478AADE6F}"/>
              </a:ext>
            </a:extLst>
          </p:cNvPr>
          <p:cNvSpPr txBox="1">
            <a:spLocks/>
          </p:cNvSpPr>
          <p:nvPr/>
        </p:nvSpPr>
        <p:spPr>
          <a:xfrm>
            <a:off x="1524000" y="4457113"/>
            <a:ext cx="9144000" cy="177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 Nova Light" panose="020B03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 Nova Light" panose="020B0304020202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Arial Nova Light" panose="020B0304020202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ova Light" panose="020B0304020202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 Nova Light" panose="020B03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For further information, please contact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Bruce A. Hopkins, Vice President, Standards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RV Industry Association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Office: +1 703 620 6003, 323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Mobile: +1 703-624-437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Email: bhopkins@rvia.org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46958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C33B-8D28-4E1F-AB4D-7AF1563E4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R.E.3 Revision 1 (1997)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B7C8E3-655B-4F64-80CE-3EC9E074CF2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48846"/>
          <a:stretch/>
        </p:blipFill>
        <p:spPr>
          <a:xfrm>
            <a:off x="838199" y="1825625"/>
            <a:ext cx="5029200" cy="33213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8EB800-758C-4B3E-BCA0-CE716CA53D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6597" y="2386258"/>
            <a:ext cx="5029200" cy="161248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FE677B-1411-4C30-93C5-517A569E78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649"/>
          <a:stretch/>
        </p:blipFill>
        <p:spPr>
          <a:xfrm>
            <a:off x="3764280" y="4107997"/>
            <a:ext cx="7589520" cy="28753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8D75F5-F820-4DE3-A03D-FF1193852E7F}"/>
              </a:ext>
            </a:extLst>
          </p:cNvPr>
          <p:cNvSpPr/>
          <p:nvPr/>
        </p:nvSpPr>
        <p:spPr>
          <a:xfrm>
            <a:off x="5482297" y="4513282"/>
            <a:ext cx="5257800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WP.29 has shown interest in recreation vehicles for decades.  Twenty years ago, WP.29 envisioned establishing a separate regulation (R90) to address caravans and other recreation vehicles along the lines of UN R107 for motor coaches.</a:t>
            </a:r>
          </a:p>
        </p:txBody>
      </p:sp>
    </p:spTree>
    <p:extLst>
      <p:ext uri="{BB962C8B-B14F-4D97-AF65-F5344CB8AC3E}">
        <p14:creationId xmlns:p14="http://schemas.microsoft.com/office/powerpoint/2010/main" val="3231243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67B00-CB0A-4EFB-BD39-5BBD310D9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R.E.3 Revision 2 (2011)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D5CCC6-0FA3-47ED-917E-1B2C1A0B10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19150" y="1772138"/>
            <a:ext cx="5181600" cy="3313723"/>
          </a:xfrm>
          <a:prstGeom prst="rect">
            <a:avLst/>
          </a:prstGeom>
          <a:ln>
            <a:solidFill>
              <a:srgbClr val="8897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C6C6CA-00F7-4E5E-A38D-47AD2DE51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32" y="2495549"/>
            <a:ext cx="4991100" cy="1866900"/>
          </a:xfrm>
          <a:prstGeom prst="rect">
            <a:avLst/>
          </a:prstGeom>
          <a:ln>
            <a:solidFill>
              <a:srgbClr val="8897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0AE416-53D6-4E67-8483-42F8FCD2EBD7}"/>
              </a:ext>
            </a:extLst>
          </p:cNvPr>
          <p:cNvSpPr/>
          <p:nvPr/>
        </p:nvSpPr>
        <p:spPr>
          <a:xfrm>
            <a:off x="6095999" y="4513282"/>
            <a:ext cx="4644097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Revision 2 in 2011 provided a definition of “motor caravan” as a Category M</a:t>
            </a:r>
            <a:r>
              <a:rPr lang="en-US" baseline="-25000" dirty="0">
                <a:solidFill>
                  <a:schemeClr val="tx1"/>
                </a:solidFill>
                <a:latin typeface="Arial Nova Light" panose="020B0304020202020204" pitchFamily="34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 derivative.  This definition has been carried through to the current Revision 6 but does not capture the diversity of our vehicles.</a:t>
            </a:r>
          </a:p>
        </p:txBody>
      </p:sp>
    </p:spTree>
    <p:extLst>
      <p:ext uri="{BB962C8B-B14F-4D97-AF65-F5344CB8AC3E}">
        <p14:creationId xmlns:p14="http://schemas.microsoft.com/office/powerpoint/2010/main" val="274407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B4-2A22-486A-AB0B-1B5CA83B1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R.E.3 Categorizations</a:t>
            </a:r>
          </a:p>
        </p:txBody>
      </p:sp>
      <p:pic>
        <p:nvPicPr>
          <p:cNvPr id="5" name="Content Placeholder 26">
            <a:extLst>
              <a:ext uri="{FF2B5EF4-FFF2-40B4-BE49-F238E27FC236}">
                <a16:creationId xmlns:a16="http://schemas.microsoft.com/office/drawing/2014/main" id="{63C16168-E69D-4E42-83D7-D3FD81DE9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5303520" y="2474446"/>
            <a:ext cx="1882943" cy="1371600"/>
          </a:xfrm>
          <a:prstGeom prst="rect">
            <a:avLst/>
          </a:prstGeom>
          <a:ln>
            <a:noFill/>
          </a:ln>
        </p:spPr>
      </p:pic>
      <p:pic>
        <p:nvPicPr>
          <p:cNvPr id="6" name="Content Placeholder 8">
            <a:extLst>
              <a:ext uri="{FF2B5EF4-FFF2-40B4-BE49-F238E27FC236}">
                <a16:creationId xmlns:a16="http://schemas.microsoft.com/office/drawing/2014/main" id="{1E487DBD-F576-4899-89CF-3F5182368EA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838200" y="1859380"/>
            <a:ext cx="3657600" cy="2262600"/>
          </a:xfrm>
          <a:prstGeom prst="rect">
            <a:avLst/>
          </a:prstGeom>
          <a:ln>
            <a:noFill/>
          </a:ln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3B03AA7-D94C-4ED8-A364-2192B98372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7132320" y="4207126"/>
            <a:ext cx="2847960" cy="1824480"/>
          </a:xfrm>
          <a:prstGeom prst="rect">
            <a:avLst/>
          </a:prstGeom>
          <a:ln>
            <a:noFill/>
          </a:ln>
        </p:spPr>
      </p:pic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3FDD8DF3-DAE8-48A4-A75D-C588ADCE9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3566160" y="4207126"/>
            <a:ext cx="2738520" cy="1824480"/>
          </a:xfrm>
          <a:prstGeom prst="rect">
            <a:avLst/>
          </a:prstGeom>
          <a:ln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C47CB9B-D1BE-4296-B8D4-FA7796BCC4C8}"/>
              </a:ext>
            </a:extLst>
          </p:cNvPr>
          <p:cNvSpPr/>
          <p:nvPr/>
        </p:nvSpPr>
        <p:spPr>
          <a:xfrm>
            <a:off x="7343754" y="1762851"/>
            <a:ext cx="3541961" cy="1776046"/>
          </a:xfrm>
          <a:prstGeom prst="rect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It’s clear that the technical characteristics of a bus-sized RV differ substantially from an M</a:t>
            </a:r>
            <a:r>
              <a:rPr lang="en-US" baseline="-25000" dirty="0">
                <a:solidFill>
                  <a:schemeClr val="tx1"/>
                </a:solidFill>
                <a:latin typeface="Arial Nova Light" panose="020B0304020202020204" pitchFamily="34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Arial Nova Light" panose="020B0304020202020204" pitchFamily="34" charset="0"/>
              </a:rPr>
              <a:t> passenger car, just as an RV trailer is quite different from a commercial trailer.</a:t>
            </a:r>
          </a:p>
        </p:txBody>
      </p:sp>
      <p:sp>
        <p:nvSpPr>
          <p:cNvPr id="12" name="Not Equal 11">
            <a:extLst>
              <a:ext uri="{FF2B5EF4-FFF2-40B4-BE49-F238E27FC236}">
                <a16:creationId xmlns:a16="http://schemas.microsoft.com/office/drawing/2014/main" id="{961B146C-8C60-466C-8767-C3B8E61BDBC9}"/>
              </a:ext>
            </a:extLst>
          </p:cNvPr>
          <p:cNvSpPr/>
          <p:nvPr/>
        </p:nvSpPr>
        <p:spPr>
          <a:xfrm>
            <a:off x="4495800" y="2934174"/>
            <a:ext cx="822960" cy="548640"/>
          </a:xfrm>
          <a:prstGeom prst="mathNotEqual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Not Equal 12">
            <a:extLst>
              <a:ext uri="{FF2B5EF4-FFF2-40B4-BE49-F238E27FC236}">
                <a16:creationId xmlns:a16="http://schemas.microsoft.com/office/drawing/2014/main" id="{6F4425ED-3C69-4064-BF99-EE586AFC1C9A}"/>
              </a:ext>
            </a:extLst>
          </p:cNvPr>
          <p:cNvSpPr/>
          <p:nvPr/>
        </p:nvSpPr>
        <p:spPr>
          <a:xfrm>
            <a:off x="6309360" y="4845046"/>
            <a:ext cx="822960" cy="548640"/>
          </a:xfrm>
          <a:prstGeom prst="mathNotEqual">
            <a:avLst/>
          </a:prstGeom>
          <a:solidFill>
            <a:schemeClr val="bg1"/>
          </a:solidFill>
          <a:ln>
            <a:solidFill>
              <a:srgbClr val="889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6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164"/>
          <p:cNvPicPr/>
          <p:nvPr/>
        </p:nvPicPr>
        <p:blipFill>
          <a:blip r:embed="rId2"/>
          <a:stretch/>
        </p:blipFill>
        <p:spPr>
          <a:xfrm>
            <a:off x="5918760" y="4340880"/>
            <a:ext cx="5958720" cy="2136600"/>
          </a:xfrm>
          <a:prstGeom prst="rect">
            <a:avLst/>
          </a:prstGeom>
          <a:ln>
            <a:noFill/>
          </a:ln>
        </p:spPr>
      </p:pic>
      <p:pic>
        <p:nvPicPr>
          <p:cNvPr id="166" name="Picture 165"/>
          <p:cNvPicPr/>
          <p:nvPr/>
        </p:nvPicPr>
        <p:blipFill>
          <a:blip r:embed="rId3"/>
          <a:srcRect t="10120" b="22180"/>
          <a:stretch/>
        </p:blipFill>
        <p:spPr>
          <a:xfrm>
            <a:off x="6624000" y="1872360"/>
            <a:ext cx="4625640" cy="2413080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07BC1-EC8E-42D9-A0B8-02440B6BD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" dirty="0">
                <a:solidFill>
                  <a:srgbClr val="FFFFFF"/>
                </a:solidFill>
                <a:ea typeface="DejaVu Sans"/>
              </a:rPr>
              <a:t>Expandable Travel Trailers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99641-EF04-4E0E-8047-C6FA5D1B8CE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19-30 ft (5.8-9 m)</a:t>
            </a:r>
          </a:p>
          <a:p>
            <a:r>
              <a:rPr lang="en-US" dirty="0"/>
              <a:t>Sleeps up to eight</a:t>
            </a:r>
          </a:p>
          <a:p>
            <a:r>
              <a:rPr lang="en-US" dirty="0"/>
              <a:t>Smaller models can be towed by mid-size vehicles: either the family car, minivan, SUV or pickup truck</a:t>
            </a:r>
          </a:p>
          <a:p>
            <a:r>
              <a:rPr lang="en-US" dirty="0"/>
              <a:t>Lightweight versions have been designed for towing behind many six-cylinder family vehicles. It is important to match the loaded weight of the RV to the towing capacity of the tow vehicle.</a:t>
            </a:r>
          </a:p>
          <a:p>
            <a:r>
              <a:rPr lang="en-US" dirty="0"/>
              <a:t>Kitchen, dining, bathroom and sleeping areas standard, with additional amenities available depending upon size.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1E1A0-57C8-4989-A1FB-AD713C13B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pc="-1" dirty="0">
                <a:ea typeface="DejaVu Sans"/>
              </a:rPr>
              <a:t>Sport Utility RV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2E0A55-DCD0-4C12-990B-D213AF3E1A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19-39 ft (5.8-12 m)</a:t>
            </a:r>
          </a:p>
          <a:p>
            <a:r>
              <a:rPr lang="en-US" dirty="0"/>
              <a:t>Sleeps up to eight</a:t>
            </a:r>
          </a:p>
          <a:p>
            <a:r>
              <a:rPr lang="en-US" dirty="0"/>
              <a:t>Smaller models can be towed by mid-size vehicles: either the family car, minivan, SUV or pickup truck</a:t>
            </a:r>
          </a:p>
          <a:p>
            <a:r>
              <a:rPr lang="en-US" dirty="0"/>
              <a:t>Kitchen, dining, bathroom, entertainment and storage.</a:t>
            </a:r>
          </a:p>
          <a:p>
            <a:r>
              <a:rPr lang="en-US" dirty="0" err="1"/>
              <a:t>Slideouts</a:t>
            </a:r>
            <a:r>
              <a:rPr lang="en-US" dirty="0"/>
              <a:t> in some models, which move the RV wall outward up to three feet</a:t>
            </a:r>
          </a:p>
          <a:p>
            <a:r>
              <a:rPr lang="en-US" dirty="0"/>
              <a:t>Available as a motorhome or towable unit, the rear end of the SURV drops down, forming a ramp for access into a “garage” area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2F44B-BEC2-48C1-A119-201D814CDF4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919480" y="4341600"/>
            <a:ext cx="5956560" cy="213444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9756C4-163C-460D-949A-04D396CC67C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194880" y="1728000"/>
            <a:ext cx="5540040" cy="2358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0545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141F0-157D-4311-ADD5-7E6DF061A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Conventional Travel Trailers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2DDAA-728F-4488-BD18-6A177EDBEC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12-35 ft (3.5-10.5 m)</a:t>
            </a:r>
          </a:p>
          <a:p>
            <a:r>
              <a:rPr lang="en-US" dirty="0"/>
              <a:t>Smaller models can be towed by mid-size vehicles, including the family car, minivan, SUV or pickup truck equipped with a hitch. </a:t>
            </a:r>
          </a:p>
          <a:p>
            <a:r>
              <a:rPr lang="en-US" dirty="0"/>
              <a:t>Important to match the loaded weight of the RV to the towing capacity of the tow vehicle</a:t>
            </a:r>
          </a:p>
          <a:p>
            <a:r>
              <a:rPr lang="en-US" dirty="0"/>
              <a:t>Lightweight composite models are designed specifically for towing behind many six-cylinder family vehicles.</a:t>
            </a:r>
          </a:p>
          <a:p>
            <a:r>
              <a:rPr lang="en-US" dirty="0"/>
              <a:t>Kitchen, dining, bathroom, entertainment and storage.</a:t>
            </a:r>
          </a:p>
          <a:p>
            <a:r>
              <a:rPr lang="en-US" dirty="0" err="1"/>
              <a:t>Slideouts</a:t>
            </a:r>
            <a:r>
              <a:rPr lang="en-US" dirty="0"/>
              <a:t> in some models move the RV wall outward up to three feet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EB87C2-E80E-4CBA-8C3A-64DA9C21AD15}"/>
              </a:ext>
            </a:extLst>
          </p:cNvPr>
          <p:cNvPicPr/>
          <p:nvPr/>
        </p:nvPicPr>
        <p:blipFill>
          <a:blip r:embed="rId2"/>
          <a:srcRect t="6308" b="8198"/>
          <a:stretch/>
        </p:blipFill>
        <p:spPr>
          <a:xfrm>
            <a:off x="5918040" y="4340160"/>
            <a:ext cx="5960880" cy="213876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70BDF9-8C34-4736-9EE8-BA0FAA253F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120" b="31194"/>
          <a:stretch/>
        </p:blipFill>
        <p:spPr>
          <a:xfrm>
            <a:off x="6066720" y="1687680"/>
            <a:ext cx="5212080" cy="235329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096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FCC19-0044-40D1-AAF2-D32AB613E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Fifth Wheel Trailers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2B6DD-F0DE-41E9-A83C-459E987CFD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21-40 ft (6-12 m)</a:t>
            </a:r>
          </a:p>
          <a:p>
            <a:r>
              <a:rPr lang="en-US" dirty="0"/>
              <a:t>Sleeps up to six</a:t>
            </a:r>
          </a:p>
          <a:p>
            <a:r>
              <a:rPr lang="en-US" dirty="0"/>
              <a:t>Sleeping, showering, dining, cooking, entertainment and storage</a:t>
            </a:r>
          </a:p>
          <a:p>
            <a:r>
              <a:rPr lang="en-US" dirty="0"/>
              <a:t>As many as four </a:t>
            </a:r>
            <a:r>
              <a:rPr lang="en-US" dirty="0" err="1"/>
              <a:t>slideouts</a:t>
            </a:r>
            <a:endParaRPr lang="en-US" dirty="0"/>
          </a:p>
          <a:p>
            <a:r>
              <a:rPr lang="en-US" dirty="0"/>
              <a:t>Often have a large picture window at the rear</a:t>
            </a:r>
          </a:p>
          <a:p>
            <a:r>
              <a:rPr lang="en-US" dirty="0"/>
              <a:t>Lightweight models have been designed  to allow the use of smaller trucks with less towing capacity</a:t>
            </a:r>
          </a:p>
          <a:p>
            <a:r>
              <a:rPr lang="en-US" dirty="0"/>
              <a:t>Important to match the loaded weight of the RV to the towing capacity of the tow vehicle</a:t>
            </a:r>
          </a:p>
          <a:p>
            <a:r>
              <a:rPr lang="en-US" dirty="0"/>
              <a:t>May require special driver’s permit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B94219-BDFD-485A-A4E1-9B068117D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5918760" y="4340880"/>
            <a:ext cx="5486400" cy="1967788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DAD88E-EAD1-427D-90F0-9851C1515D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04" b="27065"/>
          <a:stretch/>
        </p:blipFill>
        <p:spPr>
          <a:xfrm>
            <a:off x="6388200" y="1755724"/>
            <a:ext cx="4846320" cy="221484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0220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8E9C7-A7E4-48D3-8BC4-0CBE3BE63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A Motor RV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77616-EEDC-4113-B85B-08DB2F6CCB5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21-45 ft (6-14 m)</a:t>
            </a:r>
          </a:p>
          <a:p>
            <a:r>
              <a:rPr lang="en-US" dirty="0"/>
              <a:t>Sleeps up to six</a:t>
            </a:r>
          </a:p>
          <a:p>
            <a:r>
              <a:rPr lang="en-US" dirty="0"/>
              <a:t>Built on specially designed motor vehicle chassis</a:t>
            </a:r>
          </a:p>
          <a:p>
            <a:r>
              <a:rPr lang="en-US" dirty="0"/>
              <a:t>Includes kitchens, bathrooms, living areas with entertainment centers and central heating and A/C</a:t>
            </a:r>
          </a:p>
          <a:p>
            <a:r>
              <a:rPr lang="en-US" dirty="0"/>
              <a:t>Designed with extensive storage capacity and often include basement storage areas.</a:t>
            </a:r>
          </a:p>
          <a:p>
            <a:r>
              <a:rPr lang="en-US" dirty="0" err="1"/>
              <a:t>Slideouts</a:t>
            </a:r>
            <a:r>
              <a:rPr lang="en-US" dirty="0"/>
              <a:t> in some models move the RV wall outward up to three feet to create larger living areas. Many motorhome models include multiple </a:t>
            </a:r>
            <a:r>
              <a:rPr lang="en-US" dirty="0" err="1"/>
              <a:t>slideouts</a:t>
            </a:r>
            <a:r>
              <a:rPr lang="en-US" dirty="0"/>
              <a:t>.</a:t>
            </a:r>
          </a:p>
          <a:p>
            <a:r>
              <a:rPr lang="en-US" dirty="0"/>
              <a:t>Owners may tow a small vehicle</a:t>
            </a:r>
          </a:p>
          <a:p>
            <a:r>
              <a:rPr lang="en-US" dirty="0"/>
              <a:t>May require special driver’s license for models that utilize air brakes or exceed weight thresholds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D6C88-24F7-40AB-9F53-95B9C5E461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84" t="9331" r="8856" b="9302"/>
          <a:stretch/>
        </p:blipFill>
        <p:spPr>
          <a:xfrm>
            <a:off x="6912000" y="4415761"/>
            <a:ext cx="4480560" cy="1761365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9E09B1-7987-4F65-B84D-DAFD242D9E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180"/>
          <a:stretch/>
        </p:blipFill>
        <p:spPr>
          <a:xfrm>
            <a:off x="7128000" y="1432803"/>
            <a:ext cx="4114800" cy="246849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4121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1087</Words>
  <Application>Microsoft Office PowerPoint</Application>
  <PresentationFormat>Widescreen</PresentationFormat>
  <Paragraphs>105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Calibri</vt:lpstr>
      <vt:lpstr>Arial Nova Light</vt:lpstr>
      <vt:lpstr>Arial</vt:lpstr>
      <vt:lpstr>Office Theme</vt:lpstr>
      <vt:lpstr>Recreation Vehicles  and GRSG</vt:lpstr>
      <vt:lpstr>R.E.3 Revision 1 (1997)</vt:lpstr>
      <vt:lpstr>R.E.3 Revision 2 (2011)</vt:lpstr>
      <vt:lpstr>R.E.3 Categorizations</vt:lpstr>
      <vt:lpstr>Expandable Travel Trailers</vt:lpstr>
      <vt:lpstr>Sport Utility RV</vt:lpstr>
      <vt:lpstr>Conventional Travel Trailers</vt:lpstr>
      <vt:lpstr>Fifth Wheel Trailers</vt:lpstr>
      <vt:lpstr>Type A Motor RV</vt:lpstr>
      <vt:lpstr>Type B Motor RV</vt:lpstr>
      <vt:lpstr>Type C Motor RV</vt:lpstr>
      <vt:lpstr>Vehicle Combinations </vt:lpstr>
      <vt:lpstr>Vehicle Use</vt:lpstr>
      <vt:lpstr>SAE J2863 and ISO 7638</vt:lpstr>
      <vt:lpstr>RV Technical Provisions and Exceptions</vt:lpstr>
      <vt:lpstr>Harmonized RV Definitions</vt:lpstr>
      <vt:lpstr>Request to GRSG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Creamer</dc:creator>
  <cp:lastModifiedBy>Francois E. Guichard</cp:lastModifiedBy>
  <cp:revision>90</cp:revision>
  <dcterms:created xsi:type="dcterms:W3CDTF">2019-07-20T08:48:02Z</dcterms:created>
  <dcterms:modified xsi:type="dcterms:W3CDTF">2019-10-17T20:19:28Z</dcterms:modified>
</cp:coreProperties>
</file>