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60" r:id="rId3"/>
    <p:sldId id="288" r:id="rId4"/>
    <p:sldId id="301" r:id="rId5"/>
    <p:sldId id="302" r:id="rId6"/>
    <p:sldId id="303" r:id="rId7"/>
    <p:sldId id="304" r:id="rId8"/>
    <p:sldId id="305" r:id="rId9"/>
    <p:sldId id="279" r:id="rId10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170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926797"/>
            <a:ext cx="9144000" cy="2027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CE447A86-57C9-4BF5-9969-FB3C24CE7C6A}" type="datetime1">
              <a:rPr lang="fr-FR" kern="0" smtClean="0"/>
              <a:pPr/>
              <a:t>01/10/2019</a:t>
            </a:fld>
            <a:endParaRPr lang="fr-FR" kern="0" dirty="0"/>
          </a:p>
        </p:txBody>
      </p:sp>
      <p:pic>
        <p:nvPicPr>
          <p:cNvPr id="14" name="Picture 3" descr="D:\debailleux\Mes documents\DCM\REFONTE FICHES ADAS\O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687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626185"/>
              </a:clrFrom>
              <a:clrTo>
                <a:srgbClr val="6261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81417"/>
            <a:ext cx="3452824" cy="627303"/>
          </a:xfrm>
          <a:prstGeom prst="rect">
            <a:avLst/>
          </a:prstGeom>
        </p:spPr>
      </p:pic>
      <p:sp>
        <p:nvSpPr>
          <p:cNvPr id="13" name="Espace réservé du pied de page 13"/>
          <p:cNvSpPr>
            <a:spLocks noGrp="1"/>
          </p:cNvSpPr>
          <p:nvPr>
            <p:ph type="ftr" sz="quarter" idx="11"/>
          </p:nvPr>
        </p:nvSpPr>
        <p:spPr>
          <a:xfrm>
            <a:off x="971600" y="6520259"/>
            <a:ext cx="5112568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 kern="0" dirty="0"/>
              <a:t>GRSG-117-XX</a:t>
            </a:r>
          </a:p>
        </p:txBody>
      </p:sp>
      <p:pic>
        <p:nvPicPr>
          <p:cNvPr id="9" name="Picture 3" descr="D:\debailleux\Mes documents\DCM\REFONTE FICHES ADAS\OK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 15"/>
          <p:cNvPicPr>
            <a:picLocks noChangeAspect="1"/>
          </p:cNvPicPr>
          <p:nvPr userDrawn="1"/>
        </p:nvPicPr>
        <p:blipFill>
          <a:blip r:embed="rId4" cstate="screen">
            <a:clrChange>
              <a:clrFrom>
                <a:srgbClr val="626185"/>
              </a:clrFrom>
              <a:clrTo>
                <a:srgbClr val="6261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81417"/>
            <a:ext cx="3452824" cy="627303"/>
          </a:xfrm>
          <a:prstGeom prst="rect">
            <a:avLst/>
          </a:prstGeom>
        </p:spPr>
      </p:pic>
      <p:sp>
        <p:nvSpPr>
          <p:cNvPr id="17" name="ZoneTexte 16"/>
          <p:cNvSpPr txBox="1"/>
          <p:nvPr userDrawn="1"/>
        </p:nvSpPr>
        <p:spPr>
          <a:xfrm>
            <a:off x="8615556" y="0"/>
            <a:ext cx="52844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" dirty="0">
                <a:solidFill>
                  <a:schemeClr val="bg1"/>
                </a:solidFill>
              </a:rPr>
              <a:t>V.5</a:t>
            </a:r>
          </a:p>
        </p:txBody>
      </p:sp>
      <p:sp>
        <p:nvSpPr>
          <p:cNvPr id="18" name="Titre 1"/>
          <p:cNvSpPr>
            <a:spLocks noGrp="1"/>
          </p:cNvSpPr>
          <p:nvPr>
            <p:ph type="ctrTitle" hasCustomPrompt="1"/>
          </p:nvPr>
        </p:nvSpPr>
        <p:spPr>
          <a:xfrm>
            <a:off x="251520" y="3641992"/>
            <a:ext cx="8640960" cy="650503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algn="ctr"/>
            <a:r>
              <a:rPr lang="en-US" dirty="0"/>
              <a:t>TITRE</a:t>
            </a:r>
          </a:p>
        </p:txBody>
      </p:sp>
      <p:sp>
        <p:nvSpPr>
          <p:cNvPr id="19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539552" y="4653136"/>
            <a:ext cx="8064896" cy="432048"/>
          </a:xfrm>
        </p:spPr>
        <p:txBody>
          <a:bodyPr>
            <a:normAutofit/>
          </a:bodyPr>
          <a:lstStyle>
            <a:lvl1pPr>
              <a:defRPr sz="1600" i="1"/>
            </a:lvl1pPr>
          </a:lstStyle>
          <a:p>
            <a:pPr marL="0" indent="0" algn="ctr">
              <a:buNone/>
            </a:pPr>
            <a:r>
              <a:rPr lang="en-US" dirty="0"/>
              <a:t>Sous-</a:t>
            </a:r>
            <a:r>
              <a:rPr lang="en-US" dirty="0" err="1"/>
              <a:t>Titre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091582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12775"/>
            <a:ext cx="8496944" cy="4536505"/>
          </a:xfrm>
        </p:spPr>
        <p:txBody>
          <a:bodyPr/>
          <a:lstStyle>
            <a:lvl1pPr marL="342900" indent="-342900">
              <a:buSzPct val="110000"/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SzPct val="80000"/>
              <a:buFont typeface="Century Gothic" panose="020B0502020202020204" pitchFamily="34" charset="0"/>
              <a:buChar char="−"/>
              <a:defRPr/>
            </a:lvl3pPr>
            <a:lvl4pPr marL="1600200" indent="-228600">
              <a:buSzPct val="80000"/>
              <a:buFont typeface="Arial" panose="020B0604020202020204" pitchFamily="34" charset="0"/>
              <a:buChar char="•"/>
              <a:defRPr sz="1400"/>
            </a:lvl4pPr>
            <a:lvl5pPr marL="2057400" indent="-228600">
              <a:buFont typeface="Century Gothic" panose="020B0502020202020204" pitchFamily="34" charset="0"/>
              <a:buChar char="□"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5pPr>
            <a:lvl6pPr marL="2514600" indent="-228600">
              <a:buFont typeface="Wingdings" panose="05000000000000000000" pitchFamily="2" charset="2"/>
              <a:buChar char="§"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6pPr>
            <a:lvl7pPr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7pPr>
            <a:lvl8pPr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8pPr>
            <a:lvl9pPr marL="3676650" marR="0" indent="-1143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9" name="Titre 18"/>
          <p:cNvSpPr>
            <a:spLocks noGrp="1"/>
          </p:cNvSpPr>
          <p:nvPr>
            <p:ph type="title"/>
          </p:nvPr>
        </p:nvSpPr>
        <p:spPr>
          <a:xfrm>
            <a:off x="1130376" y="548680"/>
            <a:ext cx="7681439" cy="648072"/>
          </a:xfrm>
          <a:noFill/>
          <a:effectLst/>
        </p:spPr>
        <p:txBody>
          <a:bodyPr/>
          <a:lstStyle>
            <a:lvl1pPr>
              <a:defRPr sz="320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251520" y="807724"/>
            <a:ext cx="878857" cy="241252"/>
            <a:chOff x="361635" y="4427185"/>
            <a:chExt cx="550639" cy="15115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Ellipse 8"/>
            <p:cNvSpPr/>
            <p:nvPr/>
          </p:nvSpPr>
          <p:spPr>
            <a:xfrm>
              <a:off x="761431" y="4427185"/>
              <a:ext cx="150843" cy="150844"/>
            </a:xfrm>
            <a:prstGeom prst="ellipse">
              <a:avLst/>
            </a:prstGeom>
            <a:solidFill>
              <a:srgbClr val="7877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/>
            <p:cNvSpPr/>
            <p:nvPr/>
          </p:nvSpPr>
          <p:spPr>
            <a:xfrm>
              <a:off x="562782" y="4427495"/>
              <a:ext cx="150843" cy="150844"/>
            </a:xfrm>
            <a:prstGeom prst="ellipse">
              <a:avLst/>
            </a:prstGeom>
            <a:solidFill>
              <a:srgbClr val="AAA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/>
            <p:cNvSpPr/>
            <p:nvPr/>
          </p:nvSpPr>
          <p:spPr>
            <a:xfrm>
              <a:off x="361635" y="4427495"/>
              <a:ext cx="150843" cy="150844"/>
            </a:xfrm>
            <a:prstGeom prst="ellipse">
              <a:avLst/>
            </a:prstGeom>
            <a:solidFill>
              <a:srgbClr val="E0D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+mj-lt"/>
              </a:defRPr>
            </a:lvl1pPr>
          </a:lstStyle>
          <a:p>
            <a:fld id="{400AC7AD-5D20-48F1-A18A-B4E8EE5A547C}" type="datetime1">
              <a:rPr lang="fr-FR" kern="0" smtClean="0"/>
              <a:pPr/>
              <a:t>01/10/2019</a:t>
            </a:fld>
            <a:endParaRPr lang="fr-FR" kern="0" dirty="0"/>
          </a:p>
        </p:txBody>
      </p:sp>
      <p:sp>
        <p:nvSpPr>
          <p:cNvPr id="12" name="Espace réservé du pied de page 13"/>
          <p:cNvSpPr>
            <a:spLocks noGrp="1"/>
          </p:cNvSpPr>
          <p:nvPr>
            <p:ph type="ftr" sz="quarter" idx="11"/>
          </p:nvPr>
        </p:nvSpPr>
        <p:spPr>
          <a:xfrm>
            <a:off x="971600" y="6520259"/>
            <a:ext cx="5112568" cy="365125"/>
          </a:xfrm>
        </p:spPr>
        <p:txBody>
          <a:bodyPr/>
          <a:lstStyle>
            <a:lvl1pPr>
              <a:defRPr sz="800">
                <a:latin typeface="+mj-lt"/>
              </a:defRPr>
            </a:lvl1pPr>
          </a:lstStyle>
          <a:p>
            <a:r>
              <a:rPr lang="fr-FR" kern="0" dirty="0"/>
              <a:t>GRSG-117-XX</a:t>
            </a:r>
          </a:p>
        </p:txBody>
      </p:sp>
    </p:spTree>
    <p:extLst>
      <p:ext uri="{BB962C8B-B14F-4D97-AF65-F5344CB8AC3E}">
        <p14:creationId xmlns:p14="http://schemas.microsoft.com/office/powerpoint/2010/main" val="379713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rgbClr val="E0E0E0">
                <a:lumMod val="48000"/>
                <a:lumOff val="52000"/>
              </a:srgbClr>
            </a:gs>
            <a:gs pos="1000">
              <a:schemeClr val="bg1">
                <a:lumMod val="78000"/>
                <a:lumOff val="22000"/>
              </a:schemeClr>
            </a:gs>
            <a:gs pos="100000">
              <a:schemeClr val="bg1">
                <a:lumMod val="78000"/>
                <a:lumOff val="2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23528" y="547417"/>
            <a:ext cx="8488288" cy="648072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6371293"/>
            <a:ext cx="9151939" cy="486707"/>
          </a:xfrm>
          <a:custGeom>
            <a:avLst/>
            <a:gdLst>
              <a:gd name="connsiteX0" fmla="*/ 0 w 9144000"/>
              <a:gd name="connsiteY0" fmla="*/ 0 h 216024"/>
              <a:gd name="connsiteX1" fmla="*/ 9144000 w 9144000"/>
              <a:gd name="connsiteY1" fmla="*/ 0 h 216024"/>
              <a:gd name="connsiteX2" fmla="*/ 9144000 w 9144000"/>
              <a:gd name="connsiteY2" fmla="*/ 216024 h 216024"/>
              <a:gd name="connsiteX3" fmla="*/ 0 w 9144000"/>
              <a:gd name="connsiteY3" fmla="*/ 216024 h 216024"/>
              <a:gd name="connsiteX4" fmla="*/ 0 w 9144000"/>
              <a:gd name="connsiteY4" fmla="*/ 0 h 216024"/>
              <a:gd name="connsiteX0" fmla="*/ 0 w 9147175"/>
              <a:gd name="connsiteY0" fmla="*/ 0 h 504949"/>
              <a:gd name="connsiteX1" fmla="*/ 9147175 w 9147175"/>
              <a:gd name="connsiteY1" fmla="*/ 288925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661275 w 9147175"/>
              <a:gd name="connsiteY1" fmla="*/ 288925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558882 w 9147175"/>
              <a:gd name="connsiteY1" fmla="*/ 150812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644607 w 9147175"/>
              <a:gd name="connsiteY1" fmla="*/ 291306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386233"/>
              <a:gd name="connsiteX1" fmla="*/ 7644607 w 7644607"/>
              <a:gd name="connsiteY1" fmla="*/ 172590 h 386233"/>
              <a:gd name="connsiteX2" fmla="*/ 7642225 w 7644607"/>
              <a:gd name="connsiteY2" fmla="*/ 383852 h 386233"/>
              <a:gd name="connsiteX3" fmla="*/ 3175 w 7644607"/>
              <a:gd name="connsiteY3" fmla="*/ 386233 h 386233"/>
              <a:gd name="connsiteX4" fmla="*/ 0 w 7644607"/>
              <a:gd name="connsiteY4" fmla="*/ 0 h 386233"/>
              <a:gd name="connsiteX0" fmla="*/ 0 w 7644607"/>
              <a:gd name="connsiteY0" fmla="*/ 0 h 386233"/>
              <a:gd name="connsiteX1" fmla="*/ 7644607 w 7644607"/>
              <a:gd name="connsiteY1" fmla="*/ 172590 h 386233"/>
              <a:gd name="connsiteX2" fmla="*/ 7642225 w 7644607"/>
              <a:gd name="connsiteY2" fmla="*/ 383852 h 386233"/>
              <a:gd name="connsiteX3" fmla="*/ 3175 w 7644607"/>
              <a:gd name="connsiteY3" fmla="*/ 386233 h 386233"/>
              <a:gd name="connsiteX4" fmla="*/ 0 w 7644607"/>
              <a:gd name="connsiteY4" fmla="*/ 0 h 386233"/>
              <a:gd name="connsiteX0" fmla="*/ 0 w 7644607"/>
              <a:gd name="connsiteY0" fmla="*/ 0 h 347419"/>
              <a:gd name="connsiteX1" fmla="*/ 7644607 w 7644607"/>
              <a:gd name="connsiteY1" fmla="*/ 133776 h 347419"/>
              <a:gd name="connsiteX2" fmla="*/ 7642225 w 7644607"/>
              <a:gd name="connsiteY2" fmla="*/ 345038 h 347419"/>
              <a:gd name="connsiteX3" fmla="*/ 3175 w 7644607"/>
              <a:gd name="connsiteY3" fmla="*/ 347419 h 347419"/>
              <a:gd name="connsiteX4" fmla="*/ 0 w 7644607"/>
              <a:gd name="connsiteY4" fmla="*/ 0 h 347419"/>
              <a:gd name="connsiteX0" fmla="*/ 0 w 7644607"/>
              <a:gd name="connsiteY0" fmla="*/ 0 h 347419"/>
              <a:gd name="connsiteX1" fmla="*/ 7644607 w 7644607"/>
              <a:gd name="connsiteY1" fmla="*/ 133776 h 347419"/>
              <a:gd name="connsiteX2" fmla="*/ 7642225 w 7644607"/>
              <a:gd name="connsiteY2" fmla="*/ 345038 h 347419"/>
              <a:gd name="connsiteX3" fmla="*/ 3175 w 7644607"/>
              <a:gd name="connsiteY3" fmla="*/ 347419 h 347419"/>
              <a:gd name="connsiteX4" fmla="*/ 0 w 7644607"/>
              <a:gd name="connsiteY4" fmla="*/ 0 h 347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44607" h="347419">
                <a:moveTo>
                  <a:pt x="0" y="0"/>
                </a:moveTo>
                <a:cubicBezTo>
                  <a:pt x="2647898" y="110763"/>
                  <a:pt x="5213312" y="131577"/>
                  <a:pt x="7644607" y="133776"/>
                </a:cubicBezTo>
                <a:lnTo>
                  <a:pt x="7642225" y="345038"/>
                </a:lnTo>
                <a:lnTo>
                  <a:pt x="3175" y="347419"/>
                </a:lnTo>
                <a:cubicBezTo>
                  <a:pt x="2117" y="179103"/>
                  <a:pt x="1058" y="168316"/>
                  <a:pt x="0" y="0"/>
                </a:cubicBezTo>
                <a:close/>
              </a:path>
            </a:pathLst>
          </a:custGeom>
          <a:solidFill>
            <a:srgbClr val="546293"/>
          </a:solidFill>
          <a:ln>
            <a:noFill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23528" y="1196753"/>
            <a:ext cx="8496944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4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20259"/>
            <a:ext cx="9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fld id="{0FED933F-6AC4-471A-A0D4-60CA1229D2C7}" type="datetime1">
              <a:rPr lang="fr-FR" kern="0" smtClean="0"/>
              <a:pPr/>
              <a:t>01/10/2019</a:t>
            </a:fld>
            <a:endParaRPr lang="fr-FR" kern="0" dirty="0"/>
          </a:p>
        </p:txBody>
      </p:sp>
      <p:sp>
        <p:nvSpPr>
          <p:cNvPr id="4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71600" y="6520259"/>
            <a:ext cx="5112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fr-FR" kern="0"/>
              <a:t>Group Presentation</a:t>
            </a:r>
            <a:endParaRPr lang="fr-FR" kern="0" dirty="0"/>
          </a:p>
        </p:txBody>
      </p:sp>
      <p:sp>
        <p:nvSpPr>
          <p:cNvPr id="14" name="Espace réservé du numéro de diapositive 5"/>
          <p:cNvSpPr txBox="1">
            <a:spLocks/>
          </p:cNvSpPr>
          <p:nvPr/>
        </p:nvSpPr>
        <p:spPr>
          <a:xfrm>
            <a:off x="8100392" y="6536725"/>
            <a:ext cx="432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8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6B7ED3-0F0E-4479-BF52-DD7A6ADA2503}" type="slidenum">
              <a:rPr lang="fr-FR" kern="0" smtClean="0"/>
              <a:pPr/>
              <a:t>‹#›</a:t>
            </a:fld>
            <a:endParaRPr lang="fr-FR" kern="0" dirty="0"/>
          </a:p>
        </p:txBody>
      </p:sp>
      <p:pic>
        <p:nvPicPr>
          <p:cNvPr id="17" name="Picture 3" descr="D:\debailleux\Mes documents\DCM\REFONTE FICHES ADAS\O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52983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626185"/>
              </a:clrFrom>
              <a:clrTo>
                <a:srgbClr val="6261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5800" y="74948"/>
            <a:ext cx="198152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space réservé du titre 1"/>
          <p:cNvSpPr>
            <a:spLocks noGrp="1"/>
          </p:cNvSpPr>
          <p:nvPr>
            <p:ph type="title"/>
          </p:nvPr>
        </p:nvSpPr>
        <p:spPr>
          <a:xfrm>
            <a:off x="323528" y="547417"/>
            <a:ext cx="8488288" cy="648072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397658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rgbClr val="666699"/>
          </a:solidFill>
          <a:latin typeface="Century Gothic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b="1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kern="0" dirty="0"/>
              <a:t>08/10/2019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/>
              <a:t>GRSG-117-08</a:t>
            </a:r>
          </a:p>
        </p:txBody>
      </p:sp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 err="1"/>
              <a:t>Behaviour</a:t>
            </a:r>
            <a:r>
              <a:rPr lang="fr-FR" dirty="0"/>
              <a:t> of M2 &amp; M3 </a:t>
            </a:r>
            <a:r>
              <a:rPr lang="fr-FR" dirty="0" err="1"/>
              <a:t>general</a:t>
            </a:r>
            <a:r>
              <a:rPr lang="fr-FR" dirty="0"/>
              <a:t> construction in case of </a:t>
            </a:r>
            <a:r>
              <a:rPr lang="fr-FR" dirty="0" err="1"/>
              <a:t>Fire</a:t>
            </a:r>
            <a:r>
              <a:rPr lang="fr-FR" dirty="0"/>
              <a:t> Event</a:t>
            </a:r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539552" y="5373216"/>
            <a:ext cx="8064896" cy="43204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000" i="0" dirty="0"/>
              <a:t>IWG - BMFE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597796" y="288082"/>
            <a:ext cx="5390728" cy="8113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18000" tIns="36000" rIns="18000" bIns="36000">
            <a:spAutoFit/>
          </a:bodyPr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r" eaLnBrk="0" hangingPunct="0"/>
            <a:r>
              <a:rPr kumimoji="0" lang="en-GB" altLang="ja-JP" sz="16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Informal document</a:t>
            </a:r>
            <a:r>
              <a:rPr kumimoji="0" lang="en-GB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ja-JP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GRSG</a:t>
            </a:r>
            <a:r>
              <a:rPr kumimoji="0" lang="en-GB" altLang="ja-JP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en-US" altLang="ja-JP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117-08</a:t>
            </a:r>
            <a:endParaRPr lang="en-GB" altLang="ja-JP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/>
            <a:r>
              <a:rPr kumimoji="0" lang="en-GB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117</a:t>
            </a:r>
            <a:r>
              <a:rPr kumimoji="0" lang="en-GB" altLang="ja-JP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kumimoji="0" lang="en-GB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GR</a:t>
            </a:r>
            <a:r>
              <a:rPr kumimoji="0" lang="en-US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kumimoji="0" lang="en-GB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08</a:t>
            </a:r>
            <a:r>
              <a:rPr kumimoji="0" lang="en-GB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-11 October 2019,</a:t>
            </a:r>
            <a:r>
              <a:rPr lang="en-GB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agenda item 2.</a:t>
            </a:r>
            <a:r>
              <a:rPr kumimoji="0" lang="en-US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r" eaLnBrk="0" hangingPunct="0"/>
            <a:r>
              <a:rPr kumimoji="0" lang="ja-JP" altLang="en-US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endParaRPr kumimoji="0" lang="en-GB" altLang="ja-JP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73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640960" cy="4896545"/>
          </a:xfrm>
        </p:spPr>
        <p:txBody>
          <a:bodyPr>
            <a:normAutofit/>
          </a:bodyPr>
          <a:lstStyle/>
          <a:p>
            <a:r>
              <a:rPr lang="fr-FR" dirty="0"/>
              <a:t>1 meeting on 2019 2</a:t>
            </a:r>
            <a:r>
              <a:rPr lang="fr-FR" baseline="30000" dirty="0"/>
              <a:t>nd</a:t>
            </a:r>
            <a:r>
              <a:rPr lang="fr-FR" dirty="0"/>
              <a:t> quarter</a:t>
            </a:r>
          </a:p>
          <a:p>
            <a:pPr lvl="1"/>
            <a:r>
              <a:rPr lang="fr-FR" sz="1800" dirty="0"/>
              <a:t>Chair : France (UTAC)</a:t>
            </a:r>
          </a:p>
          <a:p>
            <a:pPr lvl="1"/>
            <a:r>
              <a:rPr lang="fr-FR" sz="1800" dirty="0" err="1"/>
              <a:t>Secretary</a:t>
            </a:r>
            <a:r>
              <a:rPr lang="fr-FR" sz="1800" dirty="0"/>
              <a:t> : OICA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7</a:t>
            </a:r>
            <a:r>
              <a:rPr lang="fr-FR" baseline="30000" dirty="0"/>
              <a:t>th</a:t>
            </a:r>
            <a:r>
              <a:rPr lang="fr-FR" dirty="0"/>
              <a:t> meeting</a:t>
            </a:r>
          </a:p>
          <a:p>
            <a:pPr lvl="1"/>
            <a:r>
              <a:rPr lang="fr-FR" sz="1800" dirty="0"/>
              <a:t>2019 June 25th / 26th</a:t>
            </a:r>
            <a:endParaRPr lang="fr-FR" sz="1800" baseline="30000" dirty="0"/>
          </a:p>
          <a:p>
            <a:pPr lvl="1"/>
            <a:r>
              <a:rPr lang="fr-FR" sz="1800" dirty="0"/>
              <a:t>Venue : </a:t>
            </a:r>
            <a:r>
              <a:rPr lang="fr-FR" sz="1800" dirty="0" err="1"/>
              <a:t>Bergisch</a:t>
            </a:r>
            <a:r>
              <a:rPr lang="fr-FR" sz="1800" dirty="0"/>
              <a:t> </a:t>
            </a:r>
            <a:r>
              <a:rPr lang="fr-FR" sz="1800" dirty="0" err="1"/>
              <a:t>Galbach</a:t>
            </a:r>
            <a:r>
              <a:rPr lang="fr-FR" sz="1800" dirty="0"/>
              <a:t>, Germany (</a:t>
            </a:r>
            <a:r>
              <a:rPr lang="fr-FR" sz="1800" dirty="0" err="1"/>
              <a:t>BASt</a:t>
            </a:r>
            <a:r>
              <a:rPr lang="fr-FR" sz="1800" dirty="0"/>
              <a:t>)</a:t>
            </a:r>
          </a:p>
          <a:p>
            <a:pPr lvl="1"/>
            <a:r>
              <a:rPr lang="fr-FR" sz="1800" dirty="0"/>
              <a:t>20 </a:t>
            </a:r>
            <a:r>
              <a:rPr lang="fr-FR" sz="1800" dirty="0" err="1"/>
              <a:t>attendees</a:t>
            </a:r>
            <a:r>
              <a:rPr lang="fr-FR" sz="1800" dirty="0"/>
              <a:t> : 4 </a:t>
            </a:r>
            <a:r>
              <a:rPr lang="fr-FR" sz="1800" dirty="0" err="1"/>
              <a:t>contracting</a:t>
            </a:r>
            <a:r>
              <a:rPr lang="fr-FR" sz="1800" dirty="0"/>
              <a:t> parties / 5 test centers / OICA / CLEPA / CLCCR</a:t>
            </a:r>
          </a:p>
          <a:p>
            <a:pPr marL="457200" lvl="1" indent="0">
              <a:buNone/>
            </a:pPr>
            <a:endParaRPr lang="fr-FR" sz="1800" dirty="0"/>
          </a:p>
          <a:p>
            <a:pPr lvl="1"/>
            <a:endParaRPr lang="fr-FR" sz="18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IWG BMFE </a:t>
            </a:r>
            <a:r>
              <a:rPr lang="fr-FR" dirty="0" err="1"/>
              <a:t>overview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/>
              <a:t>GRSG-117-08</a:t>
            </a:r>
          </a:p>
        </p:txBody>
      </p:sp>
    </p:spTree>
    <p:extLst>
      <p:ext uri="{BB962C8B-B14F-4D97-AF65-F5344CB8AC3E}">
        <p14:creationId xmlns:p14="http://schemas.microsoft.com/office/powerpoint/2010/main" val="71309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7</a:t>
            </a:r>
            <a:r>
              <a:rPr lang="fr-FR" baseline="30000" dirty="0"/>
              <a:t>th</a:t>
            </a:r>
            <a:r>
              <a:rPr lang="fr-FR" dirty="0"/>
              <a:t> IWG BMFE meeting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/>
              <a:t>GRSG-117-08</a:t>
            </a:r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>
          <a:xfrm>
            <a:off x="251520" y="1268760"/>
            <a:ext cx="8784976" cy="5040560"/>
          </a:xfrm>
        </p:spPr>
        <p:txBody>
          <a:bodyPr>
            <a:noAutofit/>
          </a:bodyPr>
          <a:lstStyle/>
          <a:p>
            <a:r>
              <a:rPr lang="fr-FR" dirty="0"/>
              <a:t>UN </a:t>
            </a:r>
            <a:r>
              <a:rPr lang="fr-FR" dirty="0" err="1"/>
              <a:t>Regulation</a:t>
            </a:r>
            <a:r>
              <a:rPr lang="fr-FR" dirty="0"/>
              <a:t> No.118 Contents</a:t>
            </a:r>
          </a:p>
          <a:p>
            <a:pPr lvl="1"/>
            <a:endParaRPr lang="fr-FR" sz="1800" dirty="0"/>
          </a:p>
          <a:p>
            <a:pPr lvl="1"/>
            <a:r>
              <a:rPr lang="fr-FR" sz="1800" dirty="0"/>
              <a:t>Smoke </a:t>
            </a:r>
            <a:r>
              <a:rPr lang="fr-FR" sz="1800" dirty="0" err="1"/>
              <a:t>toxicity</a:t>
            </a:r>
            <a:endParaRPr lang="fr-FR" sz="1800" dirty="0"/>
          </a:p>
          <a:p>
            <a:pPr marL="457200" lvl="1" indent="0">
              <a:buNone/>
            </a:pPr>
            <a:endParaRPr lang="fr-FR" sz="1800" dirty="0"/>
          </a:p>
          <a:p>
            <a:pPr lvl="2"/>
            <a:r>
              <a:rPr lang="en-GB" sz="1800" dirty="0"/>
              <a:t>BAM (</a:t>
            </a:r>
            <a:r>
              <a:rPr lang="en-GB" sz="1800" dirty="0" err="1"/>
              <a:t>Bundesamt</a:t>
            </a:r>
            <a:r>
              <a:rPr lang="en-GB" sz="1800" dirty="0"/>
              <a:t> </a:t>
            </a:r>
            <a:r>
              <a:rPr lang="en-GB" sz="1800" dirty="0" err="1"/>
              <a:t>für</a:t>
            </a:r>
            <a:r>
              <a:rPr lang="en-GB" sz="1800" dirty="0"/>
              <a:t> </a:t>
            </a:r>
            <a:r>
              <a:rPr lang="en-GB" sz="1800" dirty="0" err="1"/>
              <a:t>Materialforschung</a:t>
            </a:r>
            <a:r>
              <a:rPr lang="en-GB" sz="1800" dirty="0"/>
              <a:t> und -</a:t>
            </a:r>
            <a:r>
              <a:rPr lang="en-GB" sz="1800" dirty="0" err="1"/>
              <a:t>prüfung</a:t>
            </a:r>
            <a:r>
              <a:rPr lang="en-GB" sz="1800" dirty="0"/>
              <a:t> – Federal office for research and testing of Materials) presented the state of play of their ongoing research project : </a:t>
            </a:r>
            <a:r>
              <a:rPr lang="en-GB" sz="1800" u="sng" dirty="0"/>
              <a:t>Development of tests for bus interior materials toxicity assessment.</a:t>
            </a:r>
          </a:p>
          <a:p>
            <a:pPr lvl="2"/>
            <a:endParaRPr lang="en-GB" sz="1800" dirty="0"/>
          </a:p>
          <a:p>
            <a:pPr lvl="2"/>
            <a:r>
              <a:rPr lang="fr-FR" sz="1800" dirty="0" err="1"/>
              <a:t>Study</a:t>
            </a:r>
            <a:r>
              <a:rPr lang="fr-FR" sz="1800" dirty="0"/>
              <a:t> time </a:t>
            </a:r>
            <a:r>
              <a:rPr lang="fr-FR" sz="1800" dirty="0" err="1"/>
              <a:t>schedule</a:t>
            </a:r>
            <a:r>
              <a:rPr lang="fr-FR" sz="1800" dirty="0"/>
              <a:t> </a:t>
            </a:r>
            <a:r>
              <a:rPr lang="fr-FR" sz="1800" dirty="0" err="1"/>
              <a:t>around</a:t>
            </a:r>
            <a:r>
              <a:rPr lang="fr-FR" sz="1800" dirty="0"/>
              <a:t> 5 </a:t>
            </a:r>
            <a:r>
              <a:rPr lang="fr-FR" sz="1800" dirty="0" err="1"/>
              <a:t>steps</a:t>
            </a:r>
            <a:r>
              <a:rPr lang="fr-FR" sz="1800" dirty="0"/>
              <a:t> :</a:t>
            </a:r>
          </a:p>
          <a:p>
            <a:pPr lvl="3"/>
            <a:r>
              <a:rPr lang="en-GB" sz="1800" dirty="0"/>
              <a:t>Identifying the materials at stake</a:t>
            </a:r>
            <a:endParaRPr lang="fr-FR" sz="1800" dirty="0"/>
          </a:p>
          <a:p>
            <a:pPr lvl="3"/>
            <a:r>
              <a:rPr lang="en-GB" sz="1800" dirty="0"/>
              <a:t>Identifying the toxic components</a:t>
            </a:r>
            <a:endParaRPr lang="fr-FR" sz="1800" dirty="0"/>
          </a:p>
          <a:p>
            <a:pPr lvl="3"/>
            <a:r>
              <a:rPr lang="en-GB" sz="1800" dirty="0"/>
              <a:t>Performing the relevant tests (Oct 2019)</a:t>
            </a:r>
            <a:endParaRPr lang="fr-FR" sz="1800" dirty="0"/>
          </a:p>
          <a:p>
            <a:pPr lvl="3"/>
            <a:r>
              <a:rPr lang="en-GB" sz="1800" dirty="0"/>
              <a:t>Defining an assessment method (Apr 2020)</a:t>
            </a:r>
            <a:endParaRPr lang="fr-FR" sz="1800" dirty="0"/>
          </a:p>
          <a:p>
            <a:pPr lvl="3"/>
            <a:r>
              <a:rPr lang="en-GB" sz="1800" dirty="0"/>
              <a:t>Defining recommendations (Nov 2020)</a:t>
            </a:r>
          </a:p>
        </p:txBody>
      </p:sp>
    </p:spTree>
    <p:extLst>
      <p:ext uri="{BB962C8B-B14F-4D97-AF65-F5344CB8AC3E}">
        <p14:creationId xmlns:p14="http://schemas.microsoft.com/office/powerpoint/2010/main" val="272714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7</a:t>
            </a:r>
            <a:r>
              <a:rPr lang="fr-FR" baseline="30000" dirty="0"/>
              <a:t>th</a:t>
            </a:r>
            <a:r>
              <a:rPr lang="fr-FR" dirty="0"/>
              <a:t> IWG BMFE meeting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/>
              <a:t>GRSG-117-08</a:t>
            </a:r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>
          <a:xfrm>
            <a:off x="251520" y="1268760"/>
            <a:ext cx="8784976" cy="5040560"/>
          </a:xfrm>
        </p:spPr>
        <p:txBody>
          <a:bodyPr>
            <a:noAutofit/>
          </a:bodyPr>
          <a:lstStyle/>
          <a:p>
            <a:r>
              <a:rPr lang="fr-FR" dirty="0"/>
              <a:t>UN </a:t>
            </a:r>
            <a:r>
              <a:rPr lang="fr-FR" dirty="0" err="1"/>
              <a:t>Regulation</a:t>
            </a:r>
            <a:r>
              <a:rPr lang="fr-FR" dirty="0"/>
              <a:t> No.118 Contents</a:t>
            </a:r>
          </a:p>
          <a:p>
            <a:pPr lvl="1"/>
            <a:endParaRPr lang="fr-FR" sz="1800" dirty="0"/>
          </a:p>
          <a:p>
            <a:pPr lvl="1"/>
            <a:r>
              <a:rPr lang="fr-FR" sz="1800" dirty="0"/>
              <a:t>Smoke </a:t>
            </a:r>
            <a:r>
              <a:rPr lang="fr-FR" sz="1800" dirty="0" err="1"/>
              <a:t>toxicity</a:t>
            </a:r>
            <a:endParaRPr lang="fr-FR" sz="1800" dirty="0"/>
          </a:p>
          <a:p>
            <a:pPr marL="457200" lvl="1" indent="0">
              <a:buNone/>
            </a:pPr>
            <a:endParaRPr lang="fr-FR" sz="1800" dirty="0"/>
          </a:p>
          <a:p>
            <a:pPr lvl="2"/>
            <a:r>
              <a:rPr lang="en-GB" sz="1800" dirty="0"/>
              <a:t>A balance between smoke toxicity and material flammability was discussed and a proposal for cost/benefit ratio will be provided for the next session.</a:t>
            </a:r>
            <a:endParaRPr lang="en-GB" sz="1800" u="sng" dirty="0"/>
          </a:p>
          <a:p>
            <a:pPr marL="914400" lvl="2" indent="0">
              <a:buNone/>
            </a:pPr>
            <a:endParaRPr lang="en-GB" sz="1800" dirty="0"/>
          </a:p>
          <a:p>
            <a:pPr lvl="1"/>
            <a:r>
              <a:rPr lang="en-GB" sz="1800" dirty="0"/>
              <a:t>Adhesive agent</a:t>
            </a:r>
          </a:p>
          <a:p>
            <a:pPr lvl="2"/>
            <a:endParaRPr lang="en-GB" sz="1800" dirty="0"/>
          </a:p>
          <a:p>
            <a:pPr lvl="2"/>
            <a:r>
              <a:rPr lang="en-GB" sz="1800" dirty="0"/>
              <a:t>Draft proposal for amendment is frozen and will be submitted to GRSG at the April 2020 session.</a:t>
            </a:r>
          </a:p>
          <a:p>
            <a:pPr marL="914400" lvl="2" indent="0">
              <a:buNone/>
            </a:pPr>
            <a:endParaRPr lang="en-GB" sz="1800" dirty="0"/>
          </a:p>
          <a:p>
            <a:pPr marL="914400" lvl="2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62841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7</a:t>
            </a:r>
            <a:r>
              <a:rPr lang="fr-FR" baseline="30000" dirty="0"/>
              <a:t>th</a:t>
            </a:r>
            <a:r>
              <a:rPr lang="fr-FR" dirty="0"/>
              <a:t> IWG BMFE meeting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/>
              <a:t>GRSG-117-08</a:t>
            </a:r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>
          <a:xfrm>
            <a:off x="251520" y="1268760"/>
            <a:ext cx="8784976" cy="5040560"/>
          </a:xfrm>
        </p:spPr>
        <p:txBody>
          <a:bodyPr>
            <a:noAutofit/>
          </a:bodyPr>
          <a:lstStyle/>
          <a:p>
            <a:r>
              <a:rPr lang="fr-FR" dirty="0"/>
              <a:t>UN </a:t>
            </a:r>
            <a:r>
              <a:rPr lang="fr-FR" dirty="0" err="1"/>
              <a:t>Regulation</a:t>
            </a:r>
            <a:r>
              <a:rPr lang="fr-FR" dirty="0"/>
              <a:t> No.107 Contents</a:t>
            </a:r>
          </a:p>
          <a:p>
            <a:pPr lvl="1"/>
            <a:endParaRPr lang="fr-FR" sz="1800" dirty="0"/>
          </a:p>
          <a:p>
            <a:pPr lvl="1"/>
            <a:r>
              <a:rPr lang="fr-FR" sz="1800" dirty="0"/>
              <a:t>Combination of </a:t>
            </a:r>
            <a:r>
              <a:rPr lang="fr-FR" sz="1800" dirty="0" err="1"/>
              <a:t>fire</a:t>
            </a:r>
            <a:r>
              <a:rPr lang="fr-FR" sz="1800" dirty="0"/>
              <a:t> </a:t>
            </a:r>
            <a:r>
              <a:rPr lang="fr-FR" sz="1800" dirty="0" err="1"/>
              <a:t>detection</a:t>
            </a:r>
            <a:r>
              <a:rPr lang="fr-FR" sz="1800" dirty="0"/>
              <a:t> and </a:t>
            </a:r>
            <a:r>
              <a:rPr lang="fr-FR" sz="1800" dirty="0" err="1"/>
              <a:t>fire</a:t>
            </a:r>
            <a:r>
              <a:rPr lang="fr-FR" sz="1800" dirty="0"/>
              <a:t> suppression warnings</a:t>
            </a:r>
          </a:p>
          <a:p>
            <a:pPr marL="457200" lvl="1" indent="0">
              <a:buNone/>
            </a:pPr>
            <a:endParaRPr lang="fr-FR" sz="1800" dirty="0"/>
          </a:p>
          <a:p>
            <a:pPr lvl="2"/>
            <a:r>
              <a:rPr lang="en-GB" sz="1800" dirty="0"/>
              <a:t>Draft proposal for amendment is frozen and will be submitted to GRSG at the April 2020 session.</a:t>
            </a:r>
          </a:p>
          <a:p>
            <a:pPr marL="914400" lvl="2" indent="0">
              <a:buNone/>
            </a:pPr>
            <a:endParaRPr lang="en-GB" sz="1800" dirty="0"/>
          </a:p>
          <a:p>
            <a:pPr lvl="1"/>
            <a:r>
              <a:rPr lang="en-GB" sz="1800" dirty="0"/>
              <a:t>Opportunity to separate provisions for temperature checks at different spots </a:t>
            </a:r>
          </a:p>
          <a:p>
            <a:pPr lvl="2"/>
            <a:endParaRPr lang="en-GB" sz="1600" dirty="0"/>
          </a:p>
          <a:p>
            <a:pPr lvl="2"/>
            <a:r>
              <a:rPr lang="en-GB" sz="1800" dirty="0"/>
              <a:t>Topic still under evaluation, will be discussed at the next session.</a:t>
            </a:r>
          </a:p>
        </p:txBody>
      </p:sp>
    </p:spTree>
    <p:extLst>
      <p:ext uri="{BB962C8B-B14F-4D97-AF65-F5344CB8AC3E}">
        <p14:creationId xmlns:p14="http://schemas.microsoft.com/office/powerpoint/2010/main" val="310921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7</a:t>
            </a:r>
            <a:r>
              <a:rPr lang="fr-FR" baseline="30000" dirty="0"/>
              <a:t>th</a:t>
            </a:r>
            <a:r>
              <a:rPr lang="fr-FR" dirty="0"/>
              <a:t> IWG BMFE meeting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/>
              <a:t>GRSG-117-08</a:t>
            </a:r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>
          <a:xfrm>
            <a:off x="251520" y="1268760"/>
            <a:ext cx="8784976" cy="5040560"/>
          </a:xfrm>
        </p:spPr>
        <p:txBody>
          <a:bodyPr>
            <a:noAutofit/>
          </a:bodyPr>
          <a:lstStyle/>
          <a:p>
            <a:r>
              <a:rPr lang="fr-FR" dirty="0"/>
              <a:t>UN </a:t>
            </a:r>
            <a:r>
              <a:rPr lang="fr-FR" dirty="0" err="1"/>
              <a:t>Regulation</a:t>
            </a:r>
            <a:r>
              <a:rPr lang="fr-FR" dirty="0"/>
              <a:t> No.107 Contents</a:t>
            </a:r>
          </a:p>
          <a:p>
            <a:pPr lvl="1"/>
            <a:endParaRPr lang="fr-FR" sz="1800" dirty="0"/>
          </a:p>
          <a:p>
            <a:pPr lvl="1"/>
            <a:r>
              <a:rPr lang="en-GB" sz="1800" dirty="0"/>
              <a:t>Minimum performance level for fire detection</a:t>
            </a:r>
          </a:p>
          <a:p>
            <a:pPr lvl="2"/>
            <a:endParaRPr lang="en-GB" sz="1800" dirty="0"/>
          </a:p>
          <a:p>
            <a:pPr lvl="2"/>
            <a:r>
              <a:rPr lang="en-GB" sz="1800" dirty="0"/>
              <a:t>Discussion are not finalized yet but current orientation is more based on OEM declaration. Associated test protocols are under investigations.</a:t>
            </a:r>
          </a:p>
          <a:p>
            <a:pPr lvl="2"/>
            <a:endParaRPr lang="en-GB" sz="1800" dirty="0"/>
          </a:p>
          <a:p>
            <a:pPr lvl="1"/>
            <a:r>
              <a:rPr lang="en-GB" sz="1800" dirty="0"/>
              <a:t>Automated emergency exits</a:t>
            </a:r>
          </a:p>
          <a:p>
            <a:pPr lvl="2"/>
            <a:endParaRPr lang="en-GB" sz="1800" dirty="0"/>
          </a:p>
          <a:p>
            <a:pPr lvl="2"/>
            <a:r>
              <a:rPr lang="en-GB" sz="1800" dirty="0"/>
              <a:t>Forecasted wording to implement this specification could burden vehicle manufacturers about functional safety. A final consensus on the wording is in progress.</a:t>
            </a:r>
          </a:p>
        </p:txBody>
      </p:sp>
    </p:spTree>
    <p:extLst>
      <p:ext uri="{BB962C8B-B14F-4D97-AF65-F5344CB8AC3E}">
        <p14:creationId xmlns:p14="http://schemas.microsoft.com/office/powerpoint/2010/main" val="22578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7</a:t>
            </a:r>
            <a:r>
              <a:rPr lang="fr-FR" baseline="30000" dirty="0"/>
              <a:t>th</a:t>
            </a:r>
            <a:r>
              <a:rPr lang="fr-FR" dirty="0"/>
              <a:t> IWG BMFE meeting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/>
              <a:t>GRSG-117-08</a:t>
            </a:r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>
          <a:xfrm>
            <a:off x="251520" y="1268760"/>
            <a:ext cx="8784976" cy="5040560"/>
          </a:xfrm>
        </p:spPr>
        <p:txBody>
          <a:bodyPr>
            <a:noAutofit/>
          </a:bodyPr>
          <a:lstStyle/>
          <a:p>
            <a:r>
              <a:rPr lang="fr-FR" dirty="0"/>
              <a:t>UN </a:t>
            </a:r>
            <a:r>
              <a:rPr lang="fr-FR" dirty="0" err="1"/>
              <a:t>Regulation</a:t>
            </a:r>
            <a:r>
              <a:rPr lang="fr-FR" dirty="0"/>
              <a:t> No.107 Contents</a:t>
            </a:r>
          </a:p>
          <a:p>
            <a:pPr lvl="1"/>
            <a:endParaRPr lang="fr-FR" sz="1800" dirty="0"/>
          </a:p>
          <a:p>
            <a:pPr lvl="1"/>
            <a:r>
              <a:rPr lang="en-GB" sz="1800" dirty="0"/>
              <a:t>Safety instructions</a:t>
            </a:r>
          </a:p>
          <a:p>
            <a:pPr lvl="2"/>
            <a:endParaRPr lang="en-GB" sz="1800" dirty="0"/>
          </a:p>
          <a:p>
            <a:pPr lvl="2"/>
            <a:r>
              <a:rPr lang="en-GB" sz="1800" dirty="0"/>
              <a:t>Draft proposal for amendment is frozen and will be submitted to GRSG at the April 2020 session, applicable to classes II, III and B.</a:t>
            </a:r>
          </a:p>
        </p:txBody>
      </p:sp>
    </p:spTree>
    <p:extLst>
      <p:ext uri="{BB962C8B-B14F-4D97-AF65-F5344CB8AC3E}">
        <p14:creationId xmlns:p14="http://schemas.microsoft.com/office/powerpoint/2010/main" val="111622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7</a:t>
            </a:r>
            <a:r>
              <a:rPr lang="fr-FR" baseline="30000" dirty="0"/>
              <a:t>th</a:t>
            </a:r>
            <a:r>
              <a:rPr lang="fr-FR" dirty="0"/>
              <a:t> IWG BMFE meeting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/>
              <a:t>GRSG-117-08</a:t>
            </a:r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>
          <a:xfrm>
            <a:off x="251520" y="1268760"/>
            <a:ext cx="8784976" cy="5040560"/>
          </a:xfrm>
        </p:spPr>
        <p:txBody>
          <a:bodyPr>
            <a:noAutofit/>
          </a:bodyPr>
          <a:lstStyle/>
          <a:p>
            <a:r>
              <a:rPr lang="fr-FR" dirty="0"/>
              <a:t>Next session</a:t>
            </a:r>
          </a:p>
          <a:p>
            <a:pPr lvl="1"/>
            <a:endParaRPr lang="fr-FR" sz="1800" dirty="0"/>
          </a:p>
          <a:p>
            <a:pPr lvl="1"/>
            <a:r>
              <a:rPr lang="fr-FR" sz="1800" dirty="0"/>
              <a:t>1 ½ </a:t>
            </a:r>
            <a:r>
              <a:rPr lang="fr-FR" sz="1800" dirty="0" err="1"/>
              <a:t>day</a:t>
            </a:r>
            <a:r>
              <a:rPr lang="fr-FR" sz="1800" dirty="0"/>
              <a:t> meeting</a:t>
            </a:r>
          </a:p>
          <a:p>
            <a:pPr lvl="1"/>
            <a:r>
              <a:rPr lang="fr-FR" sz="1800" dirty="0"/>
              <a:t>2019, </a:t>
            </a:r>
            <a:r>
              <a:rPr lang="fr-FR" sz="1800" dirty="0" err="1"/>
              <a:t>December</a:t>
            </a:r>
            <a:r>
              <a:rPr lang="fr-FR" sz="1800" dirty="0"/>
              <a:t> 4th – 5th</a:t>
            </a:r>
          </a:p>
          <a:p>
            <a:pPr lvl="1"/>
            <a:r>
              <a:rPr lang="fr-FR" sz="1800" dirty="0"/>
              <a:t>Venue : </a:t>
            </a:r>
            <a:r>
              <a:rPr lang="en-GB" sz="1800" dirty="0"/>
              <a:t>Aguila (Biarritz, France)</a:t>
            </a:r>
          </a:p>
          <a:p>
            <a:pPr lvl="1"/>
            <a:endParaRPr lang="en-GB" sz="1800" dirty="0"/>
          </a:p>
          <a:p>
            <a:pPr marL="342900" lvl="1" indent="-342900">
              <a:buSzPct val="110000"/>
            </a:pPr>
            <a:r>
              <a:rPr lang="en-GB" sz="1800" b="1" dirty="0"/>
              <a:t>Secretary</a:t>
            </a:r>
          </a:p>
          <a:p>
            <a:pPr lvl="1"/>
            <a:endParaRPr lang="en-GB" sz="1800" dirty="0"/>
          </a:p>
          <a:p>
            <a:pPr lvl="1"/>
            <a:r>
              <a:rPr lang="en-US" sz="1800" dirty="0"/>
              <a:t>Secretary will be taken over by CLCCR as from now on.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10609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/>
              <a:t>GRSG-117-08</a:t>
            </a:r>
          </a:p>
        </p:txBody>
      </p:sp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251520" y="5658817"/>
            <a:ext cx="8640960" cy="650503"/>
          </a:xfrm>
        </p:spPr>
        <p:txBody>
          <a:bodyPr/>
          <a:lstStyle/>
          <a:p>
            <a:pPr algn="r"/>
            <a:r>
              <a:rPr lang="fr-FR" dirty="0" err="1"/>
              <a:t>Thanks</a:t>
            </a:r>
            <a:r>
              <a:rPr lang="fr-FR" dirty="0"/>
              <a:t> for </a:t>
            </a:r>
            <a:r>
              <a:rPr lang="fr-FR" dirty="0" err="1"/>
              <a:t>your</a:t>
            </a:r>
            <a:r>
              <a:rPr lang="fr-FR" dirty="0"/>
              <a:t> attention.</a:t>
            </a:r>
          </a:p>
        </p:txBody>
      </p:sp>
    </p:spTree>
    <p:extLst>
      <p:ext uri="{BB962C8B-B14F-4D97-AF65-F5344CB8AC3E}">
        <p14:creationId xmlns:p14="http://schemas.microsoft.com/office/powerpoint/2010/main" val="3488052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_UTAC-CERAM_2017">
  <a:themeElements>
    <a:clrScheme name="Personnalisé 10">
      <a:dk1>
        <a:sysClr val="windowText" lastClr="000000"/>
      </a:dk1>
      <a:lt1>
        <a:sysClr val="window" lastClr="FFFFFF"/>
      </a:lt1>
      <a:dk2>
        <a:srgbClr val="666699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666699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892</TotalTime>
  <Words>447</Words>
  <Application>Microsoft Office PowerPoint</Application>
  <PresentationFormat>On-screen Show (4:3)</PresentationFormat>
  <Paragraphs>84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Times New Roman</vt:lpstr>
      <vt:lpstr>Wingdings</vt:lpstr>
      <vt:lpstr>Thème_UTAC-CERAM_2017</vt:lpstr>
      <vt:lpstr>Behaviour of M2 &amp; M3 general construction in case of Fire Event</vt:lpstr>
      <vt:lpstr>IWG BMFE overview</vt:lpstr>
      <vt:lpstr>7th IWG BMFE meeting</vt:lpstr>
      <vt:lpstr>7th IWG BMFE meeting</vt:lpstr>
      <vt:lpstr>7th IWG BMFE meeting</vt:lpstr>
      <vt:lpstr>7th IWG BMFE meeting</vt:lpstr>
      <vt:lpstr>7th IWG BMFE meeting</vt:lpstr>
      <vt:lpstr>7th IWG BMFE meeting</vt:lpstr>
      <vt:lpstr>Thanks for your attention.</vt:lpstr>
    </vt:vector>
  </TitlesOfParts>
  <Company>UTAC SAS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Behaviour of M2 &amp; M3 general construction in case of Fire Event</dc:title>
  <dc:creator>WIRTZ Reinhard</dc:creator>
  <cp:lastModifiedBy>Heini Amanda SALONEN</cp:lastModifiedBy>
  <cp:revision>122</cp:revision>
  <cp:lastPrinted>2017-09-17T18:23:36Z</cp:lastPrinted>
  <dcterms:created xsi:type="dcterms:W3CDTF">2017-03-06T08:24:39Z</dcterms:created>
  <dcterms:modified xsi:type="dcterms:W3CDTF">2019-10-01T06:41:40Z</dcterms:modified>
</cp:coreProperties>
</file>