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swald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65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756" y="102"/>
      </p:cViewPr>
      <p:guideLst>
        <p:guide orient="horz" pos="26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93edd1574e_2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93edd1574e_2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BSW, Dangerous Overtake Warnings, DKW + FCW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Right system- budget friendly, non-intrusive, easy to install and control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Costs per fatality in Europe are up to €3.0M, reported costs per serious injury can reach €959K per injury</a:t>
            </a:r>
            <a:endParaRPr sz="14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The total costs of crashes vary between 0.4% and 4.1% of the Gross Domestic Product (GDP). - $100B-180B</a:t>
            </a:r>
            <a:endParaRPr sz="14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92735cfe9d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g92735cfe9d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92735cfe9d_0_6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" name="Google Shape;163;g92735cfe9d_0_6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92735cfe9d_0_6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g92735cfe9d_0_6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92735cfe9d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g92735cfe9d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93edd1574e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93edd1574e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92735cfe9d_0_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92735cfe9d_0_4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92735cfe9d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92735cfe9d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*University of Florence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**COLLISION PREVENTION – THE MOBILEYE SYSTEM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2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91" name="Google Shape;91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hyperlink" Target="https://ride.vision" TargetMode="Externa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" name="Google Shape;54;p13"/>
          <p:cNvSpPr txBox="1"/>
          <p:nvPr/>
        </p:nvSpPr>
        <p:spPr>
          <a:xfrm>
            <a:off x="8031750" y="4856025"/>
            <a:ext cx="1139100" cy="2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i="1" u="sng">
                <a:solidFill>
                  <a:schemeClr val="hlink"/>
                </a:solidFill>
                <a:hlinkClick r:id="rId13"/>
              </a:rPr>
              <a:t>https://ride.vision</a:t>
            </a:r>
            <a:endParaRPr sz="1000" i="1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uVTvLCzd3yk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ide.vision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Relationship Id="rId9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0t-bhkqLhEFCOrLwsZ5aXEHrMzvESPu7/view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2548" y="655623"/>
            <a:ext cx="1018900" cy="1018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51238" y="1973250"/>
            <a:ext cx="5241524" cy="8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5"/>
          <p:cNvSpPr txBox="1"/>
          <p:nvPr/>
        </p:nvSpPr>
        <p:spPr>
          <a:xfrm>
            <a:off x="1207250" y="2744313"/>
            <a:ext cx="6800700" cy="6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" sz="2200" b="1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Saving Riders’ Lives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endParaRPr sz="2200" b="1" i="0" u="none" strike="noStrike" cap="none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5">
            <a:hlinkClick r:id="rId5"/>
          </p:cNvPr>
          <p:cNvSpPr/>
          <p:nvPr/>
        </p:nvSpPr>
        <p:spPr>
          <a:xfrm>
            <a:off x="4048200" y="4107400"/>
            <a:ext cx="1018800" cy="976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5">
            <a:hlinkClick r:id="rId5"/>
          </p:cNvPr>
          <p:cNvSpPr/>
          <p:nvPr/>
        </p:nvSpPr>
        <p:spPr>
          <a:xfrm rot="5400000">
            <a:off x="4411825" y="4374925"/>
            <a:ext cx="461100" cy="4842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5"/>
          <p:cNvSpPr txBox="1"/>
          <p:nvPr/>
        </p:nvSpPr>
        <p:spPr>
          <a:xfrm>
            <a:off x="4951050" y="4780975"/>
            <a:ext cx="1576200" cy="2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See it in action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64CA9A-F183-41A9-850A-5B74365FD946}"/>
              </a:ext>
            </a:extLst>
          </p:cNvPr>
          <p:cNvSpPr txBox="1"/>
          <p:nvPr/>
        </p:nvSpPr>
        <p:spPr>
          <a:xfrm>
            <a:off x="367145" y="346364"/>
            <a:ext cx="228139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050" dirty="0" err="1"/>
              <a:t>Submitted</a:t>
            </a:r>
            <a:r>
              <a:rPr lang="fr-CH" sz="1050" dirty="0"/>
              <a:t> by the expert </a:t>
            </a:r>
            <a:r>
              <a:rPr lang="fr-CH" sz="1050" dirty="0" err="1"/>
              <a:t>from</a:t>
            </a:r>
            <a:r>
              <a:rPr lang="fr-CH" sz="1050" dirty="0"/>
              <a:t> </a:t>
            </a:r>
            <a:r>
              <a:rPr lang="fr-CH" sz="1050" dirty="0" err="1"/>
              <a:t>Israel</a:t>
            </a:r>
            <a:endParaRPr lang="en-GB" sz="10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BEABE9-BCB8-4086-8E36-7C66EE6FF6DD}"/>
              </a:ext>
            </a:extLst>
          </p:cNvPr>
          <p:cNvSpPr txBox="1"/>
          <p:nvPr/>
        </p:nvSpPr>
        <p:spPr>
          <a:xfrm>
            <a:off x="6544709" y="346364"/>
            <a:ext cx="224612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050" u="sng" dirty="0"/>
              <a:t>Informal document</a:t>
            </a:r>
            <a:r>
              <a:rPr lang="fr-CH" sz="1050" dirty="0"/>
              <a:t> </a:t>
            </a:r>
            <a:r>
              <a:rPr lang="fr-CH" sz="1050" b="1" dirty="0"/>
              <a:t>GRVA-07-77</a:t>
            </a:r>
          </a:p>
          <a:p>
            <a:r>
              <a:rPr lang="fr-CH" sz="1050" dirty="0"/>
              <a:t>7th GRVA, 21-25 </a:t>
            </a:r>
            <a:r>
              <a:rPr lang="fr-CH" sz="1050" dirty="0" err="1"/>
              <a:t>September</a:t>
            </a:r>
            <a:r>
              <a:rPr lang="fr-CH" sz="1050" dirty="0"/>
              <a:t> 2020</a:t>
            </a:r>
            <a:br>
              <a:rPr lang="fr-CH" sz="1050" dirty="0"/>
            </a:br>
            <a:r>
              <a:rPr lang="fr-CH" sz="1050" dirty="0"/>
              <a:t>Agenda item 12(b)</a:t>
            </a:r>
            <a:endParaRPr lang="en-GB" sz="1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4"/>
          <p:cNvSpPr txBox="1"/>
          <p:nvPr/>
        </p:nvSpPr>
        <p:spPr>
          <a:xfrm>
            <a:off x="361800" y="1136025"/>
            <a:ext cx="5388600" cy="15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Oswald"/>
              <a:buChar char="●"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Building the right system will ensure high adoption rate.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Oswald"/>
              <a:buChar char="●"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Regulating ARAS systems for new vehicles is not futuristic. 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48" name="Google Shape;248;p34"/>
          <p:cNvSpPr txBox="1"/>
          <p:nvPr/>
        </p:nvSpPr>
        <p:spPr>
          <a:xfrm>
            <a:off x="3034300" y="229425"/>
            <a:ext cx="33894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Summary</a:t>
            </a:r>
            <a:endParaRPr/>
          </a:p>
        </p:txBody>
      </p:sp>
      <p:pic>
        <p:nvPicPr>
          <p:cNvPr id="249" name="Google Shape;24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8600" y="692500"/>
            <a:ext cx="2854451" cy="4017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42096" y="344821"/>
            <a:ext cx="1859825" cy="185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51225" y="2433800"/>
            <a:ext cx="5241524" cy="8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5"/>
          <p:cNvSpPr txBox="1"/>
          <p:nvPr/>
        </p:nvSpPr>
        <p:spPr>
          <a:xfrm>
            <a:off x="3091650" y="4302300"/>
            <a:ext cx="2694300" cy="6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hlink"/>
                </a:solidFill>
                <a:latin typeface="Oswald"/>
                <a:ea typeface="Oswald"/>
                <a:cs typeface="Oswald"/>
                <a:sym typeface="Oswald"/>
                <a:hlinkClick r:id="rId5"/>
              </a:rPr>
              <a:t>https://ride.vision</a:t>
            </a:r>
            <a:endParaRPr/>
          </a:p>
        </p:txBody>
      </p:sp>
      <p:sp>
        <p:nvSpPr>
          <p:cNvPr id="257" name="Google Shape;257;p35"/>
          <p:cNvSpPr txBox="1"/>
          <p:nvPr/>
        </p:nvSpPr>
        <p:spPr>
          <a:xfrm>
            <a:off x="3015450" y="3533775"/>
            <a:ext cx="2842800" cy="7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uri.lavi@ride.vision</a:t>
            </a:r>
            <a:endParaRPr sz="160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9300" y="1061350"/>
            <a:ext cx="1162482" cy="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6"/>
          <p:cNvPicPr preferRelativeResize="0"/>
          <p:nvPr/>
        </p:nvPicPr>
        <p:blipFill rotWithShape="1">
          <a:blip r:embed="rId4">
            <a:alphaModFix/>
          </a:blip>
          <a:srcRect t="9300" b="-9299"/>
          <a:stretch/>
        </p:blipFill>
        <p:spPr>
          <a:xfrm>
            <a:off x="2276425" y="913625"/>
            <a:ext cx="819274" cy="819274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6"/>
          <p:cNvSpPr/>
          <p:nvPr/>
        </p:nvSpPr>
        <p:spPr>
          <a:xfrm>
            <a:off x="1382100" y="1038575"/>
            <a:ext cx="1815000" cy="5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800" b="1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700M</a:t>
            </a:r>
            <a:endParaRPr sz="2800" b="1">
              <a:solidFill>
                <a:srgbClr val="FD3A1A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on the roads</a:t>
            </a:r>
            <a:endParaRPr sz="28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b="1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3" name="Google Shape;113;p26"/>
          <p:cNvPicPr preferRelativeResize="0"/>
          <p:nvPr/>
        </p:nvPicPr>
        <p:blipFill rotWithShape="1">
          <a:blip r:embed="rId5">
            <a:alphaModFix/>
          </a:blip>
          <a:srcRect l="4643" b="3316"/>
          <a:stretch/>
        </p:blipFill>
        <p:spPr>
          <a:xfrm>
            <a:off x="3953050" y="3253180"/>
            <a:ext cx="1061249" cy="81927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6"/>
          <p:cNvSpPr/>
          <p:nvPr/>
        </p:nvSpPr>
        <p:spPr>
          <a:xfrm>
            <a:off x="4808600" y="1088050"/>
            <a:ext cx="3700800" cy="5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~</a:t>
            </a:r>
            <a:r>
              <a:rPr lang="en" sz="2400" b="1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378K</a:t>
            </a:r>
            <a:r>
              <a:rPr lang="en" sz="24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240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fatalities</a:t>
            </a:r>
            <a:r>
              <a:rPr lang="en" sz="2400" b="1">
                <a:solidFill>
                  <a:srgbClr val="66000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sz="2400" b="1">
              <a:solidFill>
                <a:srgbClr val="66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every year</a:t>
            </a:r>
            <a:endParaRPr sz="24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5" name="Google Shape;115;p26"/>
          <p:cNvSpPr/>
          <p:nvPr/>
        </p:nvSpPr>
        <p:spPr>
          <a:xfrm>
            <a:off x="937375" y="2720522"/>
            <a:ext cx="3915900" cy="49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28</a:t>
            </a:r>
            <a:r>
              <a:rPr lang="en" sz="240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x</a:t>
            </a:r>
            <a:r>
              <a:rPr lang="en" sz="2400" b="1" i="0" u="none" strike="noStrike" cap="none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2400" i="0" u="none" strike="noStrike" cap="none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higher chance </a:t>
            </a: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of</a:t>
            </a:r>
            <a:r>
              <a:rPr lang="en" sz="2400" b="1" i="0" u="none" strike="noStrike" cap="none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2400" i="0" u="none" strike="noStrike" cap="none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fatality</a:t>
            </a:r>
            <a:r>
              <a:rPr lang="en" sz="2400" b="1" i="0" u="none" strike="noStrike" cap="none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sz="120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6" name="Google Shape;116;p26"/>
          <p:cNvSpPr/>
          <p:nvPr/>
        </p:nvSpPr>
        <p:spPr>
          <a:xfrm>
            <a:off x="2688913" y="4378313"/>
            <a:ext cx="3700800" cy="546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and growing...</a:t>
            </a:r>
            <a:endParaRPr sz="24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7" name="Google Shape;117;p26"/>
          <p:cNvSpPr txBox="1"/>
          <p:nvPr/>
        </p:nvSpPr>
        <p:spPr>
          <a:xfrm>
            <a:off x="247525" y="159800"/>
            <a:ext cx="8736000" cy="5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THE MOST VULNERABLE VEHICLE ON THE ROAD </a:t>
            </a:r>
            <a:endParaRPr sz="2700" b="1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8" name="Google Shape;118;p26"/>
          <p:cNvSpPr txBox="1"/>
          <p:nvPr/>
        </p:nvSpPr>
        <p:spPr>
          <a:xfrm>
            <a:off x="5560650" y="2693850"/>
            <a:ext cx="3000000" cy="5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EU: </a:t>
            </a:r>
            <a:r>
              <a:rPr lang="en" sz="2400" b="1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4,666</a:t>
            </a:r>
            <a:r>
              <a:rPr lang="en" sz="24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Fatalities </a:t>
            </a:r>
            <a:r>
              <a:rPr lang="en" sz="17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(2015)- 18%</a:t>
            </a:r>
            <a:endParaRPr sz="17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119" name="Google Shape;119;p26"/>
          <p:cNvCxnSpPr/>
          <p:nvPr/>
        </p:nvCxnSpPr>
        <p:spPr>
          <a:xfrm flipH="1">
            <a:off x="6756750" y="1872375"/>
            <a:ext cx="7500" cy="903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0" name="Google Shape;120;p26"/>
          <p:cNvSpPr txBox="1"/>
          <p:nvPr/>
        </p:nvSpPr>
        <p:spPr>
          <a:xfrm>
            <a:off x="5587550" y="4018600"/>
            <a:ext cx="3000000" cy="9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1" name="Google Shape;121;p26"/>
          <p:cNvSpPr txBox="1"/>
          <p:nvPr/>
        </p:nvSpPr>
        <p:spPr>
          <a:xfrm rot="-1808212">
            <a:off x="2181463" y="1068939"/>
            <a:ext cx="4563332" cy="1912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4.1% GDP</a:t>
            </a:r>
            <a:endParaRPr sz="7700">
              <a:solidFill>
                <a:srgbClr val="FD3A1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7"/>
          <p:cNvSpPr/>
          <p:nvPr/>
        </p:nvSpPr>
        <p:spPr>
          <a:xfrm rot="-844634">
            <a:off x="4330640" y="1126530"/>
            <a:ext cx="4575921" cy="1215104"/>
          </a:xfrm>
          <a:prstGeom prst="ellipse">
            <a:avLst/>
          </a:prstGeom>
          <a:noFill/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7"/>
          <p:cNvSpPr/>
          <p:nvPr/>
        </p:nvSpPr>
        <p:spPr>
          <a:xfrm rot="800801">
            <a:off x="4328815" y="2579676"/>
            <a:ext cx="4431592" cy="1087848"/>
          </a:xfrm>
          <a:prstGeom prst="ellipse">
            <a:avLst/>
          </a:prstGeom>
          <a:noFill/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7"/>
          <p:cNvSpPr txBox="1"/>
          <p:nvPr/>
        </p:nvSpPr>
        <p:spPr>
          <a:xfrm>
            <a:off x="1704450" y="268044"/>
            <a:ext cx="57351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2800" b="1" i="0" u="none" strike="noStrike" cap="none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ACCIDENTS = </a:t>
            </a:r>
            <a:r>
              <a:rPr lang="en" sz="2800" b="1" i="0" u="none" strike="noStrike" cap="none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COLLISIONS</a:t>
            </a:r>
            <a:endParaRPr sz="2800" b="1" i="0" u="none" strike="noStrike" cap="none">
              <a:solidFill>
                <a:srgbClr val="FFC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129" name="Google Shape;129;p27"/>
          <p:cNvCxnSpPr>
            <a:stCxn id="130" idx="6"/>
            <a:endCxn id="131" idx="2"/>
          </p:cNvCxnSpPr>
          <p:nvPr/>
        </p:nvCxnSpPr>
        <p:spPr>
          <a:xfrm>
            <a:off x="1957225" y="3333750"/>
            <a:ext cx="702300" cy="936000"/>
          </a:xfrm>
          <a:prstGeom prst="bentConnector3">
            <a:avLst>
              <a:gd name="adj1" fmla="val 4999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2" name="Google Shape;132;p27"/>
          <p:cNvCxnSpPr>
            <a:endCxn id="133" idx="2"/>
          </p:cNvCxnSpPr>
          <p:nvPr/>
        </p:nvCxnSpPr>
        <p:spPr>
          <a:xfrm rot="-5400000">
            <a:off x="2015950" y="2690250"/>
            <a:ext cx="936000" cy="351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4" name="Google Shape;134;p27"/>
          <p:cNvCxnSpPr/>
          <p:nvPr/>
        </p:nvCxnSpPr>
        <p:spPr>
          <a:xfrm rot="-5400000">
            <a:off x="4290550" y="2108400"/>
            <a:ext cx="457200" cy="1215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" name="Google Shape;135;p27"/>
          <p:cNvCxnSpPr>
            <a:stCxn id="136" idx="3"/>
            <a:endCxn id="137" idx="2"/>
          </p:cNvCxnSpPr>
          <p:nvPr/>
        </p:nvCxnSpPr>
        <p:spPr>
          <a:xfrm>
            <a:off x="4314850" y="2397750"/>
            <a:ext cx="287100" cy="442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38" name="Google Shape;138;p27"/>
          <p:cNvGrpSpPr/>
          <p:nvPr/>
        </p:nvGrpSpPr>
        <p:grpSpPr>
          <a:xfrm>
            <a:off x="4601950" y="1780950"/>
            <a:ext cx="1536300" cy="319200"/>
            <a:chOff x="5592550" y="1018950"/>
            <a:chExt cx="1536300" cy="319200"/>
          </a:xfrm>
        </p:grpSpPr>
        <p:sp>
          <p:nvSpPr>
            <p:cNvPr id="139" name="Google Shape;139;p27"/>
            <p:cNvSpPr/>
            <p:nvPr/>
          </p:nvSpPr>
          <p:spPr>
            <a:xfrm>
              <a:off x="5766550" y="1018950"/>
              <a:ext cx="1362300" cy="3192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93%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FWD, FWD/SIDE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7"/>
            <p:cNvSpPr/>
            <p:nvPr/>
          </p:nvSpPr>
          <p:spPr>
            <a:xfrm>
              <a:off x="5592550" y="1091550"/>
              <a:ext cx="174000" cy="174000"/>
            </a:xfrm>
            <a:prstGeom prst="ellipse">
              <a:avLst/>
            </a:prstGeom>
            <a:solidFill>
              <a:srgbClr val="31EA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1" name="Google Shape;141;p27"/>
          <p:cNvGrpSpPr/>
          <p:nvPr/>
        </p:nvGrpSpPr>
        <p:grpSpPr>
          <a:xfrm>
            <a:off x="2659450" y="2238150"/>
            <a:ext cx="1655400" cy="319200"/>
            <a:chOff x="3650050" y="1476150"/>
            <a:chExt cx="1655400" cy="319200"/>
          </a:xfrm>
        </p:grpSpPr>
        <p:sp>
          <p:nvSpPr>
            <p:cNvPr id="136" name="Google Shape;136;p27"/>
            <p:cNvSpPr/>
            <p:nvPr/>
          </p:nvSpPr>
          <p:spPr>
            <a:xfrm>
              <a:off x="3824050" y="1476150"/>
              <a:ext cx="1481400" cy="3192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&gt;98%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COLLISIONS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7"/>
            <p:cNvSpPr/>
            <p:nvPr/>
          </p:nvSpPr>
          <p:spPr>
            <a:xfrm>
              <a:off x="3650050" y="1548750"/>
              <a:ext cx="174000" cy="174000"/>
            </a:xfrm>
            <a:prstGeom prst="ellipse">
              <a:avLst/>
            </a:prstGeom>
            <a:solidFill>
              <a:srgbClr val="75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" name="Google Shape;142;p27"/>
          <p:cNvGrpSpPr/>
          <p:nvPr/>
        </p:nvGrpSpPr>
        <p:grpSpPr>
          <a:xfrm>
            <a:off x="594950" y="3174150"/>
            <a:ext cx="1362275" cy="319200"/>
            <a:chOff x="1596750" y="2412150"/>
            <a:chExt cx="1362275" cy="319200"/>
          </a:xfrm>
        </p:grpSpPr>
        <p:sp>
          <p:nvSpPr>
            <p:cNvPr id="143" name="Google Shape;143;p27"/>
            <p:cNvSpPr/>
            <p:nvPr/>
          </p:nvSpPr>
          <p:spPr>
            <a:xfrm>
              <a:off x="1596750" y="2412150"/>
              <a:ext cx="1182300" cy="3192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ACCIDENTS</a:t>
              </a:r>
              <a:endPara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7"/>
            <p:cNvSpPr/>
            <p:nvPr/>
          </p:nvSpPr>
          <p:spPr>
            <a:xfrm>
              <a:off x="2785025" y="2484750"/>
              <a:ext cx="174000" cy="174000"/>
            </a:xfrm>
            <a:prstGeom prst="ellipse">
              <a:avLst/>
            </a:prstGeom>
            <a:solidFill>
              <a:srgbClr val="BAF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" name="Google Shape;144;p27"/>
          <p:cNvGrpSpPr/>
          <p:nvPr/>
        </p:nvGrpSpPr>
        <p:grpSpPr>
          <a:xfrm>
            <a:off x="2659450" y="3957750"/>
            <a:ext cx="3847500" cy="609000"/>
            <a:chOff x="3650050" y="3195750"/>
            <a:chExt cx="3847500" cy="609000"/>
          </a:xfrm>
        </p:grpSpPr>
        <p:sp>
          <p:nvSpPr>
            <p:cNvPr id="145" name="Google Shape;145;p27"/>
            <p:cNvSpPr/>
            <p:nvPr/>
          </p:nvSpPr>
          <p:spPr>
            <a:xfrm>
              <a:off x="3824050" y="3195750"/>
              <a:ext cx="3673500" cy="6090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&lt;&lt; 2% ROAD AND/OR MOTORCYCLE CONDITIONS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7"/>
            <p:cNvSpPr/>
            <p:nvPr/>
          </p:nvSpPr>
          <p:spPr>
            <a:xfrm>
              <a:off x="3650050" y="3420750"/>
              <a:ext cx="174000" cy="174000"/>
            </a:xfrm>
            <a:prstGeom prst="ellipse">
              <a:avLst/>
            </a:prstGeom>
            <a:solidFill>
              <a:srgbClr val="75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6" name="Google Shape;146;p27"/>
          <p:cNvGrpSpPr/>
          <p:nvPr/>
        </p:nvGrpSpPr>
        <p:grpSpPr>
          <a:xfrm>
            <a:off x="4601950" y="2695350"/>
            <a:ext cx="1356300" cy="319200"/>
            <a:chOff x="5592550" y="1933350"/>
            <a:chExt cx="1356300" cy="319200"/>
          </a:xfrm>
        </p:grpSpPr>
        <p:sp>
          <p:nvSpPr>
            <p:cNvPr id="147" name="Google Shape;147;p27"/>
            <p:cNvSpPr/>
            <p:nvPr/>
          </p:nvSpPr>
          <p:spPr>
            <a:xfrm>
              <a:off x="5766550" y="1933350"/>
              <a:ext cx="1182300" cy="3192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7%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BKWD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27"/>
            <p:cNvSpPr/>
            <p:nvPr/>
          </p:nvSpPr>
          <p:spPr>
            <a:xfrm>
              <a:off x="5592550" y="1991250"/>
              <a:ext cx="174000" cy="174000"/>
            </a:xfrm>
            <a:prstGeom prst="ellipse">
              <a:avLst/>
            </a:prstGeom>
            <a:solidFill>
              <a:srgbClr val="31EA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48" name="Google Shape;148;p27"/>
          <p:cNvCxnSpPr>
            <a:endCxn id="149" idx="2"/>
          </p:cNvCxnSpPr>
          <p:nvPr/>
        </p:nvCxnSpPr>
        <p:spPr>
          <a:xfrm rot="-5400000">
            <a:off x="6125650" y="1548150"/>
            <a:ext cx="446100" cy="3165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50" name="Google Shape;150;p27"/>
          <p:cNvGrpSpPr/>
          <p:nvPr/>
        </p:nvGrpSpPr>
        <p:grpSpPr>
          <a:xfrm>
            <a:off x="6506950" y="1323750"/>
            <a:ext cx="2151299" cy="319200"/>
            <a:chOff x="5592550" y="1018950"/>
            <a:chExt cx="2151299" cy="319200"/>
          </a:xfrm>
        </p:grpSpPr>
        <p:sp>
          <p:nvSpPr>
            <p:cNvPr id="151" name="Google Shape;151;p27"/>
            <p:cNvSpPr/>
            <p:nvPr/>
          </p:nvSpPr>
          <p:spPr>
            <a:xfrm>
              <a:off x="5766549" y="1018950"/>
              <a:ext cx="1977300" cy="3192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75%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" sz="11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MOTORBIKE VS.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VEHICLE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7"/>
            <p:cNvSpPr/>
            <p:nvPr/>
          </p:nvSpPr>
          <p:spPr>
            <a:xfrm>
              <a:off x="5592550" y="1091550"/>
              <a:ext cx="174000" cy="174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" name="Google Shape;152;p27"/>
          <p:cNvGrpSpPr/>
          <p:nvPr/>
        </p:nvGrpSpPr>
        <p:grpSpPr>
          <a:xfrm>
            <a:off x="6506950" y="2238150"/>
            <a:ext cx="1825500" cy="319200"/>
            <a:chOff x="5592550" y="1933350"/>
            <a:chExt cx="1825500" cy="319200"/>
          </a:xfrm>
        </p:grpSpPr>
        <p:sp>
          <p:nvSpPr>
            <p:cNvPr id="153" name="Google Shape;153;p27"/>
            <p:cNvSpPr/>
            <p:nvPr/>
          </p:nvSpPr>
          <p:spPr>
            <a:xfrm>
              <a:off x="5766550" y="1933350"/>
              <a:ext cx="1651500" cy="3192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FIXED OBJECTS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27"/>
            <p:cNvSpPr/>
            <p:nvPr/>
          </p:nvSpPr>
          <p:spPr>
            <a:xfrm>
              <a:off x="5592550" y="1991250"/>
              <a:ext cx="174000" cy="174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55" name="Google Shape;155;p27"/>
          <p:cNvCxnSpPr/>
          <p:nvPr/>
        </p:nvCxnSpPr>
        <p:spPr>
          <a:xfrm>
            <a:off x="5881606" y="1929450"/>
            <a:ext cx="616200" cy="453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6" name="Google Shape;156;p27"/>
          <p:cNvCxnSpPr>
            <a:endCxn id="157" idx="2"/>
          </p:cNvCxnSpPr>
          <p:nvPr/>
        </p:nvCxnSpPr>
        <p:spPr>
          <a:xfrm>
            <a:off x="5584450" y="2843850"/>
            <a:ext cx="541500" cy="453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58" name="Google Shape;158;p27"/>
          <p:cNvGrpSpPr/>
          <p:nvPr/>
        </p:nvGrpSpPr>
        <p:grpSpPr>
          <a:xfrm>
            <a:off x="6125950" y="3188700"/>
            <a:ext cx="2206500" cy="231900"/>
            <a:chOff x="5592550" y="1969500"/>
            <a:chExt cx="2206500" cy="231900"/>
          </a:xfrm>
        </p:grpSpPr>
        <p:sp>
          <p:nvSpPr>
            <p:cNvPr id="159" name="Google Shape;159;p27"/>
            <p:cNvSpPr/>
            <p:nvPr/>
          </p:nvSpPr>
          <p:spPr>
            <a:xfrm>
              <a:off x="5766550" y="1969500"/>
              <a:ext cx="2032500" cy="2319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100%</a:t>
              </a:r>
              <a:r>
                <a:rPr lang="en" sz="1100" b="0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" sz="1100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MOTORBIKE VS. VEHICLE</a:t>
              </a:r>
              <a:endPara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27"/>
            <p:cNvSpPr/>
            <p:nvPr/>
          </p:nvSpPr>
          <p:spPr>
            <a:xfrm>
              <a:off x="5592550" y="1991250"/>
              <a:ext cx="174000" cy="174000"/>
            </a:xfrm>
            <a:prstGeom prst="ellipse">
              <a:avLst/>
            </a:prstGeom>
            <a:solidFill>
              <a:srgbClr val="19C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60;p27"/>
          <p:cNvSpPr txBox="1"/>
          <p:nvPr/>
        </p:nvSpPr>
        <p:spPr>
          <a:xfrm rot="-1808212">
            <a:off x="3088438" y="953264"/>
            <a:ext cx="4563332" cy="1912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76%</a:t>
            </a:r>
            <a:endParaRPr sz="11300">
              <a:solidFill>
                <a:srgbClr val="FD3A1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/>
          <p:nvPr/>
        </p:nvSpPr>
        <p:spPr>
          <a:xfrm>
            <a:off x="4562579" y="2788465"/>
            <a:ext cx="4581300" cy="1253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8"/>
          <p:cNvSpPr/>
          <p:nvPr/>
        </p:nvSpPr>
        <p:spPr>
          <a:xfrm>
            <a:off x="4562579" y="1439236"/>
            <a:ext cx="4581300" cy="1267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8"/>
          <p:cNvSpPr/>
          <p:nvPr/>
        </p:nvSpPr>
        <p:spPr>
          <a:xfrm>
            <a:off x="0" y="2777915"/>
            <a:ext cx="4480500" cy="12636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8"/>
          <p:cNvSpPr/>
          <p:nvPr/>
        </p:nvSpPr>
        <p:spPr>
          <a:xfrm>
            <a:off x="0" y="1439236"/>
            <a:ext cx="4480500" cy="12675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8"/>
          <p:cNvSpPr txBox="1"/>
          <p:nvPr/>
        </p:nvSpPr>
        <p:spPr>
          <a:xfrm>
            <a:off x="4616325" y="1614622"/>
            <a:ext cx="1938300" cy="6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- Drivers are not alerted, 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but have good field of view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8"/>
          <p:cNvSpPr txBox="1"/>
          <p:nvPr/>
        </p:nvSpPr>
        <p:spPr>
          <a:xfrm>
            <a:off x="4616324" y="2962800"/>
            <a:ext cx="2379600" cy="3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- Alerts have to be intense (to get drivers</a:t>
            </a:r>
            <a:r>
              <a:rPr lang="en" sz="1200">
                <a:latin typeface="Calibri"/>
                <a:ea typeface="Calibri"/>
                <a:cs typeface="Calibri"/>
                <a:sym typeface="Calibri"/>
              </a:rPr>
              <a:t>’ focus)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8"/>
          <p:cNvSpPr txBox="1"/>
          <p:nvPr/>
        </p:nvSpPr>
        <p:spPr>
          <a:xfrm>
            <a:off x="226373" y="1614629"/>
            <a:ext cx="2646000" cy="7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- Riders are alerted, but suffer from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 ⨷ Object Fixation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 ⨷ Tunnel Visioning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8"/>
          <p:cNvSpPr txBox="1"/>
          <p:nvPr/>
        </p:nvSpPr>
        <p:spPr>
          <a:xfrm>
            <a:off x="176675" y="2956297"/>
            <a:ext cx="2646000" cy="6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- Alerts shouldn’t impact riders’ focus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latin typeface="Calibri"/>
                <a:ea typeface="Calibri"/>
                <a:cs typeface="Calibri"/>
                <a:sym typeface="Calibri"/>
              </a:rPr>
              <a:t>(non intrusive alerts)</a:t>
            </a:r>
            <a:endParaRPr sz="12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8"/>
          <p:cNvSpPr txBox="1"/>
          <p:nvPr/>
        </p:nvSpPr>
        <p:spPr>
          <a:xfrm>
            <a:off x="4" y="268050"/>
            <a:ext cx="9144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1" i="0" u="none" strike="noStrike" cap="none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RIDERS ≠ DRIVERS</a:t>
            </a:r>
            <a:r>
              <a:rPr lang="en" sz="28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, AND WHAT RIDE VISION SOLVES? </a:t>
            </a:r>
            <a:endParaRPr sz="2800" b="1" i="0" u="none" strike="noStrike" cap="none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74" name="Google Shape;174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30179" y="1620744"/>
            <a:ext cx="667550" cy="6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97729" y="3018316"/>
            <a:ext cx="716281" cy="627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87777" y="1691640"/>
            <a:ext cx="618987" cy="602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87777" y="2938557"/>
            <a:ext cx="744811" cy="706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14859" y="2874871"/>
            <a:ext cx="719269" cy="700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/>
          <p:nvPr/>
        </p:nvSpPr>
        <p:spPr>
          <a:xfrm>
            <a:off x="2917870" y="3660699"/>
            <a:ext cx="6226200" cy="132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9"/>
          <p:cNvSpPr/>
          <p:nvPr/>
        </p:nvSpPr>
        <p:spPr>
          <a:xfrm>
            <a:off x="2917871" y="2320715"/>
            <a:ext cx="6226200" cy="126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9"/>
          <p:cNvSpPr/>
          <p:nvPr/>
        </p:nvSpPr>
        <p:spPr>
          <a:xfrm>
            <a:off x="2917871" y="982036"/>
            <a:ext cx="6226200" cy="1267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29"/>
          <p:cNvSpPr/>
          <p:nvPr/>
        </p:nvSpPr>
        <p:spPr>
          <a:xfrm>
            <a:off x="0" y="3659394"/>
            <a:ext cx="2826900" cy="13314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9"/>
          <p:cNvSpPr/>
          <p:nvPr/>
        </p:nvSpPr>
        <p:spPr>
          <a:xfrm>
            <a:off x="0" y="2320715"/>
            <a:ext cx="2826900" cy="1263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9"/>
          <p:cNvSpPr/>
          <p:nvPr/>
        </p:nvSpPr>
        <p:spPr>
          <a:xfrm>
            <a:off x="0" y="982036"/>
            <a:ext cx="2826900" cy="1267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9"/>
          <p:cNvSpPr txBox="1"/>
          <p:nvPr/>
        </p:nvSpPr>
        <p:spPr>
          <a:xfrm>
            <a:off x="121900" y="3706975"/>
            <a:ext cx="25740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Built specifically for 2W: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Small, doesn’t require lots of space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Low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power consumption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Suitable p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rice 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9"/>
          <p:cNvSpPr txBox="1"/>
          <p:nvPr/>
        </p:nvSpPr>
        <p:spPr>
          <a:xfrm>
            <a:off x="121900" y="2389776"/>
            <a:ext cx="2574000" cy="8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Crafted for 2W: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arrow path riding (no l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anes)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Rides 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close 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or/and 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between the cars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29"/>
          <p:cNvSpPr txBox="1"/>
          <p:nvPr/>
        </p:nvSpPr>
        <p:spPr>
          <a:xfrm>
            <a:off x="366525" y="132625"/>
            <a:ext cx="8579700" cy="5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BIKES ≠ CARS, AND WHAT RIDE VISION SOLVES? </a:t>
            </a:r>
            <a:endParaRPr sz="2800" b="1" i="0" u="none" strike="noStrike" cap="none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2" name="Google Shape;192;p29"/>
          <p:cNvSpPr txBox="1"/>
          <p:nvPr/>
        </p:nvSpPr>
        <p:spPr>
          <a:xfrm>
            <a:off x="122000" y="1060750"/>
            <a:ext cx="2343900" cy="7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Designed to compensate 2W’s: 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Vibrat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ions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, rotat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ions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Tilt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ing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up/down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 Roll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ing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(lean</a:t>
            </a: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ing</a:t>
            </a:r>
            <a:r>
              <a:rPr lang="en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3" name="Google Shape;193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53250" y="982036"/>
            <a:ext cx="5163221" cy="4007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456" y="1325250"/>
            <a:ext cx="7443950" cy="282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0"/>
          <p:cNvSpPr txBox="1"/>
          <p:nvPr/>
        </p:nvSpPr>
        <p:spPr>
          <a:xfrm>
            <a:off x="951850" y="1395600"/>
            <a:ext cx="6363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CAMERA</a:t>
            </a:r>
            <a:endParaRPr sz="11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00" name="Google Shape;200;p30"/>
          <p:cNvSpPr txBox="1"/>
          <p:nvPr/>
        </p:nvSpPr>
        <p:spPr>
          <a:xfrm>
            <a:off x="1995075" y="3032350"/>
            <a:ext cx="4161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ECU</a:t>
            </a:r>
            <a:endParaRPr sz="11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pSp>
        <p:nvGrpSpPr>
          <p:cNvPr id="201" name="Google Shape;201;p30"/>
          <p:cNvGrpSpPr/>
          <p:nvPr/>
        </p:nvGrpSpPr>
        <p:grpSpPr>
          <a:xfrm>
            <a:off x="3962475" y="732600"/>
            <a:ext cx="1288062" cy="359100"/>
            <a:chOff x="4267275" y="1113600"/>
            <a:chExt cx="1288062" cy="359100"/>
          </a:xfrm>
        </p:grpSpPr>
        <p:sp>
          <p:nvSpPr>
            <p:cNvPr id="202" name="Google Shape;202;p30"/>
            <p:cNvSpPr/>
            <p:nvPr/>
          </p:nvSpPr>
          <p:spPr>
            <a:xfrm>
              <a:off x="4267275" y="1121575"/>
              <a:ext cx="1288062" cy="347058"/>
            </a:xfrm>
            <a:prstGeom prst="flowChartTerminator">
              <a:avLst/>
            </a:prstGeom>
            <a:solidFill>
              <a:srgbClr val="00206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0"/>
            <p:cNvSpPr txBox="1"/>
            <p:nvPr/>
          </p:nvSpPr>
          <p:spPr>
            <a:xfrm>
              <a:off x="4358325" y="1113600"/>
              <a:ext cx="11970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C000"/>
                  </a:solidFill>
                  <a:latin typeface="Oswald"/>
                  <a:ea typeface="Oswald"/>
                  <a:cs typeface="Oswald"/>
                  <a:sym typeface="Oswald"/>
                </a:rPr>
                <a:t>VISUAL WARNINGS</a:t>
              </a:r>
              <a:endParaRPr sz="1100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endParaRPr>
            </a:p>
          </p:txBody>
        </p:sp>
      </p:grpSp>
      <p:cxnSp>
        <p:nvCxnSpPr>
          <p:cNvPr id="204" name="Google Shape;204;p30"/>
          <p:cNvCxnSpPr>
            <a:stCxn id="203" idx="2"/>
          </p:cNvCxnSpPr>
          <p:nvPr/>
        </p:nvCxnSpPr>
        <p:spPr>
          <a:xfrm>
            <a:off x="4652025" y="1091700"/>
            <a:ext cx="935100" cy="303900"/>
          </a:xfrm>
          <a:prstGeom prst="straightConnector1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05" name="Google Shape;205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8341" y="4487889"/>
            <a:ext cx="636300" cy="619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6" name="Google Shape;206;p30"/>
          <p:cNvGrpSpPr/>
          <p:nvPr/>
        </p:nvGrpSpPr>
        <p:grpSpPr>
          <a:xfrm>
            <a:off x="3962475" y="4087550"/>
            <a:ext cx="1288062" cy="359100"/>
            <a:chOff x="4267275" y="1113600"/>
            <a:chExt cx="1288062" cy="359100"/>
          </a:xfrm>
        </p:grpSpPr>
        <p:sp>
          <p:nvSpPr>
            <p:cNvPr id="207" name="Google Shape;207;p30"/>
            <p:cNvSpPr/>
            <p:nvPr/>
          </p:nvSpPr>
          <p:spPr>
            <a:xfrm>
              <a:off x="4267275" y="1121575"/>
              <a:ext cx="1288062" cy="347058"/>
            </a:xfrm>
            <a:prstGeom prst="flowChartTerminator">
              <a:avLst/>
            </a:prstGeom>
            <a:solidFill>
              <a:srgbClr val="00206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0"/>
            <p:cNvSpPr txBox="1"/>
            <p:nvPr/>
          </p:nvSpPr>
          <p:spPr>
            <a:xfrm>
              <a:off x="4358325" y="1113600"/>
              <a:ext cx="1197000" cy="3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FFC000"/>
                  </a:solidFill>
                  <a:latin typeface="Oswald"/>
                  <a:ea typeface="Oswald"/>
                  <a:cs typeface="Oswald"/>
                  <a:sym typeface="Oswald"/>
                </a:rPr>
                <a:t>AUDIO WARNINGS</a:t>
              </a:r>
              <a:endParaRPr sz="1100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endParaRPr>
            </a:p>
          </p:txBody>
        </p:sp>
      </p:grpSp>
      <p:cxnSp>
        <p:nvCxnSpPr>
          <p:cNvPr id="209" name="Google Shape;209;p30"/>
          <p:cNvCxnSpPr/>
          <p:nvPr/>
        </p:nvCxnSpPr>
        <p:spPr>
          <a:xfrm>
            <a:off x="2479025" y="4011350"/>
            <a:ext cx="1454400" cy="470400"/>
          </a:xfrm>
          <a:prstGeom prst="straightConnector1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0" name="Google Shape;210;p30"/>
          <p:cNvSpPr txBox="1"/>
          <p:nvPr/>
        </p:nvSpPr>
        <p:spPr>
          <a:xfrm>
            <a:off x="7254000" y="1288350"/>
            <a:ext cx="636300" cy="2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CAMERA</a:t>
            </a:r>
            <a:endParaRPr sz="11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1"/>
          <p:cNvSpPr txBox="1">
            <a:spLocks noGrp="1"/>
          </p:cNvSpPr>
          <p:nvPr>
            <p:ph type="title"/>
          </p:nvPr>
        </p:nvSpPr>
        <p:spPr>
          <a:xfrm>
            <a:off x="443975" y="164600"/>
            <a:ext cx="8381100" cy="4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AFTERMARKET </a:t>
            </a:r>
            <a:r>
              <a:rPr lang="en" b="1" i="0" u="none" strike="noStrike" cap="none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PRODUCT: </a:t>
            </a:r>
            <a:r>
              <a:rPr lang="en" u="none" strike="noStrike" cap="none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COLLISION AVOIDANCE</a:t>
            </a:r>
            <a:r>
              <a:rPr lang="en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 SYSTEM</a:t>
            </a:r>
            <a:endParaRPr u="none" strike="noStrike" cap="none">
              <a:solidFill>
                <a:srgbClr val="FFC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6" name="Google Shape;216;p31"/>
          <p:cNvPicPr preferRelativeResize="0"/>
          <p:nvPr/>
        </p:nvPicPr>
        <p:blipFill rotWithShape="1">
          <a:blip r:embed="rId3">
            <a:alphaModFix/>
          </a:blip>
          <a:srcRect l="46785"/>
          <a:stretch/>
        </p:blipFill>
        <p:spPr>
          <a:xfrm>
            <a:off x="170676" y="1817575"/>
            <a:ext cx="2032903" cy="3182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1"/>
          <p:cNvPicPr preferRelativeResize="0"/>
          <p:nvPr/>
        </p:nvPicPr>
        <p:blipFill rotWithShape="1">
          <a:blip r:embed="rId4">
            <a:alphaModFix/>
          </a:blip>
          <a:srcRect l="31899" r="20189"/>
          <a:stretch/>
        </p:blipFill>
        <p:spPr>
          <a:xfrm>
            <a:off x="2394276" y="1817575"/>
            <a:ext cx="2032896" cy="3182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1"/>
          <p:cNvPicPr preferRelativeResize="0"/>
          <p:nvPr/>
        </p:nvPicPr>
        <p:blipFill rotWithShape="1">
          <a:blip r:embed="rId5">
            <a:alphaModFix/>
          </a:blip>
          <a:srcRect l="19488" r="30451"/>
          <a:stretch/>
        </p:blipFill>
        <p:spPr>
          <a:xfrm>
            <a:off x="4617876" y="1817575"/>
            <a:ext cx="2124002" cy="318230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31"/>
          <p:cNvGrpSpPr/>
          <p:nvPr/>
        </p:nvGrpSpPr>
        <p:grpSpPr>
          <a:xfrm>
            <a:off x="4509027" y="725269"/>
            <a:ext cx="2341695" cy="1288797"/>
            <a:chOff x="4813827" y="572869"/>
            <a:chExt cx="2341695" cy="1288797"/>
          </a:xfrm>
        </p:grpSpPr>
        <p:pic>
          <p:nvPicPr>
            <p:cNvPr id="220" name="Google Shape;220;p3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4813827" y="572869"/>
              <a:ext cx="1422750" cy="12861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1" name="Google Shape;221;p3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732773" y="575476"/>
              <a:ext cx="1422750" cy="12861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2" name="Google Shape;222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82300" y="1003473"/>
            <a:ext cx="863250" cy="863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88728" y="747026"/>
            <a:ext cx="1547450" cy="138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1903368" y="739151"/>
            <a:ext cx="1547450" cy="138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1"/>
          <p:cNvPicPr preferRelativeResize="0"/>
          <p:nvPr/>
        </p:nvPicPr>
        <p:blipFill rotWithShape="1">
          <a:blip r:embed="rId9">
            <a:alphaModFix/>
          </a:blip>
          <a:srcRect l="10537" r="5961" b="3100"/>
          <a:stretch/>
        </p:blipFill>
        <p:spPr>
          <a:xfrm>
            <a:off x="6932575" y="1817575"/>
            <a:ext cx="2056603" cy="31822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2"/>
          <p:cNvSpPr txBox="1">
            <a:spLocks noGrp="1"/>
          </p:cNvSpPr>
          <p:nvPr>
            <p:ph type="title"/>
          </p:nvPr>
        </p:nvSpPr>
        <p:spPr>
          <a:xfrm>
            <a:off x="311700" y="140225"/>
            <a:ext cx="8520600" cy="9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RIDE VISION </a:t>
            </a:r>
            <a:r>
              <a:rPr lang="en" u="sng">
                <a:solidFill>
                  <a:srgbClr val="FFC000"/>
                </a:solidFill>
                <a:latin typeface="Oswald"/>
                <a:ea typeface="Oswald"/>
                <a:cs typeface="Oswald"/>
                <a:sym typeface="Oswald"/>
              </a:rPr>
              <a:t>EXPERIENCE</a:t>
            </a:r>
            <a:r>
              <a:rPr lang="en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b="1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0" u="none" strike="noStrike" cap="none">
              <a:solidFill>
                <a:srgbClr val="FFC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1" name="Google Shape;231;p32" title="Ride Vision Product Experience 3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5000" y="735800"/>
            <a:ext cx="6034000" cy="436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3"/>
          <p:cNvSpPr txBox="1"/>
          <p:nvPr/>
        </p:nvSpPr>
        <p:spPr>
          <a:xfrm>
            <a:off x="1704450" y="268044"/>
            <a:ext cx="57351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28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Preventing Accidents</a:t>
            </a:r>
            <a:endParaRPr sz="2800" b="1" i="0" u="none" strike="noStrike" cap="none">
              <a:solidFill>
                <a:srgbClr val="FFC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7" name="Google Shape;237;p33"/>
          <p:cNvSpPr txBox="1"/>
          <p:nvPr/>
        </p:nvSpPr>
        <p:spPr>
          <a:xfrm>
            <a:off x="617275" y="1058300"/>
            <a:ext cx="3507900" cy="32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Reducing </a:t>
            </a:r>
            <a:r>
              <a:rPr lang="en" sz="24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10 km/h</a:t>
            </a: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reduces up to </a:t>
            </a:r>
            <a:r>
              <a:rPr lang="en" sz="24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25%</a:t>
            </a: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of </a:t>
            </a:r>
            <a:r>
              <a:rPr lang="en" sz="2400" u="sng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Front</a:t>
            </a: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Collisions</a:t>
            </a:r>
            <a:r>
              <a:rPr lang="en" sz="18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*</a:t>
            </a:r>
            <a:r>
              <a:rPr lang="en" sz="2200" b="1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 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8" name="Google Shape;238;p33"/>
          <p:cNvSpPr txBox="1"/>
          <p:nvPr/>
        </p:nvSpPr>
        <p:spPr>
          <a:xfrm>
            <a:off x="5105675" y="999925"/>
            <a:ext cx="3663300" cy="7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Using </a:t>
            </a:r>
            <a:r>
              <a:rPr lang="en" sz="2400" u="sng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Front</a:t>
            </a: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 Collision Alert systems reduces chances of 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forward collision by </a:t>
            </a:r>
            <a:r>
              <a:rPr lang="en" sz="24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27% </a:t>
            </a: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**</a:t>
            </a:r>
            <a:endParaRPr sz="2400">
              <a:solidFill>
                <a:srgbClr val="FD3A1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9" name="Google Shape;239;p33"/>
          <p:cNvSpPr txBox="1"/>
          <p:nvPr/>
        </p:nvSpPr>
        <p:spPr>
          <a:xfrm>
            <a:off x="4220600" y="1135325"/>
            <a:ext cx="6216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002060"/>
                </a:solidFill>
              </a:rPr>
              <a:t>+</a:t>
            </a:r>
            <a:endParaRPr sz="3800">
              <a:solidFill>
                <a:srgbClr val="002060"/>
              </a:solidFill>
            </a:endParaRPr>
          </a:p>
        </p:txBody>
      </p:sp>
      <p:sp>
        <p:nvSpPr>
          <p:cNvPr id="240" name="Google Shape;240;p33"/>
          <p:cNvSpPr txBox="1"/>
          <p:nvPr/>
        </p:nvSpPr>
        <p:spPr>
          <a:xfrm>
            <a:off x="4125175" y="2022325"/>
            <a:ext cx="6216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002060"/>
                </a:solidFill>
              </a:rPr>
              <a:t>=</a:t>
            </a:r>
            <a:endParaRPr sz="6600">
              <a:solidFill>
                <a:srgbClr val="002060"/>
              </a:solidFill>
            </a:endParaRPr>
          </a:p>
        </p:txBody>
      </p:sp>
      <p:sp>
        <p:nvSpPr>
          <p:cNvPr id="241" name="Google Shape;241;p33"/>
          <p:cNvSpPr txBox="1"/>
          <p:nvPr/>
        </p:nvSpPr>
        <p:spPr>
          <a:xfrm>
            <a:off x="2027800" y="3100900"/>
            <a:ext cx="5165700" cy="15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Ride Vision’s internal research shows 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2060"/>
                </a:solidFill>
                <a:latin typeface="Oswald"/>
                <a:ea typeface="Oswald"/>
                <a:cs typeface="Oswald"/>
                <a:sym typeface="Oswald"/>
              </a:rPr>
              <a:t>using Ride Vision Front Alerts</a:t>
            </a:r>
            <a:endParaRPr sz="2400">
              <a:solidFill>
                <a:srgbClr val="00206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reduces average speed by 15 km/h</a:t>
            </a:r>
            <a:endParaRPr sz="2400" b="1">
              <a:solidFill>
                <a:srgbClr val="FD3A1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42" name="Google Shape;242;p33"/>
          <p:cNvSpPr txBox="1"/>
          <p:nvPr/>
        </p:nvSpPr>
        <p:spPr>
          <a:xfrm rot="-1808212">
            <a:off x="3088438" y="953264"/>
            <a:ext cx="4563332" cy="1912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00">
                <a:solidFill>
                  <a:srgbClr val="FD3A1A"/>
                </a:solidFill>
                <a:latin typeface="Oswald"/>
                <a:ea typeface="Oswald"/>
                <a:cs typeface="Oswald"/>
                <a:sym typeface="Oswald"/>
              </a:rPr>
              <a:t>40%</a:t>
            </a:r>
            <a:endParaRPr sz="11300">
              <a:solidFill>
                <a:srgbClr val="FD3A1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</Words>
  <Application>Microsoft Office PowerPoint</Application>
  <PresentationFormat>On-screen Show (16:9)</PresentationFormat>
  <Paragraphs>77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Oswald</vt:lpstr>
      <vt:lpstr>Calibri</vt:lpstr>
      <vt:lpstr>Arial</vt:lpstr>
      <vt:lpstr>Simple Light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AFTERMARKET PRODUCT: COLLISION AVOIDANCE SYSTEM</vt:lpstr>
      <vt:lpstr>RIDE VISION EXPERIENCE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FG</cp:lastModifiedBy>
  <cp:revision>1</cp:revision>
  <dcterms:modified xsi:type="dcterms:W3CDTF">2020-09-29T09:26:06Z</dcterms:modified>
</cp:coreProperties>
</file>