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0" d="100"/>
          <a:sy n="200" d="100"/>
        </p:scale>
        <p:origin x="-5682" y="16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B0D1BBE-F3D9-4688-A802-FAEC4D84155D}" type="datetimeFigureOut">
              <a:rPr lang="en-GB" smtClean="0"/>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495740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B0D1BBE-F3D9-4688-A802-FAEC4D84155D}" type="datetimeFigureOut">
              <a:rPr lang="en-GB" smtClean="0"/>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628568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B0D1BBE-F3D9-4688-A802-FAEC4D84155D}" type="datetimeFigureOut">
              <a:rPr lang="en-GB" smtClean="0"/>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4131261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B0D1BBE-F3D9-4688-A802-FAEC4D84155D}" type="datetimeFigureOut">
              <a:rPr lang="en-GB" smtClean="0"/>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2718824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B0D1BBE-F3D9-4688-A802-FAEC4D84155D}" type="datetimeFigureOut">
              <a:rPr lang="en-GB" smtClean="0"/>
              <a:t>25/09/2020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1109143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B0D1BBE-F3D9-4688-A802-FAEC4D84155D}" type="datetimeFigureOut">
              <a:rPr lang="en-GB" smtClean="0"/>
              <a:t>25/09/2020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2836926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B0D1BBE-F3D9-4688-A802-FAEC4D84155D}" type="datetimeFigureOut">
              <a:rPr lang="en-GB" smtClean="0"/>
              <a:t>25/09/2020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32894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B0D1BBE-F3D9-4688-A802-FAEC4D84155D}" type="datetimeFigureOut">
              <a:rPr lang="en-GB" smtClean="0"/>
              <a:t>25/09/2020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70719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0D1BBE-F3D9-4688-A802-FAEC4D84155D}" type="datetimeFigureOut">
              <a:rPr lang="en-GB" smtClean="0"/>
              <a:t>25/09/2020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570009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0D1BBE-F3D9-4688-A802-FAEC4D84155D}" type="datetimeFigureOut">
              <a:rPr lang="en-GB" smtClean="0"/>
              <a:t>25/09/2020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1129721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0D1BBE-F3D9-4688-A802-FAEC4D84155D}" type="datetimeFigureOut">
              <a:rPr lang="en-GB" smtClean="0"/>
              <a:t>25/09/2020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CC46A9-50F0-45E9-97B1-181640E98512}" type="slidenum">
              <a:rPr lang="en-GB" smtClean="0"/>
              <a:t>‹#›</a:t>
            </a:fld>
            <a:endParaRPr lang="en-GB"/>
          </a:p>
        </p:txBody>
      </p:sp>
    </p:spTree>
    <p:extLst>
      <p:ext uri="{BB962C8B-B14F-4D97-AF65-F5344CB8AC3E}">
        <p14:creationId xmlns:p14="http://schemas.microsoft.com/office/powerpoint/2010/main" val="3784493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D1BBE-F3D9-4688-A802-FAEC4D84155D}" type="datetimeFigureOut">
              <a:rPr lang="en-GB" smtClean="0"/>
              <a:t>25/09/2020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C46A9-50F0-45E9-97B1-181640E98512}" type="slidenum">
              <a:rPr lang="en-GB" smtClean="0"/>
              <a:t>‹#›</a:t>
            </a:fld>
            <a:endParaRPr lang="en-GB"/>
          </a:p>
        </p:txBody>
      </p:sp>
    </p:spTree>
    <p:extLst>
      <p:ext uri="{BB962C8B-B14F-4D97-AF65-F5344CB8AC3E}">
        <p14:creationId xmlns:p14="http://schemas.microsoft.com/office/powerpoint/2010/main" val="3330553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8010969" y="598550"/>
            <a:ext cx="3892571" cy="2462213"/>
          </a:xfrm>
          <a:prstGeom prst="rect">
            <a:avLst/>
          </a:prstGeom>
          <a:solidFill>
            <a:schemeClr val="accent1">
              <a:lumMod val="20000"/>
              <a:lumOff val="80000"/>
            </a:schemeClr>
          </a:solidFill>
          <a:ln>
            <a:solidFill>
              <a:schemeClr val="bg1">
                <a:lumMod val="65000"/>
              </a:schemeClr>
            </a:solidFill>
          </a:ln>
        </p:spPr>
        <p:txBody>
          <a:bodyPr wrap="square" rtlCol="0">
            <a:spAutoFit/>
          </a:bodyPr>
          <a:lstStyle/>
          <a:p>
            <a:r>
              <a:rPr lang="en-GB" sz="1400" b="1" u="sng" dirty="0"/>
              <a:t>5.1.2.4.4</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p:txBody>
      </p:sp>
      <p:sp>
        <p:nvSpPr>
          <p:cNvPr id="77" name="TextBox 76"/>
          <p:cNvSpPr txBox="1"/>
          <p:nvPr/>
        </p:nvSpPr>
        <p:spPr>
          <a:xfrm>
            <a:off x="4860390" y="1858292"/>
            <a:ext cx="2767405" cy="523220"/>
          </a:xfrm>
          <a:prstGeom prst="rect">
            <a:avLst/>
          </a:prstGeom>
          <a:solidFill>
            <a:schemeClr val="bg1">
              <a:lumMod val="85000"/>
            </a:schemeClr>
          </a:solidFill>
          <a:ln>
            <a:solidFill>
              <a:schemeClr val="bg1">
                <a:lumMod val="65000"/>
              </a:schemeClr>
            </a:solidFill>
          </a:ln>
        </p:spPr>
        <p:txBody>
          <a:bodyPr wrap="square" rtlCol="0">
            <a:spAutoFit/>
          </a:bodyPr>
          <a:lstStyle>
            <a:defPPr>
              <a:defRPr lang="en-US"/>
            </a:defPPr>
            <a:lvl1pPr>
              <a:defRPr sz="1400"/>
            </a:lvl1pPr>
          </a:lstStyle>
          <a:p>
            <a:r>
              <a:rPr lang="en-US" dirty="0"/>
              <a:t>The minimum guaranteed by the design depends on </a:t>
            </a:r>
            <a:r>
              <a:rPr lang="en-US" u="sng" dirty="0"/>
              <a:t>road topology</a:t>
            </a:r>
            <a:endParaRPr lang="en-GB" dirty="0"/>
          </a:p>
        </p:txBody>
      </p:sp>
      <p:sp>
        <p:nvSpPr>
          <p:cNvPr id="9" name="TextBox 8"/>
          <p:cNvSpPr txBox="1"/>
          <p:nvPr/>
        </p:nvSpPr>
        <p:spPr>
          <a:xfrm>
            <a:off x="374905" y="600391"/>
            <a:ext cx="4050791" cy="738664"/>
          </a:xfrm>
          <a:prstGeom prst="rect">
            <a:avLst/>
          </a:prstGeom>
          <a:solidFill>
            <a:schemeClr val="accent1">
              <a:lumMod val="20000"/>
              <a:lumOff val="80000"/>
            </a:schemeClr>
          </a:solidFill>
          <a:ln>
            <a:solidFill>
              <a:schemeClr val="bg1">
                <a:lumMod val="65000"/>
              </a:schemeClr>
            </a:solidFill>
          </a:ln>
        </p:spPr>
        <p:txBody>
          <a:bodyPr wrap="square" rtlCol="0">
            <a:spAutoFit/>
          </a:bodyPr>
          <a:lstStyle/>
          <a:p>
            <a:r>
              <a:rPr lang="en-GB" sz="1400" b="1" u="sng" dirty="0"/>
              <a:t>5.1.2.4.1 and 5.1.2.4.2 (“normal” type-IIA)</a:t>
            </a:r>
          </a:p>
          <a:p>
            <a:pPr marL="285750" indent="-285750">
              <a:buFont typeface="Arial" panose="020B0604020202020204" pitchFamily="34" charset="0"/>
              <a:buChar char="•"/>
            </a:pPr>
            <a:r>
              <a:rPr lang="en-GB" sz="1400" dirty="0"/>
              <a:t>12 minutes, 30km/h, 7%</a:t>
            </a:r>
          </a:p>
          <a:p>
            <a:pPr marL="285750" indent="-285750">
              <a:buFont typeface="Arial" panose="020B0604020202020204" pitchFamily="34" charset="0"/>
              <a:buChar char="•"/>
            </a:pPr>
            <a:r>
              <a:rPr lang="en-GB" sz="1400" dirty="0"/>
              <a:t>Without using brakes</a:t>
            </a:r>
          </a:p>
        </p:txBody>
      </p:sp>
      <p:sp>
        <p:nvSpPr>
          <p:cNvPr id="10" name="TextBox 9"/>
          <p:cNvSpPr txBox="1"/>
          <p:nvPr/>
        </p:nvSpPr>
        <p:spPr>
          <a:xfrm>
            <a:off x="374905" y="1858871"/>
            <a:ext cx="4050792" cy="523220"/>
          </a:xfrm>
          <a:prstGeom prst="rect">
            <a:avLst/>
          </a:prstGeom>
          <a:solidFill>
            <a:schemeClr val="bg1">
              <a:lumMod val="85000"/>
            </a:schemeClr>
          </a:solidFill>
          <a:ln>
            <a:solidFill>
              <a:schemeClr val="bg1">
                <a:lumMod val="65000"/>
              </a:schemeClr>
            </a:solidFill>
          </a:ln>
        </p:spPr>
        <p:txBody>
          <a:bodyPr wrap="square" rtlCol="0">
            <a:spAutoFit/>
          </a:bodyPr>
          <a:lstStyle>
            <a:defPPr>
              <a:defRPr lang="en-US"/>
            </a:defPPr>
          </a:lstStyle>
          <a:p>
            <a:r>
              <a:rPr lang="en-US" sz="1400" dirty="0"/>
              <a:t>The minimum energy </a:t>
            </a:r>
            <a:r>
              <a:rPr lang="en-US" sz="1400" u="sng" dirty="0"/>
              <a:t>and power</a:t>
            </a:r>
            <a:r>
              <a:rPr lang="en-US" sz="1400" dirty="0"/>
              <a:t> guaranteed by the system design is enough to pass Type-IIA.</a:t>
            </a:r>
            <a:endParaRPr lang="en-GB" sz="1400" dirty="0"/>
          </a:p>
        </p:txBody>
      </p:sp>
      <p:sp>
        <p:nvSpPr>
          <p:cNvPr id="16" name="TextBox 15"/>
          <p:cNvSpPr txBox="1"/>
          <p:nvPr/>
        </p:nvSpPr>
        <p:spPr>
          <a:xfrm>
            <a:off x="4860832" y="614500"/>
            <a:ext cx="2766964" cy="738664"/>
          </a:xfrm>
          <a:prstGeom prst="rect">
            <a:avLst/>
          </a:prstGeom>
          <a:solidFill>
            <a:schemeClr val="accent1">
              <a:lumMod val="20000"/>
              <a:lumOff val="80000"/>
            </a:schemeClr>
          </a:solidFill>
          <a:ln>
            <a:solidFill>
              <a:schemeClr val="bg1">
                <a:lumMod val="65000"/>
              </a:schemeClr>
            </a:solidFill>
          </a:ln>
        </p:spPr>
        <p:txBody>
          <a:bodyPr wrap="square" rtlCol="0">
            <a:spAutoFit/>
          </a:bodyPr>
          <a:lstStyle/>
          <a:p>
            <a:r>
              <a:rPr lang="en-GB" sz="1400" b="1" u="sng" dirty="0"/>
              <a:t>5.1.2.4.3</a:t>
            </a:r>
          </a:p>
          <a:p>
            <a:r>
              <a:rPr lang="en-GB" sz="1400" dirty="0"/>
              <a:t>“Account for road topology”</a:t>
            </a:r>
          </a:p>
          <a:p>
            <a:endParaRPr lang="en-GB" sz="1400" dirty="0"/>
          </a:p>
        </p:txBody>
      </p:sp>
      <p:sp>
        <p:nvSpPr>
          <p:cNvPr id="28" name="Down Arrow 27"/>
          <p:cNvSpPr/>
          <p:nvPr/>
        </p:nvSpPr>
        <p:spPr>
          <a:xfrm rot="2659939">
            <a:off x="4368063" y="178867"/>
            <a:ext cx="320040" cy="726572"/>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9" name="Down Arrow 28"/>
          <p:cNvSpPr/>
          <p:nvPr/>
        </p:nvSpPr>
        <p:spPr>
          <a:xfrm>
            <a:off x="6032854" y="247194"/>
            <a:ext cx="320040" cy="562633"/>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0" name="Down Arrow 29"/>
          <p:cNvSpPr/>
          <p:nvPr/>
        </p:nvSpPr>
        <p:spPr>
          <a:xfrm rot="18806540">
            <a:off x="7793333" y="158530"/>
            <a:ext cx="320040" cy="648228"/>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3" name="TextBox 32"/>
          <p:cNvSpPr txBox="1"/>
          <p:nvPr/>
        </p:nvSpPr>
        <p:spPr>
          <a:xfrm>
            <a:off x="85431" y="308914"/>
            <a:ext cx="1362745" cy="338554"/>
          </a:xfrm>
          <a:prstGeom prst="rect">
            <a:avLst/>
          </a:prstGeom>
          <a:solidFill>
            <a:schemeClr val="accent1">
              <a:lumMod val="20000"/>
              <a:lumOff val="80000"/>
            </a:schemeClr>
          </a:solidFill>
        </p:spPr>
        <p:txBody>
          <a:bodyPr wrap="none" rtlCol="0">
            <a:spAutoFit/>
          </a:bodyPr>
          <a:lstStyle/>
          <a:p>
            <a:r>
              <a:rPr lang="en-GB" sz="1600" b="1" i="1" dirty="0"/>
              <a:t>Requirements</a:t>
            </a:r>
          </a:p>
        </p:txBody>
      </p:sp>
      <p:sp>
        <p:nvSpPr>
          <p:cNvPr id="35" name="TextBox 34"/>
          <p:cNvSpPr txBox="1"/>
          <p:nvPr/>
        </p:nvSpPr>
        <p:spPr>
          <a:xfrm>
            <a:off x="49144" y="5109767"/>
            <a:ext cx="2188420" cy="338554"/>
          </a:xfrm>
          <a:prstGeom prst="rect">
            <a:avLst/>
          </a:prstGeom>
          <a:solidFill>
            <a:schemeClr val="accent2">
              <a:lumMod val="20000"/>
              <a:lumOff val="80000"/>
            </a:schemeClr>
          </a:solidFill>
        </p:spPr>
        <p:txBody>
          <a:bodyPr wrap="none" rtlCol="0">
            <a:spAutoFit/>
          </a:bodyPr>
          <a:lstStyle/>
          <a:p>
            <a:r>
              <a:rPr lang="en-GB" sz="1600" b="1" i="1" dirty="0"/>
              <a:t>Proposed modifications</a:t>
            </a:r>
          </a:p>
        </p:txBody>
      </p:sp>
      <p:pic>
        <p:nvPicPr>
          <p:cNvPr id="2" name="Picture 1"/>
          <p:cNvPicPr>
            <a:picLocks noChangeAspect="1"/>
          </p:cNvPicPr>
          <p:nvPr/>
        </p:nvPicPr>
        <p:blipFill>
          <a:blip r:embed="rId2"/>
          <a:stretch>
            <a:fillRect/>
          </a:stretch>
        </p:blipFill>
        <p:spPr>
          <a:xfrm>
            <a:off x="2795981" y="2560216"/>
            <a:ext cx="1017068" cy="878287"/>
          </a:xfrm>
          <a:prstGeom prst="rect">
            <a:avLst/>
          </a:prstGeom>
        </p:spPr>
      </p:pic>
      <p:pic>
        <p:nvPicPr>
          <p:cNvPr id="3" name="Picture 2"/>
          <p:cNvPicPr>
            <a:picLocks noChangeAspect="1"/>
          </p:cNvPicPr>
          <p:nvPr/>
        </p:nvPicPr>
        <p:blipFill>
          <a:blip r:embed="rId3"/>
          <a:stretch>
            <a:fillRect/>
          </a:stretch>
        </p:blipFill>
        <p:spPr>
          <a:xfrm>
            <a:off x="753730" y="2544568"/>
            <a:ext cx="993040" cy="856473"/>
          </a:xfrm>
          <a:prstGeom prst="rect">
            <a:avLst/>
          </a:prstGeom>
        </p:spPr>
      </p:pic>
      <p:sp>
        <p:nvSpPr>
          <p:cNvPr id="36" name="TextBox 35"/>
          <p:cNvSpPr txBox="1"/>
          <p:nvPr/>
        </p:nvSpPr>
        <p:spPr>
          <a:xfrm>
            <a:off x="382210" y="3554508"/>
            <a:ext cx="1638564" cy="623248"/>
          </a:xfrm>
          <a:prstGeom prst="rect">
            <a:avLst/>
          </a:prstGeom>
          <a:solidFill>
            <a:schemeClr val="bg1">
              <a:lumMod val="85000"/>
            </a:schemeClr>
          </a:solidFill>
        </p:spPr>
        <p:txBody>
          <a:bodyPr wrap="square">
            <a:spAutoFit/>
          </a:bodyPr>
          <a:lstStyle>
            <a:defPPr>
              <a:defRPr lang="en-US"/>
            </a:defPPr>
            <a:lvl1pPr marL="449263" indent="-449263" algn="ctr">
              <a:spcBef>
                <a:spcPts val="400"/>
              </a:spcBef>
              <a:spcAft>
                <a:spcPct val="0"/>
              </a:spcAft>
              <a:defRPr b="1"/>
            </a:lvl1pPr>
          </a:lstStyle>
          <a:p>
            <a:pPr marL="0" indent="0"/>
            <a:r>
              <a:rPr lang="en-GB" sz="1200" dirty="0"/>
              <a:t>Add an Endurance Brake</a:t>
            </a:r>
            <a:br>
              <a:rPr lang="en-GB" sz="1200" dirty="0"/>
            </a:br>
            <a:r>
              <a:rPr lang="en-GB" sz="1050" b="0" dirty="0"/>
              <a:t>(e.g. a cooled resistor)</a:t>
            </a:r>
          </a:p>
        </p:txBody>
      </p:sp>
      <p:sp>
        <p:nvSpPr>
          <p:cNvPr id="38" name="TextBox 37"/>
          <p:cNvSpPr txBox="1"/>
          <p:nvPr/>
        </p:nvSpPr>
        <p:spPr>
          <a:xfrm>
            <a:off x="2127505" y="3554508"/>
            <a:ext cx="2298191" cy="600164"/>
          </a:xfrm>
          <a:prstGeom prst="rect">
            <a:avLst/>
          </a:prstGeom>
          <a:solidFill>
            <a:schemeClr val="bg1">
              <a:lumMod val="85000"/>
            </a:schemeClr>
          </a:solidFill>
        </p:spPr>
        <p:txBody>
          <a:bodyPr wrap="square">
            <a:spAutoFit/>
          </a:bodyPr>
          <a:lstStyle>
            <a:defPPr>
              <a:defRPr lang="en-US"/>
            </a:defPPr>
            <a:lvl1pPr indent="0" algn="ctr">
              <a:spcBef>
                <a:spcPts val="400"/>
              </a:spcBef>
              <a:spcAft>
                <a:spcPct val="0"/>
              </a:spcAft>
              <a:defRPr sz="1400" b="1"/>
            </a:lvl1pPr>
          </a:lstStyle>
          <a:p>
            <a:r>
              <a:rPr lang="en-GB" sz="1200" dirty="0"/>
              <a:t>Secure </a:t>
            </a:r>
            <a:r>
              <a:rPr lang="en-GB" sz="1200" dirty="0">
                <a:solidFill>
                  <a:srgbClr val="FF0000"/>
                </a:solidFill>
              </a:rPr>
              <a:t>X kWh </a:t>
            </a:r>
            <a:r>
              <a:rPr lang="en-GB" sz="1200" dirty="0"/>
              <a:t>in the batteries</a:t>
            </a:r>
            <a:br>
              <a:rPr lang="en-GB" sz="1200" dirty="0"/>
            </a:br>
            <a:r>
              <a:rPr lang="en-GB" sz="1050" dirty="0">
                <a:solidFill>
                  <a:srgbClr val="FF0000"/>
                </a:solidFill>
              </a:rPr>
              <a:t>X kWh =</a:t>
            </a:r>
            <a:r>
              <a:rPr lang="en-GB" sz="1050" dirty="0"/>
              <a:t> Type-IIA energy *</a:t>
            </a:r>
            <a:br>
              <a:rPr lang="en-GB" sz="1050" dirty="0"/>
            </a:br>
            <a:r>
              <a:rPr lang="en-GB" sz="1050" b="0" dirty="0"/>
              <a:t>(* minus dissipated energy, i.e. losses)</a:t>
            </a:r>
          </a:p>
        </p:txBody>
      </p:sp>
      <p:sp>
        <p:nvSpPr>
          <p:cNvPr id="39" name="TextBox 38"/>
          <p:cNvSpPr txBox="1"/>
          <p:nvPr/>
        </p:nvSpPr>
        <p:spPr>
          <a:xfrm>
            <a:off x="382210" y="4345049"/>
            <a:ext cx="4050791" cy="646331"/>
          </a:xfrm>
          <a:prstGeom prst="rect">
            <a:avLst/>
          </a:prstGeom>
          <a:solidFill>
            <a:schemeClr val="bg1">
              <a:lumMod val="85000"/>
            </a:schemeClr>
          </a:solidFill>
          <a:ln>
            <a:solidFill>
              <a:schemeClr val="bg1">
                <a:lumMod val="65000"/>
              </a:schemeClr>
            </a:solidFill>
          </a:ln>
        </p:spPr>
        <p:txBody>
          <a:bodyPr wrap="square">
            <a:spAutoFit/>
          </a:bodyPr>
          <a:lstStyle>
            <a:defPPr>
              <a:defRPr lang="en-US"/>
            </a:defPPr>
            <a:lvl1pPr indent="0" algn="ctr">
              <a:spcBef>
                <a:spcPts val="400"/>
              </a:spcBef>
              <a:spcAft>
                <a:spcPct val="0"/>
              </a:spcAft>
              <a:defRPr sz="1400" b="1"/>
            </a:lvl1pPr>
          </a:lstStyle>
          <a:p>
            <a:r>
              <a:rPr lang="en-GB" sz="1200" dirty="0"/>
              <a:t> </a:t>
            </a:r>
            <a:r>
              <a:rPr lang="en-GB" sz="1200" u="sng" dirty="0"/>
              <a:t>Hybrid solution</a:t>
            </a:r>
            <a:r>
              <a:rPr lang="en-GB" sz="1200" dirty="0"/>
              <a:t>: secure </a:t>
            </a:r>
            <a:r>
              <a:rPr lang="en-GB" sz="1200" dirty="0">
                <a:solidFill>
                  <a:srgbClr val="FF0000"/>
                </a:solidFill>
              </a:rPr>
              <a:t>“less than X kWh” </a:t>
            </a:r>
            <a:r>
              <a:rPr lang="en-GB" sz="1200" dirty="0"/>
              <a:t>in the</a:t>
            </a:r>
            <a:br>
              <a:rPr lang="en-GB" sz="1200" dirty="0"/>
            </a:br>
            <a:r>
              <a:rPr lang="en-GB" sz="1200" dirty="0"/>
              <a:t>batteries and use a supplementary retardation means</a:t>
            </a:r>
            <a:br>
              <a:rPr lang="en-GB" sz="1200" dirty="0"/>
            </a:br>
            <a:r>
              <a:rPr lang="en-GB" sz="1050" b="0" dirty="0"/>
              <a:t>(which is only able to provide a “fraction” of a Type-IIA)</a:t>
            </a:r>
          </a:p>
        </p:txBody>
      </p:sp>
      <p:sp>
        <p:nvSpPr>
          <p:cNvPr id="6" name="Rectangle 5"/>
          <p:cNvSpPr/>
          <p:nvPr/>
        </p:nvSpPr>
        <p:spPr>
          <a:xfrm>
            <a:off x="374905" y="2442920"/>
            <a:ext cx="1646310" cy="171175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2135492" y="2442920"/>
            <a:ext cx="2290204" cy="171175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Down Arrow 59"/>
          <p:cNvSpPr/>
          <p:nvPr/>
        </p:nvSpPr>
        <p:spPr>
          <a:xfrm>
            <a:off x="1131825" y="4178925"/>
            <a:ext cx="237859" cy="175234"/>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61" name="Down Arrow 60"/>
          <p:cNvSpPr/>
          <p:nvPr/>
        </p:nvSpPr>
        <p:spPr>
          <a:xfrm>
            <a:off x="3077382" y="4168683"/>
            <a:ext cx="237859" cy="175234"/>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2" name="Rectangle 11"/>
          <p:cNvSpPr/>
          <p:nvPr/>
        </p:nvSpPr>
        <p:spPr>
          <a:xfrm>
            <a:off x="389514" y="5408033"/>
            <a:ext cx="4043487" cy="1015663"/>
          </a:xfrm>
          <a:prstGeom prst="rect">
            <a:avLst/>
          </a:prstGeom>
          <a:solidFill>
            <a:schemeClr val="accent2">
              <a:lumMod val="20000"/>
              <a:lumOff val="80000"/>
            </a:schemeClr>
          </a:solidFill>
          <a:ln>
            <a:solidFill>
              <a:schemeClr val="bg1">
                <a:lumMod val="65000"/>
              </a:schemeClr>
            </a:solidFill>
          </a:ln>
        </p:spPr>
        <p:txBody>
          <a:bodyPr wrap="square" rtlCol="0">
            <a:spAutoFit/>
          </a:bodyPr>
          <a:lstStyle/>
          <a:p>
            <a:pPr marL="171450" indent="-171450">
              <a:buFont typeface="Arial" panose="020B0604020202020204" pitchFamily="34" charset="0"/>
              <a:buChar char="•"/>
            </a:pPr>
            <a:r>
              <a:rPr lang="en-US" sz="1200" dirty="0"/>
              <a:t>Proposal from Czech Republic: “The condition of the vehicle batteries at the start of the test, shall be such that the braking force contribution provided by the electric regenerative braking system does not exceed the minimum guaranteed by the system design.”</a:t>
            </a:r>
            <a:endParaRPr lang="en-GB" sz="1200" dirty="0"/>
          </a:p>
        </p:txBody>
      </p:sp>
      <p:sp>
        <p:nvSpPr>
          <p:cNvPr id="13" name="TextBox 12"/>
          <p:cNvSpPr txBox="1"/>
          <p:nvPr/>
        </p:nvSpPr>
        <p:spPr>
          <a:xfrm>
            <a:off x="373066" y="2436955"/>
            <a:ext cx="327334" cy="261610"/>
          </a:xfrm>
          <a:prstGeom prst="rect">
            <a:avLst/>
          </a:prstGeom>
          <a:solidFill>
            <a:srgbClr val="FFFF00"/>
          </a:solidFill>
          <a:ln>
            <a:solidFill>
              <a:schemeClr val="bg1">
                <a:lumMod val="75000"/>
              </a:schemeClr>
            </a:solidFill>
          </a:ln>
        </p:spPr>
        <p:txBody>
          <a:bodyPr wrap="none" rtlCol="0">
            <a:spAutoFit/>
          </a:bodyPr>
          <a:lstStyle>
            <a:defPPr>
              <a:defRPr lang="en-US"/>
            </a:defPPr>
            <a:lvl1pPr>
              <a:defRPr sz="1400" b="1"/>
            </a:lvl1pPr>
          </a:lstStyle>
          <a:p>
            <a:r>
              <a:rPr lang="en-GB" sz="1100" dirty="0"/>
              <a:t>#1</a:t>
            </a:r>
          </a:p>
        </p:txBody>
      </p:sp>
      <p:sp>
        <p:nvSpPr>
          <p:cNvPr id="63" name="TextBox 62"/>
          <p:cNvSpPr txBox="1"/>
          <p:nvPr/>
        </p:nvSpPr>
        <p:spPr>
          <a:xfrm>
            <a:off x="2136712" y="2438643"/>
            <a:ext cx="327334" cy="261610"/>
          </a:xfrm>
          <a:prstGeom prst="rect">
            <a:avLst/>
          </a:prstGeom>
          <a:solidFill>
            <a:srgbClr val="FFFF00"/>
          </a:solidFill>
          <a:ln>
            <a:solidFill>
              <a:schemeClr val="bg1">
                <a:lumMod val="75000"/>
              </a:schemeClr>
            </a:solidFill>
          </a:ln>
        </p:spPr>
        <p:txBody>
          <a:bodyPr wrap="none" rtlCol="0">
            <a:spAutoFit/>
          </a:bodyPr>
          <a:lstStyle/>
          <a:p>
            <a:r>
              <a:rPr lang="en-GB" sz="1100" b="1" dirty="0"/>
              <a:t>#2</a:t>
            </a:r>
          </a:p>
        </p:txBody>
      </p:sp>
      <p:sp>
        <p:nvSpPr>
          <p:cNvPr id="64" name="TextBox 63"/>
          <p:cNvSpPr txBox="1"/>
          <p:nvPr/>
        </p:nvSpPr>
        <p:spPr>
          <a:xfrm>
            <a:off x="382017" y="4350397"/>
            <a:ext cx="327334" cy="261610"/>
          </a:xfrm>
          <a:prstGeom prst="rect">
            <a:avLst/>
          </a:prstGeom>
          <a:solidFill>
            <a:srgbClr val="FFFF00"/>
          </a:solidFill>
          <a:ln>
            <a:solidFill>
              <a:schemeClr val="bg1">
                <a:lumMod val="75000"/>
              </a:schemeClr>
            </a:solidFill>
          </a:ln>
        </p:spPr>
        <p:txBody>
          <a:bodyPr wrap="none" rtlCol="0">
            <a:spAutoFit/>
          </a:bodyPr>
          <a:lstStyle/>
          <a:p>
            <a:r>
              <a:rPr lang="en-GB" sz="1100" b="1" dirty="0"/>
              <a:t>#3</a:t>
            </a:r>
          </a:p>
        </p:txBody>
      </p:sp>
      <p:sp>
        <p:nvSpPr>
          <p:cNvPr id="73" name="Rectangle 72"/>
          <p:cNvSpPr/>
          <p:nvPr/>
        </p:nvSpPr>
        <p:spPr>
          <a:xfrm>
            <a:off x="4860390" y="5978577"/>
            <a:ext cx="2767405" cy="461665"/>
          </a:xfrm>
          <a:prstGeom prst="rect">
            <a:avLst/>
          </a:prstGeom>
          <a:solidFill>
            <a:schemeClr val="accent2">
              <a:lumMod val="20000"/>
              <a:lumOff val="80000"/>
            </a:schemeClr>
          </a:solidFill>
          <a:ln>
            <a:solidFill>
              <a:schemeClr val="bg1">
                <a:lumMod val="65000"/>
              </a:schemeClr>
            </a:solidFill>
          </a:ln>
        </p:spPr>
        <p:txBody>
          <a:bodyPr wrap="square" rtlCol="0">
            <a:spAutoFit/>
          </a:bodyPr>
          <a:lstStyle/>
          <a:p>
            <a:pPr marL="171450" indent="-171450">
              <a:buFont typeface="Arial" panose="020B0604020202020204" pitchFamily="34" charset="0"/>
              <a:buChar char="•"/>
            </a:pPr>
            <a:r>
              <a:rPr lang="en-US" sz="1200" dirty="0"/>
              <a:t>Limit the required “X kWh” to type IIA energy</a:t>
            </a:r>
          </a:p>
        </p:txBody>
      </p:sp>
      <p:pic>
        <p:nvPicPr>
          <p:cNvPr id="75" name="Picture 74"/>
          <p:cNvPicPr>
            <a:picLocks noChangeAspect="1"/>
          </p:cNvPicPr>
          <p:nvPr/>
        </p:nvPicPr>
        <p:blipFill>
          <a:blip r:embed="rId2"/>
          <a:stretch>
            <a:fillRect/>
          </a:stretch>
        </p:blipFill>
        <p:spPr>
          <a:xfrm>
            <a:off x="6500652" y="2535779"/>
            <a:ext cx="948183" cy="818801"/>
          </a:xfrm>
          <a:prstGeom prst="rect">
            <a:avLst/>
          </a:prstGeom>
        </p:spPr>
      </p:pic>
      <p:pic>
        <p:nvPicPr>
          <p:cNvPr id="37" name="Picture 36"/>
          <p:cNvPicPr>
            <a:picLocks noChangeAspect="1"/>
          </p:cNvPicPr>
          <p:nvPr/>
        </p:nvPicPr>
        <p:blipFill>
          <a:blip r:embed="rId3"/>
          <a:stretch>
            <a:fillRect/>
          </a:stretch>
        </p:blipFill>
        <p:spPr>
          <a:xfrm>
            <a:off x="5183255" y="2561213"/>
            <a:ext cx="888153" cy="766010"/>
          </a:xfrm>
          <a:prstGeom prst="rect">
            <a:avLst/>
          </a:prstGeom>
        </p:spPr>
      </p:pic>
      <p:sp>
        <p:nvSpPr>
          <p:cNvPr id="4" name="TextBox 3"/>
          <p:cNvSpPr txBox="1"/>
          <p:nvPr/>
        </p:nvSpPr>
        <p:spPr>
          <a:xfrm>
            <a:off x="5061306" y="3166333"/>
            <a:ext cx="1180067" cy="276999"/>
          </a:xfrm>
          <a:prstGeom prst="rect">
            <a:avLst/>
          </a:prstGeom>
          <a:solidFill>
            <a:schemeClr val="bg1"/>
          </a:solidFill>
        </p:spPr>
        <p:txBody>
          <a:bodyPr wrap="none" rtlCol="0">
            <a:spAutoFit/>
          </a:bodyPr>
          <a:lstStyle/>
          <a:p>
            <a:r>
              <a:rPr lang="en-GB" sz="1200" b="1" dirty="0"/>
              <a:t>Flat road ahead</a:t>
            </a:r>
          </a:p>
        </p:txBody>
      </p:sp>
      <p:sp>
        <p:nvSpPr>
          <p:cNvPr id="40" name="TextBox 39"/>
          <p:cNvSpPr txBox="1"/>
          <p:nvPr/>
        </p:nvSpPr>
        <p:spPr>
          <a:xfrm>
            <a:off x="6387338" y="3173096"/>
            <a:ext cx="1192634" cy="276999"/>
          </a:xfrm>
          <a:prstGeom prst="rect">
            <a:avLst/>
          </a:prstGeom>
          <a:solidFill>
            <a:schemeClr val="bg1"/>
          </a:solidFill>
        </p:spPr>
        <p:txBody>
          <a:bodyPr wrap="none" rtlCol="0">
            <a:spAutoFit/>
          </a:bodyPr>
          <a:lstStyle/>
          <a:p>
            <a:r>
              <a:rPr lang="en-GB" sz="1200" b="1" dirty="0"/>
              <a:t>Downhill ahead</a:t>
            </a:r>
          </a:p>
        </p:txBody>
      </p:sp>
      <p:sp>
        <p:nvSpPr>
          <p:cNvPr id="20" name="TextBox 19"/>
          <p:cNvSpPr txBox="1"/>
          <p:nvPr/>
        </p:nvSpPr>
        <p:spPr>
          <a:xfrm>
            <a:off x="4860390" y="3552605"/>
            <a:ext cx="2767405" cy="615553"/>
          </a:xfrm>
          <a:prstGeom prst="rect">
            <a:avLst/>
          </a:prstGeom>
          <a:solidFill>
            <a:schemeClr val="bg1">
              <a:lumMod val="85000"/>
            </a:schemeClr>
          </a:solidFill>
          <a:ln>
            <a:noFill/>
          </a:ln>
        </p:spPr>
        <p:txBody>
          <a:bodyPr wrap="square">
            <a:spAutoFit/>
          </a:bodyPr>
          <a:lstStyle>
            <a:defPPr>
              <a:defRPr lang="en-US"/>
            </a:defPPr>
            <a:lvl1pPr indent="0" algn="ctr">
              <a:spcBef>
                <a:spcPts val="400"/>
              </a:spcBef>
              <a:spcAft>
                <a:spcPct val="0"/>
              </a:spcAft>
              <a:defRPr sz="1400" b="1"/>
            </a:lvl1pPr>
          </a:lstStyle>
          <a:p>
            <a:r>
              <a:rPr lang="en-GB" sz="1200" dirty="0"/>
              <a:t>Secure </a:t>
            </a:r>
            <a:r>
              <a:rPr lang="en-GB" sz="1200" dirty="0">
                <a:solidFill>
                  <a:srgbClr val="FF0000"/>
                </a:solidFill>
              </a:rPr>
              <a:t>X kWh </a:t>
            </a:r>
            <a:r>
              <a:rPr lang="en-GB" sz="1200" dirty="0"/>
              <a:t>in the batteries</a:t>
            </a:r>
            <a:br>
              <a:rPr lang="en-GB" sz="1200" dirty="0"/>
            </a:br>
            <a:r>
              <a:rPr lang="en-GB" sz="1100" dirty="0">
                <a:solidFill>
                  <a:srgbClr val="FF0000"/>
                </a:solidFill>
              </a:rPr>
              <a:t>X kWh =</a:t>
            </a:r>
            <a:r>
              <a:rPr lang="en-GB" sz="1100" dirty="0"/>
              <a:t> required energy for next downhill * that can be reached by the vehicle</a:t>
            </a:r>
            <a:endParaRPr lang="en-GB" sz="1100" b="0" dirty="0"/>
          </a:p>
        </p:txBody>
      </p:sp>
      <p:sp>
        <p:nvSpPr>
          <p:cNvPr id="70" name="Rectangle 69"/>
          <p:cNvSpPr/>
          <p:nvPr/>
        </p:nvSpPr>
        <p:spPr>
          <a:xfrm>
            <a:off x="4860831" y="2442921"/>
            <a:ext cx="2766964" cy="171175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4860390" y="4375827"/>
            <a:ext cx="2767405" cy="661720"/>
          </a:xfrm>
          <a:prstGeom prst="rect">
            <a:avLst/>
          </a:prstGeom>
          <a:solidFill>
            <a:schemeClr val="bg1">
              <a:lumMod val="85000"/>
            </a:schemeClr>
          </a:solidFill>
          <a:ln>
            <a:solidFill>
              <a:schemeClr val="bg1">
                <a:lumMod val="75000"/>
              </a:schemeClr>
            </a:solidFill>
          </a:ln>
        </p:spPr>
        <p:txBody>
          <a:bodyPr wrap="square">
            <a:spAutoFit/>
          </a:bodyPr>
          <a:lstStyle>
            <a:defPPr>
              <a:defRPr lang="en-US"/>
            </a:defPPr>
            <a:lvl1pPr indent="0" algn="ctr">
              <a:spcBef>
                <a:spcPts val="400"/>
              </a:spcBef>
              <a:spcAft>
                <a:spcPct val="0"/>
              </a:spcAft>
              <a:defRPr sz="1400" b="1"/>
            </a:lvl1pPr>
          </a:lstStyle>
          <a:p>
            <a:r>
              <a:rPr lang="en-GB" sz="1200" u="sng" dirty="0"/>
              <a:t>Hybrid solution</a:t>
            </a:r>
            <a:r>
              <a:rPr lang="en-GB" dirty="0"/>
              <a:t>: </a:t>
            </a:r>
            <a:r>
              <a:rPr lang="en-GB" sz="1200" dirty="0"/>
              <a:t>use a</a:t>
            </a:r>
            <a:br>
              <a:rPr lang="en-GB" sz="1200" dirty="0"/>
            </a:br>
            <a:r>
              <a:rPr lang="en-GB" sz="1200" dirty="0"/>
              <a:t>supplementary retardation means</a:t>
            </a:r>
            <a:br>
              <a:rPr lang="en-GB" sz="1200" dirty="0"/>
            </a:br>
            <a:r>
              <a:rPr lang="en-GB" sz="1100" b="0" dirty="0"/>
              <a:t>(which is not able to pass Type-IIA alone)</a:t>
            </a:r>
          </a:p>
        </p:txBody>
      </p:sp>
      <p:sp>
        <p:nvSpPr>
          <p:cNvPr id="43" name="TextBox 42"/>
          <p:cNvSpPr txBox="1"/>
          <p:nvPr/>
        </p:nvSpPr>
        <p:spPr>
          <a:xfrm>
            <a:off x="4867970" y="4378699"/>
            <a:ext cx="327334" cy="261610"/>
          </a:xfrm>
          <a:prstGeom prst="rect">
            <a:avLst/>
          </a:prstGeom>
          <a:solidFill>
            <a:srgbClr val="FFFF00"/>
          </a:solidFill>
          <a:ln>
            <a:solidFill>
              <a:schemeClr val="bg1">
                <a:lumMod val="75000"/>
              </a:schemeClr>
            </a:solidFill>
          </a:ln>
        </p:spPr>
        <p:txBody>
          <a:bodyPr wrap="none" rtlCol="0">
            <a:spAutoFit/>
          </a:bodyPr>
          <a:lstStyle>
            <a:defPPr>
              <a:defRPr lang="en-US"/>
            </a:defPPr>
            <a:lvl1pPr>
              <a:defRPr sz="1400" b="1"/>
            </a:lvl1pPr>
          </a:lstStyle>
          <a:p>
            <a:r>
              <a:rPr lang="en-GB" sz="1100" dirty="0"/>
              <a:t>#4</a:t>
            </a:r>
          </a:p>
        </p:txBody>
      </p:sp>
      <p:sp>
        <p:nvSpPr>
          <p:cNvPr id="42" name="TextBox 41"/>
          <p:cNvSpPr txBox="1"/>
          <p:nvPr/>
        </p:nvSpPr>
        <p:spPr>
          <a:xfrm>
            <a:off x="4867135" y="2434424"/>
            <a:ext cx="327334" cy="261610"/>
          </a:xfrm>
          <a:prstGeom prst="rect">
            <a:avLst/>
          </a:prstGeom>
          <a:solidFill>
            <a:srgbClr val="FFFF00"/>
          </a:solidFill>
          <a:ln>
            <a:solidFill>
              <a:schemeClr val="bg1">
                <a:lumMod val="75000"/>
              </a:schemeClr>
            </a:solidFill>
          </a:ln>
        </p:spPr>
        <p:txBody>
          <a:bodyPr wrap="none" rtlCol="0">
            <a:spAutoFit/>
          </a:bodyPr>
          <a:lstStyle>
            <a:defPPr>
              <a:defRPr lang="en-US"/>
            </a:defPPr>
            <a:lvl1pPr>
              <a:defRPr sz="1400" b="1"/>
            </a:lvl1pPr>
          </a:lstStyle>
          <a:p>
            <a:r>
              <a:rPr lang="en-GB" sz="1100" dirty="0"/>
              <a:t>#3</a:t>
            </a:r>
          </a:p>
        </p:txBody>
      </p:sp>
      <p:sp>
        <p:nvSpPr>
          <p:cNvPr id="45" name="TextBox 44"/>
          <p:cNvSpPr txBox="1"/>
          <p:nvPr/>
        </p:nvSpPr>
        <p:spPr>
          <a:xfrm>
            <a:off x="9402407" y="1591415"/>
            <a:ext cx="2441676" cy="1415772"/>
          </a:xfrm>
          <a:prstGeom prst="rect">
            <a:avLst/>
          </a:prstGeom>
          <a:solidFill>
            <a:schemeClr val="accent1">
              <a:lumMod val="20000"/>
              <a:lumOff val="80000"/>
            </a:schemeClr>
          </a:solidFill>
          <a:ln>
            <a:solidFill>
              <a:schemeClr val="bg1">
                <a:lumMod val="75000"/>
              </a:schemeClr>
            </a:solidFill>
          </a:ln>
        </p:spPr>
        <p:txBody>
          <a:bodyPr wrap="square">
            <a:spAutoFit/>
          </a:bodyPr>
          <a:lstStyle>
            <a:defPPr>
              <a:defRPr lang="en-US"/>
            </a:defPPr>
            <a:lvl1pPr algn="ctr">
              <a:defRPr sz="1400" b="1"/>
            </a:lvl1pPr>
          </a:lstStyle>
          <a:p>
            <a:r>
              <a:rPr lang="en-GB" u="sng" dirty="0"/>
              <a:t>5.2.1.29.7 - Brake estimator</a:t>
            </a:r>
          </a:p>
          <a:p>
            <a:r>
              <a:rPr lang="en-GB" sz="1200" b="0" dirty="0"/>
              <a:t>Warn the driver with yellow signal if performance is below:</a:t>
            </a:r>
          </a:p>
          <a:p>
            <a:r>
              <a:rPr lang="en-GB" sz="1200" b="0" dirty="0"/>
              <a:t>3.3 m/s² (N3),</a:t>
            </a:r>
          </a:p>
          <a:p>
            <a:r>
              <a:rPr lang="en-GB" sz="1200" b="0" dirty="0"/>
              <a:t>3.75m/s² (M3)</a:t>
            </a:r>
          </a:p>
          <a:p>
            <a:r>
              <a:rPr lang="en-GB" sz="1200" b="0" dirty="0">
                <a:sym typeface="Wingdings" panose="05000000000000000000" pitchFamily="2" charset="2"/>
              </a:rPr>
              <a:t>(use “red” signal if performance is below secondary brake </a:t>
            </a:r>
            <a:r>
              <a:rPr lang="en-GB" sz="1200" b="0" dirty="0" err="1">
                <a:sym typeface="Wingdings" panose="05000000000000000000" pitchFamily="2" charset="2"/>
              </a:rPr>
              <a:t>perfo</a:t>
            </a:r>
            <a:r>
              <a:rPr lang="en-GB" sz="1200" b="0" dirty="0">
                <a:sym typeface="Wingdings" panose="05000000000000000000" pitchFamily="2" charset="2"/>
              </a:rPr>
              <a:t>)</a:t>
            </a:r>
          </a:p>
        </p:txBody>
      </p:sp>
      <p:sp>
        <p:nvSpPr>
          <p:cNvPr id="47" name="Textfeld 113"/>
          <p:cNvSpPr txBox="1"/>
          <p:nvPr/>
        </p:nvSpPr>
        <p:spPr bwMode="gray">
          <a:xfrm>
            <a:off x="10033715" y="863699"/>
            <a:ext cx="1800294" cy="662970"/>
          </a:xfrm>
          <a:prstGeom prst="rect">
            <a:avLst/>
          </a:prstGeom>
          <a:solidFill>
            <a:schemeClr val="accent1">
              <a:lumMod val="20000"/>
              <a:lumOff val="80000"/>
            </a:schemeClr>
          </a:solidFill>
          <a:ln>
            <a:solidFill>
              <a:schemeClr val="bg1">
                <a:lumMod val="75000"/>
              </a:schemeClr>
            </a:solidFill>
          </a:ln>
        </p:spPr>
        <p:txBody>
          <a:bodyPr vert="horz" wrap="square" lIns="0" tIns="0" rIns="0" bIns="0" rtlCol="0" anchor="ctr" anchorCtr="0">
            <a:noAutofit/>
          </a:bodyPr>
          <a:lstStyle/>
          <a:p>
            <a:pPr algn="ctr">
              <a:spcBef>
                <a:spcPts val="400"/>
              </a:spcBef>
              <a:spcAft>
                <a:spcPct val="0"/>
              </a:spcAft>
            </a:pPr>
            <a:r>
              <a:rPr lang="en-US" sz="1200" b="1" u="sng" dirty="0"/>
              <a:t>1.8.2.4 (a)</a:t>
            </a:r>
            <a:br>
              <a:rPr lang="en-US" sz="1200" b="1" u="sng" dirty="0"/>
            </a:br>
            <a:r>
              <a:rPr lang="de-DE" sz="1200" b="1" dirty="0"/>
              <a:t>Type-IIA with endurance brake </a:t>
            </a:r>
            <a:r>
              <a:rPr lang="de-DE" sz="1200" dirty="0"/>
              <a:t>(„power“ test only)</a:t>
            </a:r>
          </a:p>
        </p:txBody>
      </p:sp>
      <p:sp>
        <p:nvSpPr>
          <p:cNvPr id="48" name="TextBox 47"/>
          <p:cNvSpPr txBox="1"/>
          <p:nvPr/>
        </p:nvSpPr>
        <p:spPr>
          <a:xfrm>
            <a:off x="9740427" y="870246"/>
            <a:ext cx="338554" cy="461665"/>
          </a:xfrm>
          <a:prstGeom prst="rect">
            <a:avLst/>
          </a:prstGeom>
          <a:noFill/>
        </p:spPr>
        <p:txBody>
          <a:bodyPr wrap="none" rtlCol="0">
            <a:spAutoFit/>
          </a:bodyPr>
          <a:lstStyle/>
          <a:p>
            <a:r>
              <a:rPr lang="fr-FR" sz="2400" b="1" dirty="0"/>
              <a:t>+</a:t>
            </a:r>
          </a:p>
        </p:txBody>
      </p:sp>
      <p:sp>
        <p:nvSpPr>
          <p:cNvPr id="50" name="Rectangle 49"/>
          <p:cNvSpPr/>
          <p:nvPr/>
        </p:nvSpPr>
        <p:spPr>
          <a:xfrm>
            <a:off x="8125094" y="880337"/>
            <a:ext cx="1659266" cy="646331"/>
          </a:xfrm>
          <a:prstGeom prst="rect">
            <a:avLst/>
          </a:prstGeom>
          <a:solidFill>
            <a:schemeClr val="accent1">
              <a:lumMod val="20000"/>
              <a:lumOff val="80000"/>
            </a:schemeClr>
          </a:solidFill>
          <a:ln w="12700">
            <a:solidFill>
              <a:schemeClr val="bg1">
                <a:lumMod val="75000"/>
              </a:schemeClr>
            </a:solidFill>
            <a:prstDash val="solid"/>
          </a:ln>
        </p:spPr>
        <p:txBody>
          <a:bodyPr wrap="square">
            <a:spAutoFit/>
          </a:bodyPr>
          <a:lstStyle/>
          <a:p>
            <a:pPr algn="ctr"/>
            <a:r>
              <a:rPr lang="en-US" sz="1200" b="1" u="sng" dirty="0"/>
              <a:t>Annex 4 - 1.8.2.4 (a) </a:t>
            </a:r>
            <a:r>
              <a:rPr lang="en-GB" sz="1200" b="1" dirty="0"/>
              <a:t>Type-II with brakes </a:t>
            </a:r>
          </a:p>
          <a:p>
            <a:pPr algn="ctr"/>
            <a:r>
              <a:rPr lang="en-GB" sz="1200" b="1" dirty="0">
                <a:solidFill>
                  <a:srgbClr val="FF0000"/>
                </a:solidFill>
              </a:rPr>
              <a:t>Hot-stop </a:t>
            </a:r>
            <a:r>
              <a:rPr lang="en-GB" sz="1200" b="1" dirty="0">
                <a:solidFill>
                  <a:srgbClr val="FF0000"/>
                </a:solidFill>
                <a:sym typeface="Wingdings" panose="05000000000000000000" pitchFamily="2" charset="2"/>
              </a:rPr>
              <a:t>5</a:t>
            </a:r>
            <a:r>
              <a:rPr lang="en-GB" sz="1200" b="1" dirty="0">
                <a:solidFill>
                  <a:srgbClr val="FF0000"/>
                </a:solidFill>
              </a:rPr>
              <a:t> m/s²</a:t>
            </a:r>
          </a:p>
        </p:txBody>
      </p:sp>
      <p:sp>
        <p:nvSpPr>
          <p:cNvPr id="57" name="TextBox 56"/>
          <p:cNvSpPr txBox="1"/>
          <p:nvPr/>
        </p:nvSpPr>
        <p:spPr>
          <a:xfrm>
            <a:off x="9051204" y="1536759"/>
            <a:ext cx="338554" cy="461665"/>
          </a:xfrm>
          <a:prstGeom prst="rect">
            <a:avLst/>
          </a:prstGeom>
          <a:noFill/>
        </p:spPr>
        <p:txBody>
          <a:bodyPr wrap="none" rtlCol="0">
            <a:spAutoFit/>
          </a:bodyPr>
          <a:lstStyle/>
          <a:p>
            <a:r>
              <a:rPr lang="fr-FR" sz="2400" b="1" dirty="0"/>
              <a:t>+</a:t>
            </a:r>
          </a:p>
        </p:txBody>
      </p:sp>
      <p:sp>
        <p:nvSpPr>
          <p:cNvPr id="7" name="Down Arrow 6"/>
          <p:cNvSpPr/>
          <p:nvPr/>
        </p:nvSpPr>
        <p:spPr>
          <a:xfrm>
            <a:off x="8183676" y="1402116"/>
            <a:ext cx="335452" cy="1858414"/>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5" name="Picture 64"/>
          <p:cNvPicPr>
            <a:picLocks noChangeAspect="1"/>
          </p:cNvPicPr>
          <p:nvPr/>
        </p:nvPicPr>
        <p:blipFill>
          <a:blip r:embed="rId2"/>
          <a:stretch>
            <a:fillRect/>
          </a:stretch>
        </p:blipFill>
        <p:spPr>
          <a:xfrm>
            <a:off x="10402121" y="3467849"/>
            <a:ext cx="948183" cy="818801"/>
          </a:xfrm>
          <a:prstGeom prst="rect">
            <a:avLst/>
          </a:prstGeom>
        </p:spPr>
      </p:pic>
      <p:pic>
        <p:nvPicPr>
          <p:cNvPr id="66" name="Picture 65"/>
          <p:cNvPicPr>
            <a:picLocks noChangeAspect="1"/>
          </p:cNvPicPr>
          <p:nvPr/>
        </p:nvPicPr>
        <p:blipFill>
          <a:blip r:embed="rId3"/>
          <a:stretch>
            <a:fillRect/>
          </a:stretch>
        </p:blipFill>
        <p:spPr>
          <a:xfrm>
            <a:off x="8396718" y="3450301"/>
            <a:ext cx="993040" cy="856473"/>
          </a:xfrm>
          <a:prstGeom prst="rect">
            <a:avLst/>
          </a:prstGeom>
        </p:spPr>
      </p:pic>
      <p:sp>
        <p:nvSpPr>
          <p:cNvPr id="67" name="TextBox 66"/>
          <p:cNvSpPr txBox="1"/>
          <p:nvPr/>
        </p:nvSpPr>
        <p:spPr>
          <a:xfrm>
            <a:off x="8010969" y="4408065"/>
            <a:ext cx="1663383" cy="1251625"/>
          </a:xfrm>
          <a:prstGeom prst="rect">
            <a:avLst/>
          </a:prstGeom>
          <a:solidFill>
            <a:schemeClr val="bg1">
              <a:lumMod val="85000"/>
            </a:schemeClr>
          </a:solidFill>
        </p:spPr>
        <p:txBody>
          <a:bodyPr wrap="square">
            <a:spAutoFit/>
          </a:bodyPr>
          <a:lstStyle>
            <a:defPPr>
              <a:defRPr lang="en-US"/>
            </a:defPPr>
            <a:lvl1pPr indent="0" algn="ctr">
              <a:spcBef>
                <a:spcPts val="400"/>
              </a:spcBef>
              <a:spcAft>
                <a:spcPct val="0"/>
              </a:spcAft>
              <a:defRPr sz="1400" b="1"/>
            </a:lvl1pPr>
          </a:lstStyle>
          <a:p>
            <a:r>
              <a:rPr lang="en-GB" sz="1200" dirty="0"/>
              <a:t>The vehicle does not secure energy in the batteries.</a:t>
            </a:r>
          </a:p>
          <a:p>
            <a:r>
              <a:rPr lang="en-GB" sz="1200" dirty="0"/>
              <a:t>Brakes alone passes “type II with hot stop 5 m/s²”</a:t>
            </a:r>
            <a:endParaRPr lang="en-GB" sz="1050" dirty="0"/>
          </a:p>
        </p:txBody>
      </p:sp>
      <p:sp>
        <p:nvSpPr>
          <p:cNvPr id="68" name="TextBox 67"/>
          <p:cNvSpPr txBox="1"/>
          <p:nvPr/>
        </p:nvSpPr>
        <p:spPr>
          <a:xfrm>
            <a:off x="9848887" y="4342946"/>
            <a:ext cx="2054653" cy="1528624"/>
          </a:xfrm>
          <a:prstGeom prst="rect">
            <a:avLst/>
          </a:prstGeom>
          <a:solidFill>
            <a:schemeClr val="bg1">
              <a:lumMod val="85000"/>
            </a:schemeClr>
          </a:solidFill>
        </p:spPr>
        <p:txBody>
          <a:bodyPr wrap="square">
            <a:spAutoFit/>
          </a:bodyPr>
          <a:lstStyle>
            <a:defPPr>
              <a:defRPr lang="en-US"/>
            </a:defPPr>
            <a:lvl1pPr indent="0" algn="ctr">
              <a:spcBef>
                <a:spcPts val="400"/>
              </a:spcBef>
              <a:spcAft>
                <a:spcPct val="0"/>
              </a:spcAft>
              <a:defRPr sz="1400" b="1"/>
            </a:lvl1pPr>
          </a:lstStyle>
          <a:p>
            <a:r>
              <a:rPr lang="en-GB" sz="1200" dirty="0"/>
              <a:t>The vehicle secures </a:t>
            </a:r>
            <a:r>
              <a:rPr lang="en-GB" sz="1200" dirty="0">
                <a:solidFill>
                  <a:srgbClr val="FF0000"/>
                </a:solidFill>
              </a:rPr>
              <a:t>X kWh</a:t>
            </a:r>
            <a:r>
              <a:rPr lang="en-GB" sz="1200" dirty="0"/>
              <a:t> in the batteries</a:t>
            </a:r>
            <a:br>
              <a:rPr lang="en-GB" sz="1200" dirty="0"/>
            </a:br>
            <a:r>
              <a:rPr lang="en-GB" sz="1000" b="0" dirty="0"/>
              <a:t>(x kWh not enough to pass type-IIA)</a:t>
            </a:r>
          </a:p>
          <a:p>
            <a:r>
              <a:rPr lang="en-GB" sz="1200" dirty="0"/>
              <a:t>Brakes passes “type II with hot stop 5 m/s²” with the help of regenerative braking </a:t>
            </a:r>
            <a:r>
              <a:rPr lang="en-GB" sz="1000" b="0" dirty="0"/>
              <a:t>(and/or of a supplementary retardation means when available)</a:t>
            </a:r>
          </a:p>
        </p:txBody>
      </p:sp>
      <p:sp>
        <p:nvSpPr>
          <p:cNvPr id="69" name="Rectangle 68"/>
          <p:cNvSpPr/>
          <p:nvPr/>
        </p:nvSpPr>
        <p:spPr>
          <a:xfrm>
            <a:off x="8010969" y="3407422"/>
            <a:ext cx="1663383" cy="225226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p:cNvSpPr/>
          <p:nvPr/>
        </p:nvSpPr>
        <p:spPr>
          <a:xfrm>
            <a:off x="9848887" y="3411552"/>
            <a:ext cx="2054653" cy="246001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TextBox 71"/>
          <p:cNvSpPr txBox="1"/>
          <p:nvPr/>
        </p:nvSpPr>
        <p:spPr>
          <a:xfrm>
            <a:off x="9848885" y="3416029"/>
            <a:ext cx="327334" cy="261610"/>
          </a:xfrm>
          <a:prstGeom prst="rect">
            <a:avLst/>
          </a:prstGeom>
          <a:solidFill>
            <a:srgbClr val="FFFF00"/>
          </a:solidFill>
          <a:ln>
            <a:solidFill>
              <a:schemeClr val="bg1">
                <a:lumMod val="75000"/>
              </a:schemeClr>
            </a:solidFill>
          </a:ln>
        </p:spPr>
        <p:txBody>
          <a:bodyPr wrap="none" rtlCol="0">
            <a:spAutoFit/>
          </a:bodyPr>
          <a:lstStyle>
            <a:defPPr>
              <a:defRPr lang="en-US"/>
            </a:defPPr>
            <a:lvl1pPr>
              <a:defRPr sz="1400" b="1"/>
            </a:lvl1pPr>
          </a:lstStyle>
          <a:p>
            <a:r>
              <a:rPr lang="en-GB" sz="1100" dirty="0"/>
              <a:t>#6</a:t>
            </a:r>
          </a:p>
        </p:txBody>
      </p:sp>
      <p:sp>
        <p:nvSpPr>
          <p:cNvPr id="74" name="TextBox 73"/>
          <p:cNvSpPr txBox="1"/>
          <p:nvPr/>
        </p:nvSpPr>
        <p:spPr>
          <a:xfrm>
            <a:off x="8011375" y="3406560"/>
            <a:ext cx="327334" cy="261610"/>
          </a:xfrm>
          <a:prstGeom prst="rect">
            <a:avLst/>
          </a:prstGeom>
          <a:solidFill>
            <a:srgbClr val="FFFF00"/>
          </a:solidFill>
          <a:ln>
            <a:solidFill>
              <a:schemeClr val="bg1">
                <a:lumMod val="75000"/>
              </a:schemeClr>
            </a:solidFill>
          </a:ln>
        </p:spPr>
        <p:txBody>
          <a:bodyPr wrap="none" rtlCol="0">
            <a:spAutoFit/>
          </a:bodyPr>
          <a:lstStyle>
            <a:defPPr>
              <a:defRPr lang="en-US"/>
            </a:defPPr>
            <a:lvl1pPr>
              <a:defRPr sz="1400" b="1"/>
            </a:lvl1pPr>
          </a:lstStyle>
          <a:p>
            <a:r>
              <a:rPr lang="en-GB" sz="1100" dirty="0"/>
              <a:t>#5</a:t>
            </a:r>
          </a:p>
        </p:txBody>
      </p:sp>
      <p:sp>
        <p:nvSpPr>
          <p:cNvPr id="76" name="Rectangle 75"/>
          <p:cNvSpPr/>
          <p:nvPr/>
        </p:nvSpPr>
        <p:spPr>
          <a:xfrm>
            <a:off x="8010847" y="5950776"/>
            <a:ext cx="3892692" cy="492443"/>
          </a:xfrm>
          <a:prstGeom prst="rect">
            <a:avLst/>
          </a:prstGeom>
          <a:solidFill>
            <a:schemeClr val="accent2">
              <a:lumMod val="20000"/>
              <a:lumOff val="80000"/>
            </a:schemeClr>
          </a:solidFill>
          <a:ln>
            <a:solidFill>
              <a:schemeClr val="bg1">
                <a:lumMod val="65000"/>
              </a:schemeClr>
            </a:solidFill>
          </a:ln>
        </p:spPr>
        <p:txBody>
          <a:bodyPr wrap="square" rtlCol="0">
            <a:spAutoFit/>
          </a:bodyPr>
          <a:lstStyle/>
          <a:p>
            <a:pPr marL="171450" indent="-171450">
              <a:buFont typeface="Arial" panose="020B0604020202020204" pitchFamily="34" charset="0"/>
              <a:buChar char="•"/>
            </a:pPr>
            <a:r>
              <a:rPr lang="en-US" sz="1200" dirty="0"/>
              <a:t>Increase slope from 6% to </a:t>
            </a:r>
            <a:r>
              <a:rPr lang="en-US" sz="1400" b="1" u="sng" dirty="0">
                <a:solidFill>
                  <a:srgbClr val="FF0000"/>
                </a:solidFill>
              </a:rPr>
              <a:t>7%</a:t>
            </a:r>
            <a:endParaRPr lang="en-US" sz="1200" b="1" u="sng" dirty="0">
              <a:solidFill>
                <a:srgbClr val="FF0000"/>
              </a:solidFill>
            </a:endParaRPr>
          </a:p>
          <a:p>
            <a:pPr marL="171450" indent="-171450">
              <a:buFont typeface="Arial" panose="020B0604020202020204" pitchFamily="34" charset="0"/>
              <a:buChar char="•"/>
            </a:pPr>
            <a:r>
              <a:rPr lang="en-US" sz="1200" dirty="0"/>
              <a:t>Add text from Czech Republic</a:t>
            </a:r>
          </a:p>
        </p:txBody>
      </p:sp>
      <p:sp>
        <p:nvSpPr>
          <p:cNvPr id="15" name="Left Brace 14"/>
          <p:cNvSpPr/>
          <p:nvPr/>
        </p:nvSpPr>
        <p:spPr>
          <a:xfrm rot="5400000">
            <a:off x="9873719" y="1309598"/>
            <a:ext cx="165314" cy="389432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TextBox 33"/>
          <p:cNvSpPr txBox="1"/>
          <p:nvPr/>
        </p:nvSpPr>
        <p:spPr>
          <a:xfrm>
            <a:off x="85430" y="1569337"/>
            <a:ext cx="3883627" cy="338554"/>
          </a:xfrm>
          <a:prstGeom prst="rect">
            <a:avLst/>
          </a:prstGeom>
          <a:solidFill>
            <a:schemeClr val="bg1">
              <a:lumMod val="85000"/>
            </a:schemeClr>
          </a:solidFill>
        </p:spPr>
        <p:txBody>
          <a:bodyPr wrap="none" rtlCol="0">
            <a:spAutoFit/>
          </a:bodyPr>
          <a:lstStyle/>
          <a:p>
            <a:r>
              <a:rPr lang="en-GB" sz="1600" b="1" i="1" dirty="0"/>
              <a:t>Technical solutions		(examples)</a:t>
            </a:r>
          </a:p>
        </p:txBody>
      </p:sp>
      <p:sp>
        <p:nvSpPr>
          <p:cNvPr id="31" name="Down Arrow 30"/>
          <p:cNvSpPr/>
          <p:nvPr/>
        </p:nvSpPr>
        <p:spPr>
          <a:xfrm>
            <a:off x="2127505" y="1309444"/>
            <a:ext cx="320040" cy="347472"/>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78" name="Down Arrow 77"/>
          <p:cNvSpPr/>
          <p:nvPr/>
        </p:nvSpPr>
        <p:spPr>
          <a:xfrm>
            <a:off x="6041029" y="1120555"/>
            <a:ext cx="320040" cy="780044"/>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5" name="TextBox 4"/>
          <p:cNvSpPr txBox="1"/>
          <p:nvPr/>
        </p:nvSpPr>
        <p:spPr>
          <a:xfrm>
            <a:off x="16501" y="16915"/>
            <a:ext cx="3619324" cy="338554"/>
          </a:xfrm>
          <a:prstGeom prst="rect">
            <a:avLst/>
          </a:prstGeom>
          <a:noFill/>
        </p:spPr>
        <p:txBody>
          <a:bodyPr wrap="none" rtlCol="0">
            <a:spAutoFit/>
          </a:bodyPr>
          <a:lstStyle/>
          <a:p>
            <a:r>
              <a:rPr lang="en-GB" sz="1600" b="1" i="1" dirty="0"/>
              <a:t>Supporting presentation for GRVA-07-73</a:t>
            </a:r>
          </a:p>
        </p:txBody>
      </p:sp>
      <p:sp>
        <p:nvSpPr>
          <p:cNvPr id="58" name="Rectangle 57"/>
          <p:cNvSpPr/>
          <p:nvPr/>
        </p:nvSpPr>
        <p:spPr>
          <a:xfrm>
            <a:off x="389514" y="6512189"/>
            <a:ext cx="11514024" cy="276999"/>
          </a:xfrm>
          <a:prstGeom prst="rect">
            <a:avLst/>
          </a:prstGeom>
          <a:solidFill>
            <a:schemeClr val="accent2">
              <a:lumMod val="20000"/>
              <a:lumOff val="80000"/>
            </a:schemeClr>
          </a:solidFill>
          <a:ln>
            <a:solidFill>
              <a:schemeClr val="bg1">
                <a:lumMod val="65000"/>
              </a:schemeClr>
            </a:solidFill>
          </a:ln>
        </p:spPr>
        <p:txBody>
          <a:bodyPr wrap="square" rtlCol="0">
            <a:spAutoFit/>
          </a:bodyPr>
          <a:lstStyle/>
          <a:p>
            <a:pPr marL="171450" indent="-171450">
              <a:buFont typeface="Arial" panose="020B0604020202020204" pitchFamily="34" charset="0"/>
              <a:buChar char="•"/>
            </a:pPr>
            <a:r>
              <a:rPr lang="en-US" sz="1200" dirty="0"/>
              <a:t>Inform driver prior to the time when </a:t>
            </a:r>
            <a:r>
              <a:rPr lang="en-GB" sz="1200" dirty="0"/>
              <a:t>the braking force of the electric regenerative braking can no longer be provided (e.g. when the battery is fully loaded)</a:t>
            </a:r>
            <a:endParaRPr lang="en-US" sz="1200" dirty="0"/>
          </a:p>
        </p:txBody>
      </p:sp>
      <p:sp>
        <p:nvSpPr>
          <p:cNvPr id="79" name="TextBox 78">
            <a:extLst>
              <a:ext uri="{FF2B5EF4-FFF2-40B4-BE49-F238E27FC236}">
                <a16:creationId xmlns:a16="http://schemas.microsoft.com/office/drawing/2014/main" id="{543FC13A-E789-4CFF-960E-AE85417B66F9}"/>
              </a:ext>
            </a:extLst>
          </p:cNvPr>
          <p:cNvSpPr txBox="1"/>
          <p:nvPr/>
        </p:nvSpPr>
        <p:spPr>
          <a:xfrm>
            <a:off x="10284835" y="0"/>
            <a:ext cx="1757212" cy="507831"/>
          </a:xfrm>
          <a:prstGeom prst="rect">
            <a:avLst/>
          </a:prstGeom>
          <a:noFill/>
        </p:spPr>
        <p:txBody>
          <a:bodyPr wrap="none" rtlCol="0">
            <a:spAutoFit/>
          </a:bodyPr>
          <a:lstStyle/>
          <a:p>
            <a:r>
              <a:rPr lang="fr-CH" sz="900" u="sng" dirty="0"/>
              <a:t>Informal document</a:t>
            </a:r>
            <a:r>
              <a:rPr lang="fr-CH" sz="900" dirty="0"/>
              <a:t> </a:t>
            </a:r>
            <a:r>
              <a:rPr lang="fr-CH" sz="900" b="1" dirty="0"/>
              <a:t>GRVA-07-75</a:t>
            </a:r>
            <a:br>
              <a:rPr lang="fr-CH" sz="900" dirty="0"/>
            </a:br>
            <a:r>
              <a:rPr lang="fr-CH" sz="900" dirty="0"/>
              <a:t>7th GRVA, 21-25 </a:t>
            </a:r>
            <a:r>
              <a:rPr lang="fr-CH" sz="900" dirty="0" err="1"/>
              <a:t>September</a:t>
            </a:r>
            <a:r>
              <a:rPr lang="fr-CH" sz="900" dirty="0"/>
              <a:t> 2020</a:t>
            </a:r>
            <a:br>
              <a:rPr lang="fr-CH" sz="900" dirty="0"/>
            </a:br>
            <a:r>
              <a:rPr lang="fr-CH" sz="900" dirty="0"/>
              <a:t>Agenda item 8(c)</a:t>
            </a:r>
            <a:endParaRPr lang="en-GB" sz="900" dirty="0"/>
          </a:p>
        </p:txBody>
      </p:sp>
      <p:sp>
        <p:nvSpPr>
          <p:cNvPr id="8" name="TextBox 7"/>
          <p:cNvSpPr txBox="1"/>
          <p:nvPr/>
        </p:nvSpPr>
        <p:spPr>
          <a:xfrm>
            <a:off x="4572000" y="36359"/>
            <a:ext cx="3401567" cy="461665"/>
          </a:xfrm>
          <a:prstGeom prst="rect">
            <a:avLst/>
          </a:prstGeom>
          <a:solidFill>
            <a:schemeClr val="tx1">
              <a:lumMod val="50000"/>
              <a:lumOff val="50000"/>
            </a:schemeClr>
          </a:solidFill>
          <a:ln>
            <a:solidFill>
              <a:schemeClr val="bg1">
                <a:lumMod val="65000"/>
              </a:schemeClr>
            </a:solidFill>
          </a:ln>
        </p:spPr>
        <p:txBody>
          <a:bodyPr wrap="square" rtlCol="0">
            <a:spAutoFit/>
          </a:bodyPr>
          <a:lstStyle>
            <a:defPPr>
              <a:defRPr lang="en-US"/>
            </a:defPPr>
            <a:lvl1pPr>
              <a:defRPr sz="1400" b="1" u="sng"/>
            </a:lvl1pPr>
          </a:lstStyle>
          <a:p>
            <a:pPr algn="ctr"/>
            <a:r>
              <a:rPr lang="en-GB" sz="2400" u="none" dirty="0">
                <a:solidFill>
                  <a:schemeClr val="bg1"/>
                </a:solidFill>
              </a:rPr>
              <a:t>Alternatives for BEVs</a:t>
            </a:r>
          </a:p>
        </p:txBody>
      </p:sp>
      <p:sp>
        <p:nvSpPr>
          <p:cNvPr id="62" name="TextBox 61">
            <a:extLst>
              <a:ext uri="{FF2B5EF4-FFF2-40B4-BE49-F238E27FC236}">
                <a16:creationId xmlns:a16="http://schemas.microsoft.com/office/drawing/2014/main" id="{054CF411-D3BE-4082-A3EF-128C0AAD4FBB}"/>
              </a:ext>
            </a:extLst>
          </p:cNvPr>
          <p:cNvSpPr txBox="1"/>
          <p:nvPr/>
        </p:nvSpPr>
        <p:spPr>
          <a:xfrm>
            <a:off x="8548491" y="6976"/>
            <a:ext cx="1709122" cy="230832"/>
          </a:xfrm>
          <a:prstGeom prst="rect">
            <a:avLst/>
          </a:prstGeom>
          <a:noFill/>
        </p:spPr>
        <p:txBody>
          <a:bodyPr wrap="none" rtlCol="0">
            <a:spAutoFit/>
          </a:bodyPr>
          <a:lstStyle/>
          <a:p>
            <a:r>
              <a:rPr lang="fr-CH" sz="900" dirty="0" err="1"/>
              <a:t>Submitted</a:t>
            </a:r>
            <a:r>
              <a:rPr lang="fr-CH" sz="900" dirty="0"/>
              <a:t> by the expert of OICA</a:t>
            </a:r>
            <a:endParaRPr lang="en-GB" sz="900" dirty="0"/>
          </a:p>
        </p:txBody>
      </p:sp>
    </p:spTree>
    <p:extLst>
      <p:ext uri="{BB962C8B-B14F-4D97-AF65-F5344CB8AC3E}">
        <p14:creationId xmlns:p14="http://schemas.microsoft.com/office/powerpoint/2010/main" val="112435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ppt_x"/>
                                          </p:val>
                                        </p:tav>
                                        <p:tav tm="100000">
                                          <p:val>
                                            <p:strVal val="#ppt_x"/>
                                          </p:val>
                                        </p:tav>
                                      </p:tavLst>
                                    </p:anim>
                                    <p:anim calcmode="lin" valueType="num">
                                      <p:cBhvr additive="base">
                                        <p:cTn id="42" dur="500" fill="hold"/>
                                        <p:tgtEl>
                                          <p:spTgt spid="3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ppt_x"/>
                                          </p:val>
                                        </p:tav>
                                        <p:tav tm="100000">
                                          <p:val>
                                            <p:strVal val="#ppt_x"/>
                                          </p:val>
                                        </p:tav>
                                      </p:tavLst>
                                    </p:anim>
                                    <p:anim calcmode="lin" valueType="num">
                                      <p:cBhvr additive="base">
                                        <p:cTn id="50" dur="500" fill="hold"/>
                                        <p:tgtEl>
                                          <p:spTgt spid="5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additive="base">
                                        <p:cTn id="53" dur="500" fill="hold"/>
                                        <p:tgtEl>
                                          <p:spTgt spid="60"/>
                                        </p:tgtEl>
                                        <p:attrNameLst>
                                          <p:attrName>ppt_x</p:attrName>
                                        </p:attrNameLst>
                                      </p:cBhvr>
                                      <p:tavLst>
                                        <p:tav tm="0">
                                          <p:val>
                                            <p:strVal val="#ppt_x"/>
                                          </p:val>
                                        </p:tav>
                                        <p:tav tm="100000">
                                          <p:val>
                                            <p:strVal val="#ppt_x"/>
                                          </p:val>
                                        </p:tav>
                                      </p:tavLst>
                                    </p:anim>
                                    <p:anim calcmode="lin" valueType="num">
                                      <p:cBhvr additive="base">
                                        <p:cTn id="54" dur="500" fill="hold"/>
                                        <p:tgtEl>
                                          <p:spTgt spid="6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additive="base">
                                        <p:cTn id="57" dur="500" fill="hold"/>
                                        <p:tgtEl>
                                          <p:spTgt spid="61"/>
                                        </p:tgtEl>
                                        <p:attrNameLst>
                                          <p:attrName>ppt_x</p:attrName>
                                        </p:attrNameLst>
                                      </p:cBhvr>
                                      <p:tavLst>
                                        <p:tav tm="0">
                                          <p:val>
                                            <p:strVal val="#ppt_x"/>
                                          </p:val>
                                        </p:tav>
                                        <p:tav tm="100000">
                                          <p:val>
                                            <p:strVal val="#ppt_x"/>
                                          </p:val>
                                        </p:tav>
                                      </p:tavLst>
                                    </p:anim>
                                    <p:anim calcmode="lin" valueType="num">
                                      <p:cBhvr additive="base">
                                        <p:cTn id="58" dur="500" fill="hold"/>
                                        <p:tgtEl>
                                          <p:spTgt spid="6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additive="base">
                                        <p:cTn id="65" dur="500" fill="hold"/>
                                        <p:tgtEl>
                                          <p:spTgt spid="63"/>
                                        </p:tgtEl>
                                        <p:attrNameLst>
                                          <p:attrName>ppt_x</p:attrName>
                                        </p:attrNameLst>
                                      </p:cBhvr>
                                      <p:tavLst>
                                        <p:tav tm="0">
                                          <p:val>
                                            <p:strVal val="#ppt_x"/>
                                          </p:val>
                                        </p:tav>
                                        <p:tav tm="100000">
                                          <p:val>
                                            <p:strVal val="#ppt_x"/>
                                          </p:val>
                                        </p:tav>
                                      </p:tavLst>
                                    </p:anim>
                                    <p:anim calcmode="lin" valueType="num">
                                      <p:cBhvr additive="base">
                                        <p:cTn id="66" dur="500" fill="hold"/>
                                        <p:tgtEl>
                                          <p:spTgt spid="6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 calcmode="lin" valueType="num">
                                      <p:cBhvr additive="base">
                                        <p:cTn id="69" dur="500" fill="hold"/>
                                        <p:tgtEl>
                                          <p:spTgt spid="64"/>
                                        </p:tgtEl>
                                        <p:attrNameLst>
                                          <p:attrName>ppt_x</p:attrName>
                                        </p:attrNameLst>
                                      </p:cBhvr>
                                      <p:tavLst>
                                        <p:tav tm="0">
                                          <p:val>
                                            <p:strVal val="#ppt_x"/>
                                          </p:val>
                                        </p:tav>
                                        <p:tav tm="100000">
                                          <p:val>
                                            <p:strVal val="#ppt_x"/>
                                          </p:val>
                                        </p:tav>
                                      </p:tavLst>
                                    </p:anim>
                                    <p:anim calcmode="lin" valueType="num">
                                      <p:cBhvr additive="base">
                                        <p:cTn id="70" dur="500" fill="hold"/>
                                        <p:tgtEl>
                                          <p:spTgt spid="6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500" fill="hold"/>
                                        <p:tgtEl>
                                          <p:spTgt spid="34"/>
                                        </p:tgtEl>
                                        <p:attrNameLst>
                                          <p:attrName>ppt_x</p:attrName>
                                        </p:attrNameLst>
                                      </p:cBhvr>
                                      <p:tavLst>
                                        <p:tav tm="0">
                                          <p:val>
                                            <p:strVal val="#ppt_x"/>
                                          </p:val>
                                        </p:tav>
                                        <p:tav tm="100000">
                                          <p:val>
                                            <p:strVal val="#ppt_x"/>
                                          </p:val>
                                        </p:tav>
                                      </p:tavLst>
                                    </p:anim>
                                    <p:anim calcmode="lin" valueType="num">
                                      <p:cBhvr additive="base">
                                        <p:cTn id="74" dur="500" fill="hold"/>
                                        <p:tgtEl>
                                          <p:spTgt spid="3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additive="base">
                                        <p:cTn id="83" dur="500" fill="hold"/>
                                        <p:tgtEl>
                                          <p:spTgt spid="35"/>
                                        </p:tgtEl>
                                        <p:attrNameLst>
                                          <p:attrName>ppt_x</p:attrName>
                                        </p:attrNameLst>
                                      </p:cBhvr>
                                      <p:tavLst>
                                        <p:tav tm="0">
                                          <p:val>
                                            <p:strVal val="#ppt_x"/>
                                          </p:val>
                                        </p:tav>
                                        <p:tav tm="100000">
                                          <p:val>
                                            <p:strVal val="#ppt_x"/>
                                          </p:val>
                                        </p:tav>
                                      </p:tavLst>
                                    </p:anim>
                                    <p:anim calcmode="lin" valueType="num">
                                      <p:cBhvr additive="base">
                                        <p:cTn id="84" dur="500" fill="hold"/>
                                        <p:tgtEl>
                                          <p:spTgt spid="3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 calcmode="lin" valueType="num">
                                      <p:cBhvr additive="base">
                                        <p:cTn id="91" dur="500" fill="hold"/>
                                        <p:tgtEl>
                                          <p:spTgt spid="58"/>
                                        </p:tgtEl>
                                        <p:attrNameLst>
                                          <p:attrName>ppt_x</p:attrName>
                                        </p:attrNameLst>
                                      </p:cBhvr>
                                      <p:tavLst>
                                        <p:tav tm="0">
                                          <p:val>
                                            <p:strVal val="#ppt_x"/>
                                          </p:val>
                                        </p:tav>
                                        <p:tav tm="100000">
                                          <p:val>
                                            <p:strVal val="#ppt_x"/>
                                          </p:val>
                                        </p:tav>
                                      </p:tavLst>
                                    </p:anim>
                                    <p:anim calcmode="lin" valueType="num">
                                      <p:cBhvr additive="base">
                                        <p:cTn id="92"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 calcmode="lin" valueType="num">
                                      <p:cBhvr additive="base">
                                        <p:cTn id="101" dur="500" fill="hold"/>
                                        <p:tgtEl>
                                          <p:spTgt spid="16"/>
                                        </p:tgtEl>
                                        <p:attrNameLst>
                                          <p:attrName>ppt_x</p:attrName>
                                        </p:attrNameLst>
                                      </p:cBhvr>
                                      <p:tavLst>
                                        <p:tav tm="0">
                                          <p:val>
                                            <p:strVal val="#ppt_x"/>
                                          </p:val>
                                        </p:tav>
                                        <p:tav tm="100000">
                                          <p:val>
                                            <p:strVal val="#ppt_x"/>
                                          </p:val>
                                        </p:tav>
                                      </p:tavLst>
                                    </p:anim>
                                    <p:anim calcmode="lin" valueType="num">
                                      <p:cBhvr additive="base">
                                        <p:cTn id="102" dur="500" fill="hold"/>
                                        <p:tgtEl>
                                          <p:spTgt spid="16"/>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78"/>
                                        </p:tgtEl>
                                        <p:attrNameLst>
                                          <p:attrName>style.visibility</p:attrName>
                                        </p:attrNameLst>
                                      </p:cBhvr>
                                      <p:to>
                                        <p:strVal val="visible"/>
                                      </p:to>
                                    </p:set>
                                    <p:anim calcmode="lin" valueType="num">
                                      <p:cBhvr additive="base">
                                        <p:cTn id="105" dur="500" fill="hold"/>
                                        <p:tgtEl>
                                          <p:spTgt spid="78"/>
                                        </p:tgtEl>
                                        <p:attrNameLst>
                                          <p:attrName>ppt_x</p:attrName>
                                        </p:attrNameLst>
                                      </p:cBhvr>
                                      <p:tavLst>
                                        <p:tav tm="0">
                                          <p:val>
                                            <p:strVal val="#ppt_x"/>
                                          </p:val>
                                        </p:tav>
                                        <p:tav tm="100000">
                                          <p:val>
                                            <p:strVal val="#ppt_x"/>
                                          </p:val>
                                        </p:tav>
                                      </p:tavLst>
                                    </p:anim>
                                    <p:anim calcmode="lin" valueType="num">
                                      <p:cBhvr additive="base">
                                        <p:cTn id="106" dur="500" fill="hold"/>
                                        <p:tgtEl>
                                          <p:spTgt spid="78"/>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77"/>
                                        </p:tgtEl>
                                        <p:attrNameLst>
                                          <p:attrName>style.visibility</p:attrName>
                                        </p:attrNameLst>
                                      </p:cBhvr>
                                      <p:to>
                                        <p:strVal val="visible"/>
                                      </p:to>
                                    </p:set>
                                    <p:anim calcmode="lin" valueType="num">
                                      <p:cBhvr additive="base">
                                        <p:cTn id="109" dur="500" fill="hold"/>
                                        <p:tgtEl>
                                          <p:spTgt spid="77"/>
                                        </p:tgtEl>
                                        <p:attrNameLst>
                                          <p:attrName>ppt_x</p:attrName>
                                        </p:attrNameLst>
                                      </p:cBhvr>
                                      <p:tavLst>
                                        <p:tav tm="0">
                                          <p:val>
                                            <p:strVal val="#ppt_x"/>
                                          </p:val>
                                        </p:tav>
                                        <p:tav tm="100000">
                                          <p:val>
                                            <p:strVal val="#ppt_x"/>
                                          </p:val>
                                        </p:tav>
                                      </p:tavLst>
                                    </p:anim>
                                    <p:anim calcmode="lin" valueType="num">
                                      <p:cBhvr additive="base">
                                        <p:cTn id="110" dur="500" fill="hold"/>
                                        <p:tgtEl>
                                          <p:spTgt spid="77"/>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75"/>
                                        </p:tgtEl>
                                        <p:attrNameLst>
                                          <p:attrName>style.visibility</p:attrName>
                                        </p:attrNameLst>
                                      </p:cBhvr>
                                      <p:to>
                                        <p:strVal val="visible"/>
                                      </p:to>
                                    </p:set>
                                    <p:anim calcmode="lin" valueType="num">
                                      <p:cBhvr additive="base">
                                        <p:cTn id="113" dur="500" fill="hold"/>
                                        <p:tgtEl>
                                          <p:spTgt spid="75"/>
                                        </p:tgtEl>
                                        <p:attrNameLst>
                                          <p:attrName>ppt_x</p:attrName>
                                        </p:attrNameLst>
                                      </p:cBhvr>
                                      <p:tavLst>
                                        <p:tav tm="0">
                                          <p:val>
                                            <p:strVal val="#ppt_x"/>
                                          </p:val>
                                        </p:tav>
                                        <p:tav tm="100000">
                                          <p:val>
                                            <p:strVal val="#ppt_x"/>
                                          </p:val>
                                        </p:tav>
                                      </p:tavLst>
                                    </p:anim>
                                    <p:anim calcmode="lin" valueType="num">
                                      <p:cBhvr additive="base">
                                        <p:cTn id="114" dur="500" fill="hold"/>
                                        <p:tgtEl>
                                          <p:spTgt spid="75"/>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0"/>
                                  </p:stCondLst>
                                  <p:childTnLst>
                                    <p:set>
                                      <p:cBhvr>
                                        <p:cTn id="116" dur="1" fill="hold">
                                          <p:stCondLst>
                                            <p:cond delay="0"/>
                                          </p:stCondLst>
                                        </p:cTn>
                                        <p:tgtEl>
                                          <p:spTgt spid="37"/>
                                        </p:tgtEl>
                                        <p:attrNameLst>
                                          <p:attrName>style.visibility</p:attrName>
                                        </p:attrNameLst>
                                      </p:cBhvr>
                                      <p:to>
                                        <p:strVal val="visible"/>
                                      </p:to>
                                    </p:set>
                                    <p:anim calcmode="lin" valueType="num">
                                      <p:cBhvr additive="base">
                                        <p:cTn id="117" dur="500" fill="hold"/>
                                        <p:tgtEl>
                                          <p:spTgt spid="37"/>
                                        </p:tgtEl>
                                        <p:attrNameLst>
                                          <p:attrName>ppt_x</p:attrName>
                                        </p:attrNameLst>
                                      </p:cBhvr>
                                      <p:tavLst>
                                        <p:tav tm="0">
                                          <p:val>
                                            <p:strVal val="#ppt_x"/>
                                          </p:val>
                                        </p:tav>
                                        <p:tav tm="100000">
                                          <p:val>
                                            <p:strVal val="#ppt_x"/>
                                          </p:val>
                                        </p:tav>
                                      </p:tavLst>
                                    </p:anim>
                                    <p:anim calcmode="lin" valueType="num">
                                      <p:cBhvr additive="base">
                                        <p:cTn id="118" dur="500" fill="hold"/>
                                        <p:tgtEl>
                                          <p:spTgt spid="37"/>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4"/>
                                        </p:tgtEl>
                                        <p:attrNameLst>
                                          <p:attrName>style.visibility</p:attrName>
                                        </p:attrNameLst>
                                      </p:cBhvr>
                                      <p:to>
                                        <p:strVal val="visible"/>
                                      </p:to>
                                    </p:set>
                                    <p:anim calcmode="lin" valueType="num">
                                      <p:cBhvr additive="base">
                                        <p:cTn id="121" dur="500" fill="hold"/>
                                        <p:tgtEl>
                                          <p:spTgt spid="4"/>
                                        </p:tgtEl>
                                        <p:attrNameLst>
                                          <p:attrName>ppt_x</p:attrName>
                                        </p:attrNameLst>
                                      </p:cBhvr>
                                      <p:tavLst>
                                        <p:tav tm="0">
                                          <p:val>
                                            <p:strVal val="#ppt_x"/>
                                          </p:val>
                                        </p:tav>
                                        <p:tav tm="100000">
                                          <p:val>
                                            <p:strVal val="#ppt_x"/>
                                          </p:val>
                                        </p:tav>
                                      </p:tavLst>
                                    </p:anim>
                                    <p:anim calcmode="lin" valueType="num">
                                      <p:cBhvr additive="base">
                                        <p:cTn id="122" dur="500" fill="hold"/>
                                        <p:tgtEl>
                                          <p:spTgt spid="4"/>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40"/>
                                        </p:tgtEl>
                                        <p:attrNameLst>
                                          <p:attrName>style.visibility</p:attrName>
                                        </p:attrNameLst>
                                      </p:cBhvr>
                                      <p:to>
                                        <p:strVal val="visible"/>
                                      </p:to>
                                    </p:set>
                                    <p:anim calcmode="lin" valueType="num">
                                      <p:cBhvr additive="base">
                                        <p:cTn id="125" dur="500" fill="hold"/>
                                        <p:tgtEl>
                                          <p:spTgt spid="40"/>
                                        </p:tgtEl>
                                        <p:attrNameLst>
                                          <p:attrName>ppt_x</p:attrName>
                                        </p:attrNameLst>
                                      </p:cBhvr>
                                      <p:tavLst>
                                        <p:tav tm="0">
                                          <p:val>
                                            <p:strVal val="#ppt_x"/>
                                          </p:val>
                                        </p:tav>
                                        <p:tav tm="100000">
                                          <p:val>
                                            <p:strVal val="#ppt_x"/>
                                          </p:val>
                                        </p:tav>
                                      </p:tavLst>
                                    </p:anim>
                                    <p:anim calcmode="lin" valueType="num">
                                      <p:cBhvr additive="base">
                                        <p:cTn id="126" dur="500" fill="hold"/>
                                        <p:tgtEl>
                                          <p:spTgt spid="40"/>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20"/>
                                        </p:tgtEl>
                                        <p:attrNameLst>
                                          <p:attrName>style.visibility</p:attrName>
                                        </p:attrNameLst>
                                      </p:cBhvr>
                                      <p:to>
                                        <p:strVal val="visible"/>
                                      </p:to>
                                    </p:set>
                                    <p:anim calcmode="lin" valueType="num">
                                      <p:cBhvr additive="base">
                                        <p:cTn id="129" dur="500" fill="hold"/>
                                        <p:tgtEl>
                                          <p:spTgt spid="20"/>
                                        </p:tgtEl>
                                        <p:attrNameLst>
                                          <p:attrName>ppt_x</p:attrName>
                                        </p:attrNameLst>
                                      </p:cBhvr>
                                      <p:tavLst>
                                        <p:tav tm="0">
                                          <p:val>
                                            <p:strVal val="#ppt_x"/>
                                          </p:val>
                                        </p:tav>
                                        <p:tav tm="100000">
                                          <p:val>
                                            <p:strVal val="#ppt_x"/>
                                          </p:val>
                                        </p:tav>
                                      </p:tavLst>
                                    </p:anim>
                                    <p:anim calcmode="lin" valueType="num">
                                      <p:cBhvr additive="base">
                                        <p:cTn id="130" dur="500" fill="hold"/>
                                        <p:tgtEl>
                                          <p:spTgt spid="20"/>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 calcmode="lin" valueType="num">
                                      <p:cBhvr additive="base">
                                        <p:cTn id="133" dur="500" fill="hold"/>
                                        <p:tgtEl>
                                          <p:spTgt spid="70"/>
                                        </p:tgtEl>
                                        <p:attrNameLst>
                                          <p:attrName>ppt_x</p:attrName>
                                        </p:attrNameLst>
                                      </p:cBhvr>
                                      <p:tavLst>
                                        <p:tav tm="0">
                                          <p:val>
                                            <p:strVal val="#ppt_x"/>
                                          </p:val>
                                        </p:tav>
                                        <p:tav tm="100000">
                                          <p:val>
                                            <p:strVal val="#ppt_x"/>
                                          </p:val>
                                        </p:tav>
                                      </p:tavLst>
                                    </p:anim>
                                    <p:anim calcmode="lin" valueType="num">
                                      <p:cBhvr additive="base">
                                        <p:cTn id="134" dur="500" fill="hold"/>
                                        <p:tgtEl>
                                          <p:spTgt spid="70"/>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41"/>
                                        </p:tgtEl>
                                        <p:attrNameLst>
                                          <p:attrName>style.visibility</p:attrName>
                                        </p:attrNameLst>
                                      </p:cBhvr>
                                      <p:to>
                                        <p:strVal val="visible"/>
                                      </p:to>
                                    </p:set>
                                    <p:anim calcmode="lin" valueType="num">
                                      <p:cBhvr additive="base">
                                        <p:cTn id="137" dur="500" fill="hold"/>
                                        <p:tgtEl>
                                          <p:spTgt spid="41"/>
                                        </p:tgtEl>
                                        <p:attrNameLst>
                                          <p:attrName>ppt_x</p:attrName>
                                        </p:attrNameLst>
                                      </p:cBhvr>
                                      <p:tavLst>
                                        <p:tav tm="0">
                                          <p:val>
                                            <p:strVal val="#ppt_x"/>
                                          </p:val>
                                        </p:tav>
                                        <p:tav tm="100000">
                                          <p:val>
                                            <p:strVal val="#ppt_x"/>
                                          </p:val>
                                        </p:tav>
                                      </p:tavLst>
                                    </p:anim>
                                    <p:anim calcmode="lin" valueType="num">
                                      <p:cBhvr additive="base">
                                        <p:cTn id="138" dur="500" fill="hold"/>
                                        <p:tgtEl>
                                          <p:spTgt spid="41"/>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43"/>
                                        </p:tgtEl>
                                        <p:attrNameLst>
                                          <p:attrName>style.visibility</p:attrName>
                                        </p:attrNameLst>
                                      </p:cBhvr>
                                      <p:to>
                                        <p:strVal val="visible"/>
                                      </p:to>
                                    </p:set>
                                    <p:anim calcmode="lin" valueType="num">
                                      <p:cBhvr additive="base">
                                        <p:cTn id="141" dur="500" fill="hold"/>
                                        <p:tgtEl>
                                          <p:spTgt spid="43"/>
                                        </p:tgtEl>
                                        <p:attrNameLst>
                                          <p:attrName>ppt_x</p:attrName>
                                        </p:attrNameLst>
                                      </p:cBhvr>
                                      <p:tavLst>
                                        <p:tav tm="0">
                                          <p:val>
                                            <p:strVal val="#ppt_x"/>
                                          </p:val>
                                        </p:tav>
                                        <p:tav tm="100000">
                                          <p:val>
                                            <p:strVal val="#ppt_x"/>
                                          </p:val>
                                        </p:tav>
                                      </p:tavLst>
                                    </p:anim>
                                    <p:anim calcmode="lin" valueType="num">
                                      <p:cBhvr additive="base">
                                        <p:cTn id="142" dur="500" fill="hold"/>
                                        <p:tgtEl>
                                          <p:spTgt spid="43"/>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42"/>
                                        </p:tgtEl>
                                        <p:attrNameLst>
                                          <p:attrName>style.visibility</p:attrName>
                                        </p:attrNameLst>
                                      </p:cBhvr>
                                      <p:to>
                                        <p:strVal val="visible"/>
                                      </p:to>
                                    </p:set>
                                    <p:anim calcmode="lin" valueType="num">
                                      <p:cBhvr additive="base">
                                        <p:cTn id="145" dur="500" fill="hold"/>
                                        <p:tgtEl>
                                          <p:spTgt spid="42"/>
                                        </p:tgtEl>
                                        <p:attrNameLst>
                                          <p:attrName>ppt_x</p:attrName>
                                        </p:attrNameLst>
                                      </p:cBhvr>
                                      <p:tavLst>
                                        <p:tav tm="0">
                                          <p:val>
                                            <p:strVal val="#ppt_x"/>
                                          </p:val>
                                        </p:tav>
                                        <p:tav tm="100000">
                                          <p:val>
                                            <p:strVal val="#ppt_x"/>
                                          </p:val>
                                        </p:tav>
                                      </p:tavLst>
                                    </p:anim>
                                    <p:anim calcmode="lin" valueType="num">
                                      <p:cBhvr additive="base">
                                        <p:cTn id="14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73"/>
                                        </p:tgtEl>
                                        <p:attrNameLst>
                                          <p:attrName>style.visibility</p:attrName>
                                        </p:attrNameLst>
                                      </p:cBhvr>
                                      <p:to>
                                        <p:strVal val="visible"/>
                                      </p:to>
                                    </p:set>
                                    <p:anim calcmode="lin" valueType="num">
                                      <p:cBhvr additive="base">
                                        <p:cTn id="151" dur="500" fill="hold"/>
                                        <p:tgtEl>
                                          <p:spTgt spid="73"/>
                                        </p:tgtEl>
                                        <p:attrNameLst>
                                          <p:attrName>ppt_x</p:attrName>
                                        </p:attrNameLst>
                                      </p:cBhvr>
                                      <p:tavLst>
                                        <p:tav tm="0">
                                          <p:val>
                                            <p:strVal val="#ppt_x"/>
                                          </p:val>
                                        </p:tav>
                                        <p:tav tm="100000">
                                          <p:val>
                                            <p:strVal val="#ppt_x"/>
                                          </p:val>
                                        </p:tav>
                                      </p:tavLst>
                                    </p:anim>
                                    <p:anim calcmode="lin" valueType="num">
                                      <p:cBhvr additive="base">
                                        <p:cTn id="152"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56"/>
                                        </p:tgtEl>
                                        <p:attrNameLst>
                                          <p:attrName>style.visibility</p:attrName>
                                        </p:attrNameLst>
                                      </p:cBhvr>
                                      <p:to>
                                        <p:strVal val="visible"/>
                                      </p:to>
                                    </p:set>
                                    <p:anim calcmode="lin" valueType="num">
                                      <p:cBhvr additive="base">
                                        <p:cTn id="157" dur="500" fill="hold"/>
                                        <p:tgtEl>
                                          <p:spTgt spid="56"/>
                                        </p:tgtEl>
                                        <p:attrNameLst>
                                          <p:attrName>ppt_x</p:attrName>
                                        </p:attrNameLst>
                                      </p:cBhvr>
                                      <p:tavLst>
                                        <p:tav tm="0">
                                          <p:val>
                                            <p:strVal val="#ppt_x"/>
                                          </p:val>
                                        </p:tav>
                                        <p:tav tm="100000">
                                          <p:val>
                                            <p:strVal val="#ppt_x"/>
                                          </p:val>
                                        </p:tav>
                                      </p:tavLst>
                                    </p:anim>
                                    <p:anim calcmode="lin" valueType="num">
                                      <p:cBhvr additive="base">
                                        <p:cTn id="158" dur="500" fill="hold"/>
                                        <p:tgtEl>
                                          <p:spTgt spid="56"/>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30"/>
                                        </p:tgtEl>
                                        <p:attrNameLst>
                                          <p:attrName>style.visibility</p:attrName>
                                        </p:attrNameLst>
                                      </p:cBhvr>
                                      <p:to>
                                        <p:strVal val="visible"/>
                                      </p:to>
                                    </p:set>
                                    <p:anim calcmode="lin" valueType="num">
                                      <p:cBhvr additive="base">
                                        <p:cTn id="161" dur="500" fill="hold"/>
                                        <p:tgtEl>
                                          <p:spTgt spid="30"/>
                                        </p:tgtEl>
                                        <p:attrNameLst>
                                          <p:attrName>ppt_x</p:attrName>
                                        </p:attrNameLst>
                                      </p:cBhvr>
                                      <p:tavLst>
                                        <p:tav tm="0">
                                          <p:val>
                                            <p:strVal val="#ppt_x"/>
                                          </p:val>
                                        </p:tav>
                                        <p:tav tm="100000">
                                          <p:val>
                                            <p:strVal val="#ppt_x"/>
                                          </p:val>
                                        </p:tav>
                                      </p:tavLst>
                                    </p:anim>
                                    <p:anim calcmode="lin" valueType="num">
                                      <p:cBhvr additive="base">
                                        <p:cTn id="162" dur="500" fill="hold"/>
                                        <p:tgtEl>
                                          <p:spTgt spid="30"/>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45"/>
                                        </p:tgtEl>
                                        <p:attrNameLst>
                                          <p:attrName>style.visibility</p:attrName>
                                        </p:attrNameLst>
                                      </p:cBhvr>
                                      <p:to>
                                        <p:strVal val="visible"/>
                                      </p:to>
                                    </p:set>
                                    <p:anim calcmode="lin" valueType="num">
                                      <p:cBhvr additive="base">
                                        <p:cTn id="165" dur="500" fill="hold"/>
                                        <p:tgtEl>
                                          <p:spTgt spid="45"/>
                                        </p:tgtEl>
                                        <p:attrNameLst>
                                          <p:attrName>ppt_x</p:attrName>
                                        </p:attrNameLst>
                                      </p:cBhvr>
                                      <p:tavLst>
                                        <p:tav tm="0">
                                          <p:val>
                                            <p:strVal val="#ppt_x"/>
                                          </p:val>
                                        </p:tav>
                                        <p:tav tm="100000">
                                          <p:val>
                                            <p:strVal val="#ppt_x"/>
                                          </p:val>
                                        </p:tav>
                                      </p:tavLst>
                                    </p:anim>
                                    <p:anim calcmode="lin" valueType="num">
                                      <p:cBhvr additive="base">
                                        <p:cTn id="166" dur="500" fill="hold"/>
                                        <p:tgtEl>
                                          <p:spTgt spid="45"/>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47"/>
                                        </p:tgtEl>
                                        <p:attrNameLst>
                                          <p:attrName>style.visibility</p:attrName>
                                        </p:attrNameLst>
                                      </p:cBhvr>
                                      <p:to>
                                        <p:strVal val="visible"/>
                                      </p:to>
                                    </p:set>
                                    <p:anim calcmode="lin" valueType="num">
                                      <p:cBhvr additive="base">
                                        <p:cTn id="169" dur="500" fill="hold"/>
                                        <p:tgtEl>
                                          <p:spTgt spid="47"/>
                                        </p:tgtEl>
                                        <p:attrNameLst>
                                          <p:attrName>ppt_x</p:attrName>
                                        </p:attrNameLst>
                                      </p:cBhvr>
                                      <p:tavLst>
                                        <p:tav tm="0">
                                          <p:val>
                                            <p:strVal val="#ppt_x"/>
                                          </p:val>
                                        </p:tav>
                                        <p:tav tm="100000">
                                          <p:val>
                                            <p:strVal val="#ppt_x"/>
                                          </p:val>
                                        </p:tav>
                                      </p:tavLst>
                                    </p:anim>
                                    <p:anim calcmode="lin" valueType="num">
                                      <p:cBhvr additive="base">
                                        <p:cTn id="170" dur="500" fill="hold"/>
                                        <p:tgtEl>
                                          <p:spTgt spid="47"/>
                                        </p:tgtEl>
                                        <p:attrNameLst>
                                          <p:attrName>ppt_y</p:attrName>
                                        </p:attrNameLst>
                                      </p:cBhvr>
                                      <p:tavLst>
                                        <p:tav tm="0">
                                          <p:val>
                                            <p:strVal val="1+#ppt_h/2"/>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48"/>
                                        </p:tgtEl>
                                        <p:attrNameLst>
                                          <p:attrName>style.visibility</p:attrName>
                                        </p:attrNameLst>
                                      </p:cBhvr>
                                      <p:to>
                                        <p:strVal val="visible"/>
                                      </p:to>
                                    </p:set>
                                    <p:anim calcmode="lin" valueType="num">
                                      <p:cBhvr additive="base">
                                        <p:cTn id="173" dur="500" fill="hold"/>
                                        <p:tgtEl>
                                          <p:spTgt spid="48"/>
                                        </p:tgtEl>
                                        <p:attrNameLst>
                                          <p:attrName>ppt_x</p:attrName>
                                        </p:attrNameLst>
                                      </p:cBhvr>
                                      <p:tavLst>
                                        <p:tav tm="0">
                                          <p:val>
                                            <p:strVal val="#ppt_x"/>
                                          </p:val>
                                        </p:tav>
                                        <p:tav tm="100000">
                                          <p:val>
                                            <p:strVal val="#ppt_x"/>
                                          </p:val>
                                        </p:tav>
                                      </p:tavLst>
                                    </p:anim>
                                    <p:anim calcmode="lin" valueType="num">
                                      <p:cBhvr additive="base">
                                        <p:cTn id="174" dur="500" fill="hold"/>
                                        <p:tgtEl>
                                          <p:spTgt spid="48"/>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50"/>
                                        </p:tgtEl>
                                        <p:attrNameLst>
                                          <p:attrName>style.visibility</p:attrName>
                                        </p:attrNameLst>
                                      </p:cBhvr>
                                      <p:to>
                                        <p:strVal val="visible"/>
                                      </p:to>
                                    </p:set>
                                    <p:anim calcmode="lin" valueType="num">
                                      <p:cBhvr additive="base">
                                        <p:cTn id="177" dur="500" fill="hold"/>
                                        <p:tgtEl>
                                          <p:spTgt spid="50"/>
                                        </p:tgtEl>
                                        <p:attrNameLst>
                                          <p:attrName>ppt_x</p:attrName>
                                        </p:attrNameLst>
                                      </p:cBhvr>
                                      <p:tavLst>
                                        <p:tav tm="0">
                                          <p:val>
                                            <p:strVal val="#ppt_x"/>
                                          </p:val>
                                        </p:tav>
                                        <p:tav tm="100000">
                                          <p:val>
                                            <p:strVal val="#ppt_x"/>
                                          </p:val>
                                        </p:tav>
                                      </p:tavLst>
                                    </p:anim>
                                    <p:anim calcmode="lin" valueType="num">
                                      <p:cBhvr additive="base">
                                        <p:cTn id="178" dur="500" fill="hold"/>
                                        <p:tgtEl>
                                          <p:spTgt spid="50"/>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57"/>
                                        </p:tgtEl>
                                        <p:attrNameLst>
                                          <p:attrName>style.visibility</p:attrName>
                                        </p:attrNameLst>
                                      </p:cBhvr>
                                      <p:to>
                                        <p:strVal val="visible"/>
                                      </p:to>
                                    </p:set>
                                    <p:anim calcmode="lin" valueType="num">
                                      <p:cBhvr additive="base">
                                        <p:cTn id="181" dur="500" fill="hold"/>
                                        <p:tgtEl>
                                          <p:spTgt spid="57"/>
                                        </p:tgtEl>
                                        <p:attrNameLst>
                                          <p:attrName>ppt_x</p:attrName>
                                        </p:attrNameLst>
                                      </p:cBhvr>
                                      <p:tavLst>
                                        <p:tav tm="0">
                                          <p:val>
                                            <p:strVal val="#ppt_x"/>
                                          </p:val>
                                        </p:tav>
                                        <p:tav tm="100000">
                                          <p:val>
                                            <p:strVal val="#ppt_x"/>
                                          </p:val>
                                        </p:tav>
                                      </p:tavLst>
                                    </p:anim>
                                    <p:anim calcmode="lin" valueType="num">
                                      <p:cBhvr additive="base">
                                        <p:cTn id="182"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nodeType="clickEffect">
                                  <p:stCondLst>
                                    <p:cond delay="0"/>
                                  </p:stCondLst>
                                  <p:childTnLst>
                                    <p:set>
                                      <p:cBhvr>
                                        <p:cTn id="186" dur="1" fill="hold">
                                          <p:stCondLst>
                                            <p:cond delay="0"/>
                                          </p:stCondLst>
                                        </p:cTn>
                                        <p:tgtEl>
                                          <p:spTgt spid="65"/>
                                        </p:tgtEl>
                                        <p:attrNameLst>
                                          <p:attrName>style.visibility</p:attrName>
                                        </p:attrNameLst>
                                      </p:cBhvr>
                                      <p:to>
                                        <p:strVal val="visible"/>
                                      </p:to>
                                    </p:set>
                                    <p:anim calcmode="lin" valueType="num">
                                      <p:cBhvr additive="base">
                                        <p:cTn id="187" dur="500" fill="hold"/>
                                        <p:tgtEl>
                                          <p:spTgt spid="65"/>
                                        </p:tgtEl>
                                        <p:attrNameLst>
                                          <p:attrName>ppt_x</p:attrName>
                                        </p:attrNameLst>
                                      </p:cBhvr>
                                      <p:tavLst>
                                        <p:tav tm="0">
                                          <p:val>
                                            <p:strVal val="#ppt_x"/>
                                          </p:val>
                                        </p:tav>
                                        <p:tav tm="100000">
                                          <p:val>
                                            <p:strVal val="#ppt_x"/>
                                          </p:val>
                                        </p:tav>
                                      </p:tavLst>
                                    </p:anim>
                                    <p:anim calcmode="lin" valueType="num">
                                      <p:cBhvr additive="base">
                                        <p:cTn id="188" dur="500" fill="hold"/>
                                        <p:tgtEl>
                                          <p:spTgt spid="65"/>
                                        </p:tgtEl>
                                        <p:attrNameLst>
                                          <p:attrName>ppt_y</p:attrName>
                                        </p:attrNameLst>
                                      </p:cBhvr>
                                      <p:tavLst>
                                        <p:tav tm="0">
                                          <p:val>
                                            <p:strVal val="1+#ppt_h/2"/>
                                          </p:val>
                                        </p:tav>
                                        <p:tav tm="100000">
                                          <p:val>
                                            <p:strVal val="#ppt_y"/>
                                          </p:val>
                                        </p:tav>
                                      </p:tavLst>
                                    </p:anim>
                                  </p:childTnLst>
                                </p:cTn>
                              </p:par>
                              <p:par>
                                <p:cTn id="189" presetID="2" presetClass="entr" presetSubtype="4" fill="hold" nodeType="withEffect">
                                  <p:stCondLst>
                                    <p:cond delay="0"/>
                                  </p:stCondLst>
                                  <p:childTnLst>
                                    <p:set>
                                      <p:cBhvr>
                                        <p:cTn id="190" dur="1" fill="hold">
                                          <p:stCondLst>
                                            <p:cond delay="0"/>
                                          </p:stCondLst>
                                        </p:cTn>
                                        <p:tgtEl>
                                          <p:spTgt spid="66"/>
                                        </p:tgtEl>
                                        <p:attrNameLst>
                                          <p:attrName>style.visibility</p:attrName>
                                        </p:attrNameLst>
                                      </p:cBhvr>
                                      <p:to>
                                        <p:strVal val="visible"/>
                                      </p:to>
                                    </p:set>
                                    <p:anim calcmode="lin" valueType="num">
                                      <p:cBhvr additive="base">
                                        <p:cTn id="191" dur="500" fill="hold"/>
                                        <p:tgtEl>
                                          <p:spTgt spid="66"/>
                                        </p:tgtEl>
                                        <p:attrNameLst>
                                          <p:attrName>ppt_x</p:attrName>
                                        </p:attrNameLst>
                                      </p:cBhvr>
                                      <p:tavLst>
                                        <p:tav tm="0">
                                          <p:val>
                                            <p:strVal val="#ppt_x"/>
                                          </p:val>
                                        </p:tav>
                                        <p:tav tm="100000">
                                          <p:val>
                                            <p:strVal val="#ppt_x"/>
                                          </p:val>
                                        </p:tav>
                                      </p:tavLst>
                                    </p:anim>
                                    <p:anim calcmode="lin" valueType="num">
                                      <p:cBhvr additive="base">
                                        <p:cTn id="192" dur="500" fill="hold"/>
                                        <p:tgtEl>
                                          <p:spTgt spid="66"/>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67"/>
                                        </p:tgtEl>
                                        <p:attrNameLst>
                                          <p:attrName>style.visibility</p:attrName>
                                        </p:attrNameLst>
                                      </p:cBhvr>
                                      <p:to>
                                        <p:strVal val="visible"/>
                                      </p:to>
                                    </p:set>
                                    <p:anim calcmode="lin" valueType="num">
                                      <p:cBhvr additive="base">
                                        <p:cTn id="195" dur="500" fill="hold"/>
                                        <p:tgtEl>
                                          <p:spTgt spid="67"/>
                                        </p:tgtEl>
                                        <p:attrNameLst>
                                          <p:attrName>ppt_x</p:attrName>
                                        </p:attrNameLst>
                                      </p:cBhvr>
                                      <p:tavLst>
                                        <p:tav tm="0">
                                          <p:val>
                                            <p:strVal val="#ppt_x"/>
                                          </p:val>
                                        </p:tav>
                                        <p:tav tm="100000">
                                          <p:val>
                                            <p:strVal val="#ppt_x"/>
                                          </p:val>
                                        </p:tav>
                                      </p:tavLst>
                                    </p:anim>
                                    <p:anim calcmode="lin" valueType="num">
                                      <p:cBhvr additive="base">
                                        <p:cTn id="196" dur="500" fill="hold"/>
                                        <p:tgtEl>
                                          <p:spTgt spid="67"/>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68"/>
                                        </p:tgtEl>
                                        <p:attrNameLst>
                                          <p:attrName>style.visibility</p:attrName>
                                        </p:attrNameLst>
                                      </p:cBhvr>
                                      <p:to>
                                        <p:strVal val="visible"/>
                                      </p:to>
                                    </p:set>
                                    <p:anim calcmode="lin" valueType="num">
                                      <p:cBhvr additive="base">
                                        <p:cTn id="199" dur="500" fill="hold"/>
                                        <p:tgtEl>
                                          <p:spTgt spid="68"/>
                                        </p:tgtEl>
                                        <p:attrNameLst>
                                          <p:attrName>ppt_x</p:attrName>
                                        </p:attrNameLst>
                                      </p:cBhvr>
                                      <p:tavLst>
                                        <p:tav tm="0">
                                          <p:val>
                                            <p:strVal val="#ppt_x"/>
                                          </p:val>
                                        </p:tav>
                                        <p:tav tm="100000">
                                          <p:val>
                                            <p:strVal val="#ppt_x"/>
                                          </p:val>
                                        </p:tav>
                                      </p:tavLst>
                                    </p:anim>
                                    <p:anim calcmode="lin" valueType="num">
                                      <p:cBhvr additive="base">
                                        <p:cTn id="200" dur="500" fill="hold"/>
                                        <p:tgtEl>
                                          <p:spTgt spid="68"/>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69"/>
                                        </p:tgtEl>
                                        <p:attrNameLst>
                                          <p:attrName>style.visibility</p:attrName>
                                        </p:attrNameLst>
                                      </p:cBhvr>
                                      <p:to>
                                        <p:strVal val="visible"/>
                                      </p:to>
                                    </p:set>
                                    <p:anim calcmode="lin" valueType="num">
                                      <p:cBhvr additive="base">
                                        <p:cTn id="203" dur="500" fill="hold"/>
                                        <p:tgtEl>
                                          <p:spTgt spid="69"/>
                                        </p:tgtEl>
                                        <p:attrNameLst>
                                          <p:attrName>ppt_x</p:attrName>
                                        </p:attrNameLst>
                                      </p:cBhvr>
                                      <p:tavLst>
                                        <p:tav tm="0">
                                          <p:val>
                                            <p:strVal val="#ppt_x"/>
                                          </p:val>
                                        </p:tav>
                                        <p:tav tm="100000">
                                          <p:val>
                                            <p:strVal val="#ppt_x"/>
                                          </p:val>
                                        </p:tav>
                                      </p:tavLst>
                                    </p:anim>
                                    <p:anim calcmode="lin" valueType="num">
                                      <p:cBhvr additive="base">
                                        <p:cTn id="204" dur="500" fill="hold"/>
                                        <p:tgtEl>
                                          <p:spTgt spid="69"/>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71"/>
                                        </p:tgtEl>
                                        <p:attrNameLst>
                                          <p:attrName>style.visibility</p:attrName>
                                        </p:attrNameLst>
                                      </p:cBhvr>
                                      <p:to>
                                        <p:strVal val="visible"/>
                                      </p:to>
                                    </p:set>
                                    <p:anim calcmode="lin" valueType="num">
                                      <p:cBhvr additive="base">
                                        <p:cTn id="207" dur="500" fill="hold"/>
                                        <p:tgtEl>
                                          <p:spTgt spid="71"/>
                                        </p:tgtEl>
                                        <p:attrNameLst>
                                          <p:attrName>ppt_x</p:attrName>
                                        </p:attrNameLst>
                                      </p:cBhvr>
                                      <p:tavLst>
                                        <p:tav tm="0">
                                          <p:val>
                                            <p:strVal val="#ppt_x"/>
                                          </p:val>
                                        </p:tav>
                                        <p:tav tm="100000">
                                          <p:val>
                                            <p:strVal val="#ppt_x"/>
                                          </p:val>
                                        </p:tav>
                                      </p:tavLst>
                                    </p:anim>
                                    <p:anim calcmode="lin" valueType="num">
                                      <p:cBhvr additive="base">
                                        <p:cTn id="208" dur="500" fill="hold"/>
                                        <p:tgtEl>
                                          <p:spTgt spid="71"/>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72"/>
                                        </p:tgtEl>
                                        <p:attrNameLst>
                                          <p:attrName>style.visibility</p:attrName>
                                        </p:attrNameLst>
                                      </p:cBhvr>
                                      <p:to>
                                        <p:strVal val="visible"/>
                                      </p:to>
                                    </p:set>
                                    <p:anim calcmode="lin" valueType="num">
                                      <p:cBhvr additive="base">
                                        <p:cTn id="211" dur="500" fill="hold"/>
                                        <p:tgtEl>
                                          <p:spTgt spid="72"/>
                                        </p:tgtEl>
                                        <p:attrNameLst>
                                          <p:attrName>ppt_x</p:attrName>
                                        </p:attrNameLst>
                                      </p:cBhvr>
                                      <p:tavLst>
                                        <p:tav tm="0">
                                          <p:val>
                                            <p:strVal val="#ppt_x"/>
                                          </p:val>
                                        </p:tav>
                                        <p:tav tm="100000">
                                          <p:val>
                                            <p:strVal val="#ppt_x"/>
                                          </p:val>
                                        </p:tav>
                                      </p:tavLst>
                                    </p:anim>
                                    <p:anim calcmode="lin" valueType="num">
                                      <p:cBhvr additive="base">
                                        <p:cTn id="212" dur="500" fill="hold"/>
                                        <p:tgtEl>
                                          <p:spTgt spid="72"/>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74"/>
                                        </p:tgtEl>
                                        <p:attrNameLst>
                                          <p:attrName>style.visibility</p:attrName>
                                        </p:attrNameLst>
                                      </p:cBhvr>
                                      <p:to>
                                        <p:strVal val="visible"/>
                                      </p:to>
                                    </p:set>
                                    <p:anim calcmode="lin" valueType="num">
                                      <p:cBhvr additive="base">
                                        <p:cTn id="215" dur="500" fill="hold"/>
                                        <p:tgtEl>
                                          <p:spTgt spid="74"/>
                                        </p:tgtEl>
                                        <p:attrNameLst>
                                          <p:attrName>ppt_x</p:attrName>
                                        </p:attrNameLst>
                                      </p:cBhvr>
                                      <p:tavLst>
                                        <p:tav tm="0">
                                          <p:val>
                                            <p:strVal val="#ppt_x"/>
                                          </p:val>
                                        </p:tav>
                                        <p:tav tm="100000">
                                          <p:val>
                                            <p:strVal val="#ppt_x"/>
                                          </p:val>
                                        </p:tav>
                                      </p:tavLst>
                                    </p:anim>
                                    <p:anim calcmode="lin" valueType="num">
                                      <p:cBhvr additive="base">
                                        <p:cTn id="216" dur="500" fill="hold"/>
                                        <p:tgtEl>
                                          <p:spTgt spid="74"/>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5"/>
                                        </p:tgtEl>
                                        <p:attrNameLst>
                                          <p:attrName>style.visibility</p:attrName>
                                        </p:attrNameLst>
                                      </p:cBhvr>
                                      <p:to>
                                        <p:strVal val="visible"/>
                                      </p:to>
                                    </p:set>
                                    <p:anim calcmode="lin" valueType="num">
                                      <p:cBhvr additive="base">
                                        <p:cTn id="219" dur="500" fill="hold"/>
                                        <p:tgtEl>
                                          <p:spTgt spid="15"/>
                                        </p:tgtEl>
                                        <p:attrNameLst>
                                          <p:attrName>ppt_x</p:attrName>
                                        </p:attrNameLst>
                                      </p:cBhvr>
                                      <p:tavLst>
                                        <p:tav tm="0">
                                          <p:val>
                                            <p:strVal val="#ppt_x"/>
                                          </p:val>
                                        </p:tav>
                                        <p:tav tm="100000">
                                          <p:val>
                                            <p:strVal val="#ppt_x"/>
                                          </p:val>
                                        </p:tav>
                                      </p:tavLst>
                                    </p:anim>
                                    <p:anim calcmode="lin" valueType="num">
                                      <p:cBhvr additive="base">
                                        <p:cTn id="220" dur="500" fill="hold"/>
                                        <p:tgtEl>
                                          <p:spTgt spid="15"/>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7"/>
                                        </p:tgtEl>
                                        <p:attrNameLst>
                                          <p:attrName>style.visibility</p:attrName>
                                        </p:attrNameLst>
                                      </p:cBhvr>
                                      <p:to>
                                        <p:strVal val="visible"/>
                                      </p:to>
                                    </p:set>
                                    <p:anim calcmode="lin" valueType="num">
                                      <p:cBhvr additive="base">
                                        <p:cTn id="223" dur="500" fill="hold"/>
                                        <p:tgtEl>
                                          <p:spTgt spid="7"/>
                                        </p:tgtEl>
                                        <p:attrNameLst>
                                          <p:attrName>ppt_x</p:attrName>
                                        </p:attrNameLst>
                                      </p:cBhvr>
                                      <p:tavLst>
                                        <p:tav tm="0">
                                          <p:val>
                                            <p:strVal val="#ppt_x"/>
                                          </p:val>
                                        </p:tav>
                                        <p:tav tm="100000">
                                          <p:val>
                                            <p:strVal val="#ppt_x"/>
                                          </p:val>
                                        </p:tav>
                                      </p:tavLst>
                                    </p:anim>
                                    <p:anim calcmode="lin" valueType="num">
                                      <p:cBhvr additive="base">
                                        <p:cTn id="2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5" fill="hold">
                      <p:stCondLst>
                        <p:cond delay="indefinite"/>
                      </p:stCondLst>
                      <p:childTnLst>
                        <p:par>
                          <p:cTn id="226" fill="hold">
                            <p:stCondLst>
                              <p:cond delay="0"/>
                            </p:stCondLst>
                            <p:childTnLst>
                              <p:par>
                                <p:cTn id="227" presetID="2" presetClass="entr" presetSubtype="4" fill="hold" grpId="0" nodeType="clickEffect">
                                  <p:stCondLst>
                                    <p:cond delay="0"/>
                                  </p:stCondLst>
                                  <p:childTnLst>
                                    <p:set>
                                      <p:cBhvr>
                                        <p:cTn id="228" dur="1" fill="hold">
                                          <p:stCondLst>
                                            <p:cond delay="0"/>
                                          </p:stCondLst>
                                        </p:cTn>
                                        <p:tgtEl>
                                          <p:spTgt spid="76"/>
                                        </p:tgtEl>
                                        <p:attrNameLst>
                                          <p:attrName>style.visibility</p:attrName>
                                        </p:attrNameLst>
                                      </p:cBhvr>
                                      <p:to>
                                        <p:strVal val="visible"/>
                                      </p:to>
                                    </p:set>
                                    <p:anim calcmode="lin" valueType="num">
                                      <p:cBhvr additive="base">
                                        <p:cTn id="229" dur="500" fill="hold"/>
                                        <p:tgtEl>
                                          <p:spTgt spid="76"/>
                                        </p:tgtEl>
                                        <p:attrNameLst>
                                          <p:attrName>ppt_x</p:attrName>
                                        </p:attrNameLst>
                                      </p:cBhvr>
                                      <p:tavLst>
                                        <p:tav tm="0">
                                          <p:val>
                                            <p:strVal val="#ppt_x"/>
                                          </p:val>
                                        </p:tav>
                                        <p:tav tm="100000">
                                          <p:val>
                                            <p:strVal val="#ppt_x"/>
                                          </p:val>
                                        </p:tav>
                                      </p:tavLst>
                                    </p:anim>
                                    <p:anim calcmode="lin" valueType="num">
                                      <p:cBhvr additive="base">
                                        <p:cTn id="230"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7" grpId="0" animBg="1"/>
      <p:bldP spid="9" grpId="0" animBg="1"/>
      <p:bldP spid="10" grpId="0" animBg="1"/>
      <p:bldP spid="16" grpId="0" animBg="1"/>
      <p:bldP spid="28" grpId="0" animBg="1"/>
      <p:bldP spid="29" grpId="0" animBg="1"/>
      <p:bldP spid="30" grpId="0" animBg="1"/>
      <p:bldP spid="33" grpId="0" animBg="1"/>
      <p:bldP spid="35" grpId="0" animBg="1"/>
      <p:bldP spid="36" grpId="0" animBg="1"/>
      <p:bldP spid="38" grpId="0" animBg="1"/>
      <p:bldP spid="39" grpId="0" animBg="1"/>
      <p:bldP spid="6" grpId="0" animBg="1"/>
      <p:bldP spid="59" grpId="0" animBg="1"/>
      <p:bldP spid="60" grpId="0" animBg="1"/>
      <p:bldP spid="61" grpId="0" animBg="1"/>
      <p:bldP spid="12" grpId="0" animBg="1"/>
      <p:bldP spid="13" grpId="0" animBg="1"/>
      <p:bldP spid="63" grpId="0" animBg="1"/>
      <p:bldP spid="64" grpId="0" animBg="1"/>
      <p:bldP spid="73" grpId="0" animBg="1"/>
      <p:bldP spid="4" grpId="0" animBg="1"/>
      <p:bldP spid="40" grpId="0" animBg="1"/>
      <p:bldP spid="20" grpId="0" animBg="1"/>
      <p:bldP spid="70" grpId="0" animBg="1"/>
      <p:bldP spid="41" grpId="0" animBg="1"/>
      <p:bldP spid="43" grpId="0" animBg="1"/>
      <p:bldP spid="42" grpId="0" animBg="1"/>
      <p:bldP spid="45" grpId="0" animBg="1"/>
      <p:bldP spid="47" grpId="0" animBg="1"/>
      <p:bldP spid="48" grpId="0"/>
      <p:bldP spid="50" grpId="0" animBg="1"/>
      <p:bldP spid="57" grpId="0"/>
      <p:bldP spid="7" grpId="0" animBg="1"/>
      <p:bldP spid="67" grpId="0" animBg="1"/>
      <p:bldP spid="68" grpId="0" animBg="1"/>
      <p:bldP spid="69" grpId="0" animBg="1"/>
      <p:bldP spid="71" grpId="0" animBg="1"/>
      <p:bldP spid="72" grpId="0" animBg="1"/>
      <p:bldP spid="74" grpId="0" animBg="1"/>
      <p:bldP spid="76" grpId="0" animBg="1"/>
      <p:bldP spid="15" grpId="0" animBg="1"/>
      <p:bldP spid="34" grpId="0" animBg="1"/>
      <p:bldP spid="31" grpId="0" animBg="1"/>
      <p:bldP spid="78" grpId="0" animBg="1"/>
      <p:bldP spid="5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368</TotalTime>
  <Words>480</Words>
  <Application>Microsoft Office PowerPoint</Application>
  <PresentationFormat>Widescreen</PresentationFormat>
  <Paragraphs>56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Teyssier Pierre</dc:creator>
  <cp:lastModifiedBy>Benedicte Boudol</cp:lastModifiedBy>
  <cp:revision>35</cp:revision>
  <dcterms:created xsi:type="dcterms:W3CDTF">2020-09-17T11:43:04Z</dcterms:created>
  <dcterms:modified xsi:type="dcterms:W3CDTF">2020-09-25T12:04:55Z</dcterms:modified>
</cp:coreProperties>
</file>