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 id="259" r:id="rId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97" autoAdjust="0"/>
    <p:restoredTop sz="94660"/>
  </p:normalViewPr>
  <p:slideViewPr>
    <p:cSldViewPr snapToGrid="0">
      <p:cViewPr varScale="1">
        <p:scale>
          <a:sx n="110" d="100"/>
          <a:sy n="110" d="100"/>
        </p:scale>
        <p:origin x="81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549CF4FE-2DE5-41F9-A50F-0ACE8BA5E177}" type="datetimeFigureOut">
              <a:rPr lang="de-DE" smtClean="0"/>
              <a:t>25.09.2020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3475197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549CF4FE-2DE5-41F9-A50F-0ACE8BA5E177}" type="datetimeFigureOut">
              <a:rPr lang="de-DE" smtClean="0"/>
              <a:t>25.09.2020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2987057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549CF4FE-2DE5-41F9-A50F-0ACE8BA5E177}" type="datetimeFigureOut">
              <a:rPr lang="de-DE" smtClean="0"/>
              <a:t>25.09.2020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3813324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549CF4FE-2DE5-41F9-A50F-0ACE8BA5E177}" type="datetimeFigureOut">
              <a:rPr lang="de-DE" smtClean="0"/>
              <a:t>25.09.2020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276144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549CF4FE-2DE5-41F9-A50F-0ACE8BA5E177}" type="datetimeFigureOut">
              <a:rPr lang="de-DE" smtClean="0"/>
              <a:t>25.09.2020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2737610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549CF4FE-2DE5-41F9-A50F-0ACE8BA5E177}" type="datetimeFigureOut">
              <a:rPr lang="de-DE" smtClean="0"/>
              <a:t>25.09.2020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1973441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49CF4FE-2DE5-41F9-A50F-0ACE8BA5E177}" type="datetimeFigureOut">
              <a:rPr lang="de-DE" smtClean="0"/>
              <a:t>25.09.2020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1417288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549CF4FE-2DE5-41F9-A50F-0ACE8BA5E177}" type="datetimeFigureOut">
              <a:rPr lang="de-DE" smtClean="0"/>
              <a:t>25.09.2020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510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49CF4FE-2DE5-41F9-A50F-0ACE8BA5E177}" type="datetimeFigureOut">
              <a:rPr lang="de-DE" smtClean="0"/>
              <a:t>25.09.2020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834751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549CF4FE-2DE5-41F9-A50F-0ACE8BA5E177}" type="datetimeFigureOut">
              <a:rPr lang="de-DE" smtClean="0"/>
              <a:t>25.09.2020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500869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549CF4FE-2DE5-41F9-A50F-0ACE8BA5E177}" type="datetimeFigureOut">
              <a:rPr lang="de-DE" smtClean="0"/>
              <a:t>25.09.2020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7675A09-CBA7-43EE-9066-D20CA797D052}" type="slidenum">
              <a:rPr lang="de-DE" smtClean="0"/>
              <a:t>‹#›</a:t>
            </a:fld>
            <a:endParaRPr lang="de-DE"/>
          </a:p>
        </p:txBody>
      </p:sp>
    </p:spTree>
    <p:extLst>
      <p:ext uri="{BB962C8B-B14F-4D97-AF65-F5344CB8AC3E}">
        <p14:creationId xmlns:p14="http://schemas.microsoft.com/office/powerpoint/2010/main" val="3128487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CF4FE-2DE5-41F9-A50F-0ACE8BA5E177}" type="datetimeFigureOut">
              <a:rPr lang="de-DE" smtClean="0"/>
              <a:t>25.09.2020</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675A09-CBA7-43EE-9066-D20CA797D052}" type="slidenum">
              <a:rPr lang="de-DE" smtClean="0"/>
              <a:t>‹#›</a:t>
            </a:fld>
            <a:endParaRPr lang="de-DE"/>
          </a:p>
        </p:txBody>
      </p:sp>
    </p:spTree>
    <p:extLst>
      <p:ext uri="{BB962C8B-B14F-4D97-AF65-F5344CB8AC3E}">
        <p14:creationId xmlns:p14="http://schemas.microsoft.com/office/powerpoint/2010/main" val="448185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Gerade Verbindung mit Pfeil 2"/>
          <p:cNvCxnSpPr/>
          <p:nvPr/>
        </p:nvCxnSpPr>
        <p:spPr>
          <a:xfrm>
            <a:off x="931653" y="2263735"/>
            <a:ext cx="10265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Gerader Verbinder 5"/>
          <p:cNvCxnSpPr/>
          <p:nvPr/>
        </p:nvCxnSpPr>
        <p:spPr>
          <a:xfrm>
            <a:off x="4433977" y="1772030"/>
            <a:ext cx="0" cy="3959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a:off x="6639464" y="1772030"/>
            <a:ext cx="0" cy="3959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Gerader Verbinder 7"/>
          <p:cNvCxnSpPr/>
          <p:nvPr/>
        </p:nvCxnSpPr>
        <p:spPr>
          <a:xfrm>
            <a:off x="8681049" y="1772030"/>
            <a:ext cx="0" cy="3959524"/>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4433977" y="1648551"/>
            <a:ext cx="1693797" cy="553998"/>
          </a:xfrm>
          <a:prstGeom prst="rect">
            <a:avLst/>
          </a:prstGeom>
          <a:noFill/>
        </p:spPr>
        <p:txBody>
          <a:bodyPr wrap="none" rtlCol="0">
            <a:spAutoFit/>
          </a:bodyPr>
          <a:lstStyle/>
          <a:p>
            <a:r>
              <a:rPr lang="de-DE" dirty="0"/>
              <a:t>05/2024</a:t>
            </a:r>
          </a:p>
          <a:p>
            <a:r>
              <a:rPr lang="de-DE" sz="1200" dirty="0"/>
              <a:t>GRVA/2020/28 Par. 12.4</a:t>
            </a:r>
          </a:p>
        </p:txBody>
      </p:sp>
      <p:sp>
        <p:nvSpPr>
          <p:cNvPr id="10" name="Textfeld 9"/>
          <p:cNvSpPr txBox="1"/>
          <p:nvPr/>
        </p:nvSpPr>
        <p:spPr>
          <a:xfrm>
            <a:off x="6683707" y="1648551"/>
            <a:ext cx="976549" cy="553998"/>
          </a:xfrm>
          <a:prstGeom prst="rect">
            <a:avLst/>
          </a:prstGeom>
          <a:noFill/>
        </p:spPr>
        <p:txBody>
          <a:bodyPr wrap="none" rtlCol="0">
            <a:spAutoFit/>
          </a:bodyPr>
          <a:lstStyle/>
          <a:p>
            <a:r>
              <a:rPr lang="de-DE" dirty="0"/>
              <a:t>05/2026</a:t>
            </a:r>
          </a:p>
          <a:p>
            <a:endParaRPr lang="de-DE" sz="1200" dirty="0"/>
          </a:p>
        </p:txBody>
      </p:sp>
      <p:sp>
        <p:nvSpPr>
          <p:cNvPr id="11" name="Textfeld 10"/>
          <p:cNvSpPr txBox="1"/>
          <p:nvPr/>
        </p:nvSpPr>
        <p:spPr>
          <a:xfrm>
            <a:off x="8681049" y="1648551"/>
            <a:ext cx="1732269" cy="553998"/>
          </a:xfrm>
          <a:prstGeom prst="rect">
            <a:avLst/>
          </a:prstGeom>
          <a:noFill/>
        </p:spPr>
        <p:txBody>
          <a:bodyPr wrap="none" rtlCol="0">
            <a:spAutoFit/>
          </a:bodyPr>
          <a:lstStyle/>
          <a:p>
            <a:r>
              <a:rPr lang="de-DE" dirty="0"/>
              <a:t>09/2028</a:t>
            </a:r>
          </a:p>
          <a:p>
            <a:r>
              <a:rPr lang="de-DE" sz="1200" dirty="0"/>
              <a:t>GRVA/2020/28 Par. 12.4.</a:t>
            </a:r>
          </a:p>
        </p:txBody>
      </p:sp>
      <p:sp>
        <p:nvSpPr>
          <p:cNvPr id="12" name="Rechteck 11"/>
          <p:cNvSpPr/>
          <p:nvPr/>
        </p:nvSpPr>
        <p:spPr>
          <a:xfrm>
            <a:off x="931653" y="2470769"/>
            <a:ext cx="7315200" cy="284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p:cNvSpPr/>
          <p:nvPr/>
        </p:nvSpPr>
        <p:spPr>
          <a:xfrm>
            <a:off x="2214113" y="3497306"/>
            <a:ext cx="7315200" cy="284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4589253" y="3989011"/>
            <a:ext cx="7315200" cy="284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feld 14"/>
          <p:cNvSpPr txBox="1"/>
          <p:nvPr/>
        </p:nvSpPr>
        <p:spPr>
          <a:xfrm>
            <a:off x="115763" y="2074652"/>
            <a:ext cx="841769" cy="307777"/>
          </a:xfrm>
          <a:prstGeom prst="rect">
            <a:avLst/>
          </a:prstGeom>
          <a:noFill/>
        </p:spPr>
        <p:txBody>
          <a:bodyPr wrap="none" rtlCol="0">
            <a:spAutoFit/>
          </a:bodyPr>
          <a:lstStyle/>
          <a:p>
            <a:r>
              <a:rPr lang="de-DE" sz="1400" dirty="0" err="1"/>
              <a:t>vehicle</a:t>
            </a:r>
            <a:r>
              <a:rPr lang="de-DE" sz="1400" dirty="0"/>
              <a:t> A</a:t>
            </a:r>
          </a:p>
        </p:txBody>
      </p:sp>
      <p:sp>
        <p:nvSpPr>
          <p:cNvPr id="16" name="Textfeld 15"/>
          <p:cNvSpPr txBox="1"/>
          <p:nvPr/>
        </p:nvSpPr>
        <p:spPr>
          <a:xfrm>
            <a:off x="115762" y="2612408"/>
            <a:ext cx="841769" cy="307777"/>
          </a:xfrm>
          <a:prstGeom prst="rect">
            <a:avLst/>
          </a:prstGeom>
          <a:noFill/>
        </p:spPr>
        <p:txBody>
          <a:bodyPr wrap="none" rtlCol="0">
            <a:spAutoFit/>
          </a:bodyPr>
          <a:lstStyle/>
          <a:p>
            <a:r>
              <a:rPr lang="de-DE" sz="1400" dirty="0" err="1"/>
              <a:t>vehicle</a:t>
            </a:r>
            <a:r>
              <a:rPr lang="de-DE" sz="1400" dirty="0"/>
              <a:t> B</a:t>
            </a:r>
          </a:p>
        </p:txBody>
      </p:sp>
      <p:sp>
        <p:nvSpPr>
          <p:cNvPr id="17" name="Textfeld 16"/>
          <p:cNvSpPr txBox="1"/>
          <p:nvPr/>
        </p:nvSpPr>
        <p:spPr>
          <a:xfrm>
            <a:off x="115761" y="3145534"/>
            <a:ext cx="841769" cy="307777"/>
          </a:xfrm>
          <a:prstGeom prst="rect">
            <a:avLst/>
          </a:prstGeom>
          <a:noFill/>
        </p:spPr>
        <p:txBody>
          <a:bodyPr wrap="none" rtlCol="0">
            <a:spAutoFit/>
          </a:bodyPr>
          <a:lstStyle/>
          <a:p>
            <a:r>
              <a:rPr lang="de-DE" sz="1400" dirty="0" err="1"/>
              <a:t>vehicle</a:t>
            </a:r>
            <a:r>
              <a:rPr lang="de-DE" sz="1400" dirty="0"/>
              <a:t> C</a:t>
            </a:r>
          </a:p>
        </p:txBody>
      </p:sp>
      <p:sp>
        <p:nvSpPr>
          <p:cNvPr id="21" name="Rechteck 20"/>
          <p:cNvSpPr/>
          <p:nvPr/>
        </p:nvSpPr>
        <p:spPr>
          <a:xfrm>
            <a:off x="1181818" y="2984037"/>
            <a:ext cx="7962181" cy="284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Stern mit 5 Zacken 1"/>
          <p:cNvSpPr/>
          <p:nvPr/>
        </p:nvSpPr>
        <p:spPr>
          <a:xfrm>
            <a:off x="2760453" y="6024851"/>
            <a:ext cx="310551" cy="258793"/>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Textfeld 3"/>
          <p:cNvSpPr txBox="1"/>
          <p:nvPr/>
        </p:nvSpPr>
        <p:spPr>
          <a:xfrm>
            <a:off x="3071004" y="5998958"/>
            <a:ext cx="3479735" cy="369332"/>
          </a:xfrm>
          <a:prstGeom prst="rect">
            <a:avLst/>
          </a:prstGeom>
          <a:noFill/>
        </p:spPr>
        <p:txBody>
          <a:bodyPr wrap="none" rtlCol="0">
            <a:spAutoFit/>
          </a:bodyPr>
          <a:lstStyle/>
          <a:p>
            <a:r>
              <a:rPr lang="de-DE" dirty="0"/>
              <a:t>Must </a:t>
            </a:r>
            <a:r>
              <a:rPr lang="de-DE" dirty="0" err="1"/>
              <a:t>latest</a:t>
            </a:r>
            <a:r>
              <a:rPr lang="de-DE" dirty="0"/>
              <a:t> </a:t>
            </a:r>
            <a:r>
              <a:rPr lang="de-DE" dirty="0" err="1"/>
              <a:t>comply</a:t>
            </a:r>
            <a:r>
              <a:rPr lang="de-DE" dirty="0"/>
              <a:t> </a:t>
            </a:r>
            <a:r>
              <a:rPr lang="de-DE" dirty="0" err="1"/>
              <a:t>with</a:t>
            </a:r>
            <a:r>
              <a:rPr lang="de-DE" dirty="0"/>
              <a:t> C2B </a:t>
            </a:r>
            <a:r>
              <a:rPr lang="de-DE" dirty="0" err="1"/>
              <a:t>step</a:t>
            </a:r>
            <a:r>
              <a:rPr lang="de-DE" dirty="0"/>
              <a:t> 1</a:t>
            </a:r>
          </a:p>
        </p:txBody>
      </p:sp>
      <p:sp>
        <p:nvSpPr>
          <p:cNvPr id="19" name="Stern mit 5 Zacken 18"/>
          <p:cNvSpPr/>
          <p:nvPr/>
        </p:nvSpPr>
        <p:spPr>
          <a:xfrm>
            <a:off x="2760453" y="6473690"/>
            <a:ext cx="310551" cy="258793"/>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p:cNvSpPr txBox="1"/>
          <p:nvPr/>
        </p:nvSpPr>
        <p:spPr>
          <a:xfrm>
            <a:off x="3071004" y="6447797"/>
            <a:ext cx="3479735" cy="369332"/>
          </a:xfrm>
          <a:prstGeom prst="rect">
            <a:avLst/>
          </a:prstGeom>
          <a:noFill/>
        </p:spPr>
        <p:txBody>
          <a:bodyPr wrap="none" rtlCol="0">
            <a:spAutoFit/>
          </a:bodyPr>
          <a:lstStyle/>
          <a:p>
            <a:r>
              <a:rPr lang="de-DE" dirty="0"/>
              <a:t>Must </a:t>
            </a:r>
            <a:r>
              <a:rPr lang="de-DE" dirty="0" err="1"/>
              <a:t>latest</a:t>
            </a:r>
            <a:r>
              <a:rPr lang="de-DE" dirty="0"/>
              <a:t> </a:t>
            </a:r>
            <a:r>
              <a:rPr lang="de-DE" dirty="0" err="1"/>
              <a:t>comply</a:t>
            </a:r>
            <a:r>
              <a:rPr lang="de-DE" dirty="0"/>
              <a:t> </a:t>
            </a:r>
            <a:r>
              <a:rPr lang="de-DE" dirty="0" err="1"/>
              <a:t>with</a:t>
            </a:r>
            <a:r>
              <a:rPr lang="de-DE" dirty="0"/>
              <a:t> C2B </a:t>
            </a:r>
            <a:r>
              <a:rPr lang="de-DE" dirty="0" err="1"/>
              <a:t>step</a:t>
            </a:r>
            <a:r>
              <a:rPr lang="de-DE" dirty="0"/>
              <a:t> 2</a:t>
            </a:r>
          </a:p>
        </p:txBody>
      </p:sp>
      <p:sp>
        <p:nvSpPr>
          <p:cNvPr id="22" name="Stern mit 5 Zacken 21"/>
          <p:cNvSpPr/>
          <p:nvPr/>
        </p:nvSpPr>
        <p:spPr>
          <a:xfrm>
            <a:off x="6484188" y="2486394"/>
            <a:ext cx="310551" cy="258793"/>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Stern mit 5 Zacken 23"/>
          <p:cNvSpPr/>
          <p:nvPr/>
        </p:nvSpPr>
        <p:spPr>
          <a:xfrm>
            <a:off x="6484188" y="3005596"/>
            <a:ext cx="310551" cy="258793"/>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Stern mit 5 Zacken 24"/>
          <p:cNvSpPr/>
          <p:nvPr/>
        </p:nvSpPr>
        <p:spPr>
          <a:xfrm>
            <a:off x="4442604" y="4001956"/>
            <a:ext cx="310551" cy="258793"/>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Stern mit 5 Zacken 26"/>
          <p:cNvSpPr/>
          <p:nvPr/>
        </p:nvSpPr>
        <p:spPr>
          <a:xfrm>
            <a:off x="8525774" y="2979705"/>
            <a:ext cx="310551" cy="258793"/>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Textfeld 27"/>
          <p:cNvSpPr txBox="1"/>
          <p:nvPr/>
        </p:nvSpPr>
        <p:spPr>
          <a:xfrm>
            <a:off x="115762" y="3674681"/>
            <a:ext cx="841769" cy="307777"/>
          </a:xfrm>
          <a:prstGeom prst="rect">
            <a:avLst/>
          </a:prstGeom>
          <a:noFill/>
        </p:spPr>
        <p:txBody>
          <a:bodyPr wrap="none" rtlCol="0">
            <a:spAutoFit/>
          </a:bodyPr>
          <a:lstStyle/>
          <a:p>
            <a:r>
              <a:rPr lang="de-DE" sz="1400" dirty="0" err="1"/>
              <a:t>vehicle</a:t>
            </a:r>
            <a:r>
              <a:rPr lang="de-DE" sz="1400" dirty="0"/>
              <a:t> D</a:t>
            </a:r>
          </a:p>
        </p:txBody>
      </p:sp>
      <p:sp>
        <p:nvSpPr>
          <p:cNvPr id="29" name="Stern mit 5 Zacken 28"/>
          <p:cNvSpPr/>
          <p:nvPr/>
        </p:nvSpPr>
        <p:spPr>
          <a:xfrm>
            <a:off x="6484188" y="3505902"/>
            <a:ext cx="310551" cy="258793"/>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Stern mit 5 Zacken 29"/>
          <p:cNvSpPr/>
          <p:nvPr/>
        </p:nvSpPr>
        <p:spPr>
          <a:xfrm>
            <a:off x="8525774" y="3497305"/>
            <a:ext cx="310551" cy="258793"/>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388189" y="831482"/>
            <a:ext cx="10990637" cy="461665"/>
          </a:xfrm>
          <a:prstGeom prst="rect">
            <a:avLst/>
          </a:prstGeom>
          <a:noFill/>
        </p:spPr>
        <p:txBody>
          <a:bodyPr wrap="none" rtlCol="0">
            <a:spAutoFit/>
          </a:bodyPr>
          <a:lstStyle/>
          <a:p>
            <a:r>
              <a:rPr lang="de-DE" sz="2400" b="1" dirty="0" err="1"/>
              <a:t>Visualization</a:t>
            </a:r>
            <a:r>
              <a:rPr lang="de-DE" sz="2400" b="1" dirty="0"/>
              <a:t> - </a:t>
            </a:r>
            <a:r>
              <a:rPr lang="de-DE" sz="2400" b="1" dirty="0" err="1"/>
              <a:t>Transitional</a:t>
            </a:r>
            <a:r>
              <a:rPr lang="de-DE" sz="2400" b="1" dirty="0"/>
              <a:t> </a:t>
            </a:r>
            <a:r>
              <a:rPr lang="de-DE" sz="2400" b="1" dirty="0" err="1"/>
              <a:t>Provisions</a:t>
            </a:r>
            <a:r>
              <a:rPr lang="de-DE" sz="2400" b="1" dirty="0"/>
              <a:t> </a:t>
            </a:r>
            <a:r>
              <a:rPr lang="de-DE" sz="2400" b="1" dirty="0" err="1"/>
              <a:t>according</a:t>
            </a:r>
            <a:r>
              <a:rPr lang="de-DE" sz="2400" b="1" dirty="0"/>
              <a:t> to ECE/TRANS/WP.29/GRVA/2020/28</a:t>
            </a:r>
          </a:p>
        </p:txBody>
      </p:sp>
      <p:sp>
        <p:nvSpPr>
          <p:cNvPr id="5" name="TextBox 4">
            <a:extLst>
              <a:ext uri="{FF2B5EF4-FFF2-40B4-BE49-F238E27FC236}">
                <a16:creationId xmlns:a16="http://schemas.microsoft.com/office/drawing/2014/main" id="{437542B5-843B-412D-9FD3-B8F598FF84A0}"/>
              </a:ext>
            </a:extLst>
          </p:cNvPr>
          <p:cNvSpPr txBox="1"/>
          <p:nvPr/>
        </p:nvSpPr>
        <p:spPr>
          <a:xfrm>
            <a:off x="388189" y="278674"/>
            <a:ext cx="2549031" cy="307777"/>
          </a:xfrm>
          <a:prstGeom prst="rect">
            <a:avLst/>
          </a:prstGeom>
          <a:noFill/>
        </p:spPr>
        <p:txBody>
          <a:bodyPr wrap="none" rtlCol="0">
            <a:spAutoFit/>
          </a:bodyPr>
          <a:lstStyle/>
          <a:p>
            <a:r>
              <a:rPr lang="fr-CH" sz="1400" dirty="0" err="1"/>
              <a:t>Submitted</a:t>
            </a:r>
            <a:r>
              <a:rPr lang="fr-CH" sz="1400" dirty="0"/>
              <a:t> by the expert of OICA</a:t>
            </a:r>
            <a:endParaRPr lang="en-GB" sz="1400" dirty="0"/>
          </a:p>
        </p:txBody>
      </p:sp>
      <p:sp>
        <p:nvSpPr>
          <p:cNvPr id="31" name="TextBox 30">
            <a:extLst>
              <a:ext uri="{FF2B5EF4-FFF2-40B4-BE49-F238E27FC236}">
                <a16:creationId xmlns:a16="http://schemas.microsoft.com/office/drawing/2014/main" id="{75B65F77-1789-4E26-B0C1-9734CC2335CB}"/>
              </a:ext>
            </a:extLst>
          </p:cNvPr>
          <p:cNvSpPr txBox="1"/>
          <p:nvPr/>
        </p:nvSpPr>
        <p:spPr>
          <a:xfrm>
            <a:off x="8681049" y="77293"/>
            <a:ext cx="2634696" cy="738664"/>
          </a:xfrm>
          <a:prstGeom prst="rect">
            <a:avLst/>
          </a:prstGeom>
          <a:noFill/>
        </p:spPr>
        <p:txBody>
          <a:bodyPr wrap="none" rtlCol="0">
            <a:spAutoFit/>
          </a:bodyPr>
          <a:lstStyle/>
          <a:p>
            <a:r>
              <a:rPr lang="fr-CH" sz="1400" u="sng" dirty="0"/>
              <a:t>Informal document</a:t>
            </a:r>
            <a:r>
              <a:rPr lang="fr-CH" sz="1400" dirty="0"/>
              <a:t> </a:t>
            </a:r>
            <a:r>
              <a:rPr lang="fr-CH" sz="1400" b="1" dirty="0"/>
              <a:t>GRVA-07-74</a:t>
            </a:r>
            <a:br>
              <a:rPr lang="fr-CH" sz="1400" dirty="0"/>
            </a:br>
            <a:r>
              <a:rPr lang="fr-CH" sz="1400" dirty="0"/>
              <a:t>7th GRVA, 21-25 </a:t>
            </a:r>
            <a:r>
              <a:rPr lang="fr-CH" sz="1400" dirty="0" err="1"/>
              <a:t>September</a:t>
            </a:r>
            <a:r>
              <a:rPr lang="fr-CH" sz="1400" dirty="0"/>
              <a:t> 2020</a:t>
            </a:r>
            <a:br>
              <a:rPr lang="fr-CH" sz="1400" dirty="0"/>
            </a:br>
            <a:r>
              <a:rPr lang="fr-CH" sz="1400" dirty="0"/>
              <a:t>Agenda item 7</a:t>
            </a:r>
            <a:endParaRPr lang="en-GB" sz="1400" dirty="0"/>
          </a:p>
        </p:txBody>
      </p:sp>
    </p:spTree>
    <p:extLst>
      <p:ext uri="{BB962C8B-B14F-4D97-AF65-F5344CB8AC3E}">
        <p14:creationId xmlns:p14="http://schemas.microsoft.com/office/powerpoint/2010/main" val="3767090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Gerade Verbindung mit Pfeil 2"/>
          <p:cNvCxnSpPr/>
          <p:nvPr/>
        </p:nvCxnSpPr>
        <p:spPr>
          <a:xfrm>
            <a:off x="931653" y="1880555"/>
            <a:ext cx="102654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Gerader Verbinder 5"/>
          <p:cNvCxnSpPr/>
          <p:nvPr/>
        </p:nvCxnSpPr>
        <p:spPr>
          <a:xfrm>
            <a:off x="4433977" y="1388850"/>
            <a:ext cx="0" cy="3959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a:off x="6639464" y="1388850"/>
            <a:ext cx="0" cy="3959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Gerader Verbinder 7"/>
          <p:cNvCxnSpPr/>
          <p:nvPr/>
        </p:nvCxnSpPr>
        <p:spPr>
          <a:xfrm>
            <a:off x="8681049" y="1388850"/>
            <a:ext cx="0" cy="3959524"/>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4433977" y="1265371"/>
            <a:ext cx="1732269" cy="553998"/>
          </a:xfrm>
          <a:prstGeom prst="rect">
            <a:avLst/>
          </a:prstGeom>
          <a:noFill/>
        </p:spPr>
        <p:txBody>
          <a:bodyPr wrap="none" rtlCol="0">
            <a:spAutoFit/>
          </a:bodyPr>
          <a:lstStyle/>
          <a:p>
            <a:r>
              <a:rPr lang="de-DE" dirty="0"/>
              <a:t>05/2024</a:t>
            </a:r>
          </a:p>
          <a:p>
            <a:r>
              <a:rPr lang="de-DE" sz="1200" dirty="0"/>
              <a:t>GRVA/2020/28 Par. 12.2.</a:t>
            </a:r>
          </a:p>
        </p:txBody>
      </p:sp>
      <p:sp>
        <p:nvSpPr>
          <p:cNvPr id="10" name="Textfeld 9"/>
          <p:cNvSpPr txBox="1"/>
          <p:nvPr/>
        </p:nvSpPr>
        <p:spPr>
          <a:xfrm>
            <a:off x="6683707" y="1265371"/>
            <a:ext cx="976549" cy="553998"/>
          </a:xfrm>
          <a:prstGeom prst="rect">
            <a:avLst/>
          </a:prstGeom>
          <a:noFill/>
        </p:spPr>
        <p:txBody>
          <a:bodyPr wrap="none" rtlCol="0">
            <a:spAutoFit/>
          </a:bodyPr>
          <a:lstStyle/>
          <a:p>
            <a:r>
              <a:rPr lang="de-DE" dirty="0"/>
              <a:t>05/2026</a:t>
            </a:r>
          </a:p>
          <a:p>
            <a:endParaRPr lang="de-DE" sz="1200" dirty="0"/>
          </a:p>
        </p:txBody>
      </p:sp>
      <p:sp>
        <p:nvSpPr>
          <p:cNvPr id="11" name="Textfeld 10"/>
          <p:cNvSpPr txBox="1"/>
          <p:nvPr/>
        </p:nvSpPr>
        <p:spPr>
          <a:xfrm>
            <a:off x="8681049" y="1265371"/>
            <a:ext cx="1732269" cy="553998"/>
          </a:xfrm>
          <a:prstGeom prst="rect">
            <a:avLst/>
          </a:prstGeom>
          <a:noFill/>
        </p:spPr>
        <p:txBody>
          <a:bodyPr wrap="none" rtlCol="0">
            <a:spAutoFit/>
          </a:bodyPr>
          <a:lstStyle/>
          <a:p>
            <a:r>
              <a:rPr lang="de-DE" dirty="0"/>
              <a:t>09/2028</a:t>
            </a:r>
          </a:p>
          <a:p>
            <a:r>
              <a:rPr lang="de-DE" sz="1200" dirty="0"/>
              <a:t>GRVA/2020/28 Par. 12.4.</a:t>
            </a:r>
          </a:p>
        </p:txBody>
      </p:sp>
      <p:sp>
        <p:nvSpPr>
          <p:cNvPr id="12" name="Rechteck 11"/>
          <p:cNvSpPr/>
          <p:nvPr/>
        </p:nvSpPr>
        <p:spPr>
          <a:xfrm>
            <a:off x="931653" y="2087589"/>
            <a:ext cx="7315200" cy="284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p:cNvSpPr/>
          <p:nvPr/>
        </p:nvSpPr>
        <p:spPr>
          <a:xfrm>
            <a:off x="2214113" y="3114126"/>
            <a:ext cx="7315200" cy="284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4589253" y="3605831"/>
            <a:ext cx="7315200" cy="284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feld 14"/>
          <p:cNvSpPr txBox="1"/>
          <p:nvPr/>
        </p:nvSpPr>
        <p:spPr>
          <a:xfrm>
            <a:off x="115763" y="2074652"/>
            <a:ext cx="841769" cy="307777"/>
          </a:xfrm>
          <a:prstGeom prst="rect">
            <a:avLst/>
          </a:prstGeom>
          <a:noFill/>
        </p:spPr>
        <p:txBody>
          <a:bodyPr wrap="none" rtlCol="0">
            <a:spAutoFit/>
          </a:bodyPr>
          <a:lstStyle/>
          <a:p>
            <a:r>
              <a:rPr lang="de-DE" sz="1400" dirty="0" err="1"/>
              <a:t>vehicle</a:t>
            </a:r>
            <a:r>
              <a:rPr lang="de-DE" sz="1400" dirty="0"/>
              <a:t> A</a:t>
            </a:r>
          </a:p>
        </p:txBody>
      </p:sp>
      <p:sp>
        <p:nvSpPr>
          <p:cNvPr id="16" name="Textfeld 15"/>
          <p:cNvSpPr txBox="1"/>
          <p:nvPr/>
        </p:nvSpPr>
        <p:spPr>
          <a:xfrm>
            <a:off x="115762" y="2612408"/>
            <a:ext cx="841769" cy="307777"/>
          </a:xfrm>
          <a:prstGeom prst="rect">
            <a:avLst/>
          </a:prstGeom>
          <a:noFill/>
        </p:spPr>
        <p:txBody>
          <a:bodyPr wrap="none" rtlCol="0">
            <a:spAutoFit/>
          </a:bodyPr>
          <a:lstStyle/>
          <a:p>
            <a:r>
              <a:rPr lang="de-DE" sz="1400" dirty="0" err="1"/>
              <a:t>vehicle</a:t>
            </a:r>
            <a:r>
              <a:rPr lang="de-DE" sz="1400" dirty="0"/>
              <a:t> B</a:t>
            </a:r>
          </a:p>
        </p:txBody>
      </p:sp>
      <p:sp>
        <p:nvSpPr>
          <p:cNvPr id="17" name="Textfeld 16"/>
          <p:cNvSpPr txBox="1"/>
          <p:nvPr/>
        </p:nvSpPr>
        <p:spPr>
          <a:xfrm>
            <a:off x="115761" y="3145534"/>
            <a:ext cx="841769" cy="307777"/>
          </a:xfrm>
          <a:prstGeom prst="rect">
            <a:avLst/>
          </a:prstGeom>
          <a:noFill/>
        </p:spPr>
        <p:txBody>
          <a:bodyPr wrap="none" rtlCol="0">
            <a:spAutoFit/>
          </a:bodyPr>
          <a:lstStyle/>
          <a:p>
            <a:r>
              <a:rPr lang="de-DE" sz="1400" dirty="0" err="1"/>
              <a:t>vehicle</a:t>
            </a:r>
            <a:r>
              <a:rPr lang="de-DE" sz="1400" dirty="0"/>
              <a:t> C</a:t>
            </a:r>
          </a:p>
        </p:txBody>
      </p:sp>
      <p:sp>
        <p:nvSpPr>
          <p:cNvPr id="21" name="Rechteck 20"/>
          <p:cNvSpPr/>
          <p:nvPr/>
        </p:nvSpPr>
        <p:spPr>
          <a:xfrm>
            <a:off x="1181818" y="2600857"/>
            <a:ext cx="7962181" cy="284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Stern mit 5 Zacken 1"/>
          <p:cNvSpPr/>
          <p:nvPr/>
        </p:nvSpPr>
        <p:spPr>
          <a:xfrm>
            <a:off x="2760453" y="5641671"/>
            <a:ext cx="310551" cy="258793"/>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Textfeld 3"/>
          <p:cNvSpPr txBox="1"/>
          <p:nvPr/>
        </p:nvSpPr>
        <p:spPr>
          <a:xfrm>
            <a:off x="3071004" y="5615778"/>
            <a:ext cx="3479735" cy="369332"/>
          </a:xfrm>
          <a:prstGeom prst="rect">
            <a:avLst/>
          </a:prstGeom>
          <a:noFill/>
        </p:spPr>
        <p:txBody>
          <a:bodyPr wrap="none" rtlCol="0">
            <a:spAutoFit/>
          </a:bodyPr>
          <a:lstStyle/>
          <a:p>
            <a:r>
              <a:rPr lang="de-DE" dirty="0"/>
              <a:t>Must </a:t>
            </a:r>
            <a:r>
              <a:rPr lang="de-DE" dirty="0" err="1"/>
              <a:t>latest</a:t>
            </a:r>
            <a:r>
              <a:rPr lang="de-DE" dirty="0"/>
              <a:t> </a:t>
            </a:r>
            <a:r>
              <a:rPr lang="de-DE" dirty="0" err="1"/>
              <a:t>comply</a:t>
            </a:r>
            <a:r>
              <a:rPr lang="de-DE" dirty="0"/>
              <a:t> </a:t>
            </a:r>
            <a:r>
              <a:rPr lang="de-DE" dirty="0" err="1"/>
              <a:t>with</a:t>
            </a:r>
            <a:r>
              <a:rPr lang="de-DE" dirty="0"/>
              <a:t> C2B </a:t>
            </a:r>
            <a:r>
              <a:rPr lang="de-DE" dirty="0" err="1"/>
              <a:t>step</a:t>
            </a:r>
            <a:r>
              <a:rPr lang="de-DE" dirty="0"/>
              <a:t> 1</a:t>
            </a:r>
          </a:p>
        </p:txBody>
      </p:sp>
      <p:sp>
        <p:nvSpPr>
          <p:cNvPr id="19" name="Stern mit 5 Zacken 18"/>
          <p:cNvSpPr/>
          <p:nvPr/>
        </p:nvSpPr>
        <p:spPr>
          <a:xfrm>
            <a:off x="2760453" y="6090510"/>
            <a:ext cx="310551" cy="258793"/>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p:cNvSpPr txBox="1"/>
          <p:nvPr/>
        </p:nvSpPr>
        <p:spPr>
          <a:xfrm>
            <a:off x="3071004" y="6064617"/>
            <a:ext cx="3479735" cy="369332"/>
          </a:xfrm>
          <a:prstGeom prst="rect">
            <a:avLst/>
          </a:prstGeom>
          <a:noFill/>
        </p:spPr>
        <p:txBody>
          <a:bodyPr wrap="none" rtlCol="0">
            <a:spAutoFit/>
          </a:bodyPr>
          <a:lstStyle/>
          <a:p>
            <a:r>
              <a:rPr lang="de-DE" dirty="0"/>
              <a:t>Must </a:t>
            </a:r>
            <a:r>
              <a:rPr lang="de-DE" dirty="0" err="1"/>
              <a:t>latest</a:t>
            </a:r>
            <a:r>
              <a:rPr lang="de-DE" dirty="0"/>
              <a:t> </a:t>
            </a:r>
            <a:r>
              <a:rPr lang="de-DE" dirty="0" err="1"/>
              <a:t>comply</a:t>
            </a:r>
            <a:r>
              <a:rPr lang="de-DE" dirty="0"/>
              <a:t> </a:t>
            </a:r>
            <a:r>
              <a:rPr lang="de-DE" dirty="0" err="1"/>
              <a:t>with</a:t>
            </a:r>
            <a:r>
              <a:rPr lang="de-DE" dirty="0"/>
              <a:t> C2B </a:t>
            </a:r>
            <a:r>
              <a:rPr lang="de-DE" dirty="0" err="1"/>
              <a:t>step</a:t>
            </a:r>
            <a:r>
              <a:rPr lang="de-DE" dirty="0"/>
              <a:t> 2</a:t>
            </a:r>
          </a:p>
        </p:txBody>
      </p:sp>
      <p:sp>
        <p:nvSpPr>
          <p:cNvPr id="22" name="Stern mit 5 Zacken 21"/>
          <p:cNvSpPr/>
          <p:nvPr/>
        </p:nvSpPr>
        <p:spPr>
          <a:xfrm>
            <a:off x="6484188" y="2103214"/>
            <a:ext cx="310551" cy="258793"/>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Stern mit 5 Zacken 23"/>
          <p:cNvSpPr/>
          <p:nvPr/>
        </p:nvSpPr>
        <p:spPr>
          <a:xfrm>
            <a:off x="6484188" y="2622416"/>
            <a:ext cx="310551" cy="258793"/>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Stern mit 5 Zacken 24"/>
          <p:cNvSpPr/>
          <p:nvPr/>
        </p:nvSpPr>
        <p:spPr>
          <a:xfrm>
            <a:off x="4442604" y="3618776"/>
            <a:ext cx="310551" cy="258793"/>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Stern mit 5 Zacken 26"/>
          <p:cNvSpPr/>
          <p:nvPr/>
        </p:nvSpPr>
        <p:spPr>
          <a:xfrm>
            <a:off x="8525774" y="2596525"/>
            <a:ext cx="310551" cy="258793"/>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Textfeld 27"/>
          <p:cNvSpPr txBox="1"/>
          <p:nvPr/>
        </p:nvSpPr>
        <p:spPr>
          <a:xfrm>
            <a:off x="115762" y="3674681"/>
            <a:ext cx="841769" cy="307777"/>
          </a:xfrm>
          <a:prstGeom prst="rect">
            <a:avLst/>
          </a:prstGeom>
          <a:noFill/>
        </p:spPr>
        <p:txBody>
          <a:bodyPr wrap="none" rtlCol="0">
            <a:spAutoFit/>
          </a:bodyPr>
          <a:lstStyle/>
          <a:p>
            <a:r>
              <a:rPr lang="de-DE" sz="1400" dirty="0" err="1"/>
              <a:t>vehicle</a:t>
            </a:r>
            <a:r>
              <a:rPr lang="de-DE" sz="1400" dirty="0"/>
              <a:t> D</a:t>
            </a:r>
          </a:p>
        </p:txBody>
      </p:sp>
      <p:sp>
        <p:nvSpPr>
          <p:cNvPr id="30" name="Stern mit 5 Zacken 29"/>
          <p:cNvSpPr/>
          <p:nvPr/>
        </p:nvSpPr>
        <p:spPr>
          <a:xfrm>
            <a:off x="6484187" y="3120598"/>
            <a:ext cx="310551" cy="258793"/>
          </a:xfrm>
          <a:prstGeom prst="star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388189" y="448302"/>
            <a:ext cx="5374100" cy="461665"/>
          </a:xfrm>
          <a:prstGeom prst="rect">
            <a:avLst/>
          </a:prstGeom>
          <a:noFill/>
        </p:spPr>
        <p:txBody>
          <a:bodyPr wrap="none" rtlCol="0">
            <a:spAutoFit/>
          </a:bodyPr>
          <a:lstStyle/>
          <a:p>
            <a:r>
              <a:rPr lang="de-DE" sz="2400" b="1" dirty="0" err="1"/>
              <a:t>Transitional</a:t>
            </a:r>
            <a:r>
              <a:rPr lang="de-DE" sz="2400" b="1" dirty="0"/>
              <a:t> </a:t>
            </a:r>
            <a:r>
              <a:rPr lang="de-DE" sz="2400" b="1" dirty="0" err="1"/>
              <a:t>Provisions</a:t>
            </a:r>
            <a:r>
              <a:rPr lang="de-DE" sz="2400" b="1" dirty="0"/>
              <a:t> </a:t>
            </a:r>
            <a:r>
              <a:rPr lang="de-DE" sz="2400" b="1" dirty="0" err="1">
                <a:solidFill>
                  <a:srgbClr val="FF0000"/>
                </a:solidFill>
              </a:rPr>
              <a:t>new</a:t>
            </a:r>
            <a:r>
              <a:rPr lang="de-DE" sz="2400" b="1" dirty="0"/>
              <a:t> </a:t>
            </a:r>
            <a:r>
              <a:rPr lang="de-DE" sz="2400" b="1" dirty="0" err="1">
                <a:solidFill>
                  <a:srgbClr val="FF0000"/>
                </a:solidFill>
              </a:rPr>
              <a:t>amendment</a:t>
            </a:r>
            <a:r>
              <a:rPr lang="de-DE" sz="2400" b="1" dirty="0">
                <a:solidFill>
                  <a:srgbClr val="FF0000"/>
                </a:solidFill>
              </a:rPr>
              <a:t> </a:t>
            </a:r>
          </a:p>
        </p:txBody>
      </p:sp>
      <p:cxnSp>
        <p:nvCxnSpPr>
          <p:cNvPr id="23" name="Gerader Verbinder 22"/>
          <p:cNvCxnSpPr/>
          <p:nvPr/>
        </p:nvCxnSpPr>
        <p:spPr>
          <a:xfrm flipH="1">
            <a:off x="1466491" y="1388850"/>
            <a:ext cx="0" cy="387326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1480530" y="1282626"/>
            <a:ext cx="1513556" cy="369332"/>
          </a:xfrm>
          <a:prstGeom prst="rect">
            <a:avLst/>
          </a:prstGeom>
          <a:noFill/>
        </p:spPr>
        <p:txBody>
          <a:bodyPr wrap="none" rtlCol="0">
            <a:spAutoFit/>
          </a:bodyPr>
          <a:lstStyle/>
          <a:p>
            <a:r>
              <a:rPr lang="de-DE" b="1" dirty="0">
                <a:solidFill>
                  <a:srgbClr val="FF0000"/>
                </a:solidFill>
              </a:rPr>
              <a:t>NEW 09/2022</a:t>
            </a:r>
          </a:p>
        </p:txBody>
      </p:sp>
      <p:sp>
        <p:nvSpPr>
          <p:cNvPr id="31" name="Rechteck 30"/>
          <p:cNvSpPr/>
          <p:nvPr/>
        </p:nvSpPr>
        <p:spPr>
          <a:xfrm>
            <a:off x="6323162" y="2960715"/>
            <a:ext cx="646981" cy="55886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88249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623187" y="385606"/>
            <a:ext cx="9714613" cy="4925066"/>
          </a:xfrm>
          <a:prstGeom prst="rect">
            <a:avLst/>
          </a:prstGeom>
          <a:noFill/>
        </p:spPr>
        <p:txBody>
          <a:bodyPr wrap="square" rtlCol="0">
            <a:spAutoFit/>
          </a:bodyPr>
          <a:lstStyle/>
          <a:p>
            <a:pPr marL="714375" indent="-714375" algn="just">
              <a:lnSpc>
                <a:spcPct val="120000"/>
              </a:lnSpc>
              <a:spcAft>
                <a:spcPts val="600"/>
              </a:spcAft>
            </a:pPr>
            <a:r>
              <a:rPr lang="de-DE" sz="1050" b="1" dirty="0" err="1">
                <a:latin typeface="Times New Roman" panose="02020603050405020304" pitchFamily="18" charset="0"/>
                <a:ea typeface="Times New Roman" panose="02020603050405020304" pitchFamily="18" charset="0"/>
              </a:rPr>
              <a:t>Renumber</a:t>
            </a:r>
            <a:r>
              <a:rPr lang="de-DE" sz="1050" b="1" dirty="0">
                <a:latin typeface="Times New Roman" panose="02020603050405020304" pitchFamily="18" charset="0"/>
                <a:ea typeface="Times New Roman" panose="02020603050405020304" pitchFamily="18" charset="0"/>
              </a:rPr>
              <a:t> par. 12.2ff </a:t>
            </a:r>
            <a:r>
              <a:rPr lang="de-DE" sz="1050" b="1" dirty="0" err="1">
                <a:latin typeface="Times New Roman" panose="02020603050405020304" pitchFamily="18" charset="0"/>
                <a:ea typeface="Times New Roman" panose="02020603050405020304" pitchFamily="18" charset="0"/>
              </a:rPr>
              <a:t>to</a:t>
            </a:r>
            <a:r>
              <a:rPr lang="de-DE" sz="1050" b="1" dirty="0">
                <a:latin typeface="Times New Roman" panose="02020603050405020304" pitchFamily="18" charset="0"/>
                <a:ea typeface="Times New Roman" panose="02020603050405020304" pitchFamily="18" charset="0"/>
              </a:rPr>
              <a:t> </a:t>
            </a:r>
            <a:r>
              <a:rPr lang="de-DE" sz="1050" b="1" dirty="0" err="1">
                <a:latin typeface="Times New Roman" panose="02020603050405020304" pitchFamily="18" charset="0"/>
                <a:ea typeface="Times New Roman" panose="02020603050405020304" pitchFamily="18" charset="0"/>
              </a:rPr>
              <a:t>be</a:t>
            </a:r>
            <a:r>
              <a:rPr lang="de-DE" sz="1050" b="1" dirty="0">
                <a:latin typeface="Times New Roman" panose="02020603050405020304" pitchFamily="18" charset="0"/>
                <a:ea typeface="Times New Roman" panose="02020603050405020304" pitchFamily="18" charset="0"/>
              </a:rPr>
              <a:t> </a:t>
            </a:r>
            <a:r>
              <a:rPr lang="de-DE" sz="1050" b="1" dirty="0" err="1">
                <a:latin typeface="Times New Roman" panose="02020603050405020304" pitchFamily="18" charset="0"/>
                <a:ea typeface="Times New Roman" panose="02020603050405020304" pitchFamily="18" charset="0"/>
              </a:rPr>
              <a:t>Transitional</a:t>
            </a:r>
            <a:r>
              <a:rPr lang="de-DE" sz="1050" b="1" dirty="0">
                <a:latin typeface="Times New Roman" panose="02020603050405020304" pitchFamily="18" charset="0"/>
                <a:ea typeface="Times New Roman" panose="02020603050405020304" pitchFamily="18" charset="0"/>
              </a:rPr>
              <a:t> </a:t>
            </a:r>
            <a:r>
              <a:rPr lang="de-DE" sz="1050" b="1" dirty="0" err="1">
                <a:latin typeface="Times New Roman" panose="02020603050405020304" pitchFamily="18" charset="0"/>
                <a:ea typeface="Times New Roman" panose="02020603050405020304" pitchFamily="18" charset="0"/>
              </a:rPr>
              <a:t>provisions</a:t>
            </a:r>
            <a:r>
              <a:rPr lang="de-DE" sz="1050" b="1" dirty="0">
                <a:latin typeface="Times New Roman" panose="02020603050405020304" pitchFamily="18" charset="0"/>
                <a:ea typeface="Times New Roman" panose="02020603050405020304" pitchFamily="18" charset="0"/>
              </a:rPr>
              <a:t> </a:t>
            </a:r>
            <a:r>
              <a:rPr lang="de-DE" sz="1050" b="1" dirty="0" err="1">
                <a:latin typeface="Times New Roman" panose="02020603050405020304" pitchFamily="18" charset="0"/>
                <a:ea typeface="Times New Roman" panose="02020603050405020304" pitchFamily="18" charset="0"/>
              </a:rPr>
              <a:t>of</a:t>
            </a:r>
            <a:r>
              <a:rPr lang="de-DE" sz="1050" b="1" dirty="0">
                <a:latin typeface="Times New Roman" panose="02020603050405020304" pitchFamily="18" charset="0"/>
                <a:ea typeface="Times New Roman" panose="02020603050405020304" pitchFamily="18" charset="0"/>
              </a:rPr>
              <a:t> </a:t>
            </a:r>
            <a:r>
              <a:rPr lang="de-DE" sz="1050" b="1" dirty="0" err="1">
                <a:latin typeface="Times New Roman" panose="02020603050405020304" pitchFamily="18" charset="0"/>
                <a:ea typeface="Times New Roman" panose="02020603050405020304" pitchFamily="18" charset="0"/>
              </a:rPr>
              <a:t>the</a:t>
            </a:r>
            <a:r>
              <a:rPr lang="de-DE" sz="1050" b="1" dirty="0">
                <a:latin typeface="Times New Roman" panose="02020603050405020304" pitchFamily="18" charset="0"/>
                <a:ea typeface="Times New Roman" panose="02020603050405020304" pitchFamily="18" charset="0"/>
              </a:rPr>
              <a:t> 01 </a:t>
            </a:r>
            <a:r>
              <a:rPr lang="de-DE" sz="1050" b="1" dirty="0" err="1">
                <a:latin typeface="Times New Roman" panose="02020603050405020304" pitchFamily="18" charset="0"/>
                <a:ea typeface="Times New Roman" panose="02020603050405020304" pitchFamily="18" charset="0"/>
              </a:rPr>
              <a:t>series</a:t>
            </a:r>
            <a:r>
              <a:rPr lang="de-DE" sz="1050" b="1" dirty="0">
                <a:latin typeface="Times New Roman" panose="02020603050405020304" pitchFamily="18" charset="0"/>
                <a:ea typeface="Times New Roman" panose="02020603050405020304" pitchFamily="18" charset="0"/>
              </a:rPr>
              <a:t> </a:t>
            </a:r>
            <a:r>
              <a:rPr lang="de-DE" sz="1050" b="1" dirty="0" err="1">
                <a:latin typeface="Times New Roman" panose="02020603050405020304" pitchFamily="18" charset="0"/>
                <a:ea typeface="Times New Roman" panose="02020603050405020304" pitchFamily="18" charset="0"/>
              </a:rPr>
              <a:t>of</a:t>
            </a:r>
            <a:r>
              <a:rPr lang="de-DE" sz="1050" b="1" dirty="0">
                <a:latin typeface="Times New Roman" panose="02020603050405020304" pitchFamily="18" charset="0"/>
                <a:ea typeface="Times New Roman" panose="02020603050405020304" pitchFamily="18" charset="0"/>
              </a:rPr>
              <a:t> </a:t>
            </a:r>
            <a:r>
              <a:rPr lang="de-DE" sz="1050" b="1" dirty="0" err="1">
                <a:latin typeface="Times New Roman" panose="02020603050405020304" pitchFamily="18" charset="0"/>
                <a:ea typeface="Times New Roman" panose="02020603050405020304" pitchFamily="18" charset="0"/>
              </a:rPr>
              <a:t>amendments</a:t>
            </a:r>
            <a:r>
              <a:rPr lang="de-DE" sz="1050" b="1" dirty="0">
                <a:latin typeface="Times New Roman" panose="02020603050405020304" pitchFamily="18" charset="0"/>
                <a:ea typeface="Times New Roman" panose="02020603050405020304" pitchFamily="18" charset="0"/>
              </a:rPr>
              <a:t> </a:t>
            </a:r>
          </a:p>
          <a:p>
            <a:pPr marL="714375" indent="-714375" algn="just">
              <a:lnSpc>
                <a:spcPct val="120000"/>
              </a:lnSpc>
              <a:spcAft>
                <a:spcPts val="600"/>
              </a:spcAft>
            </a:pPr>
            <a:endParaRPr lang="de-DE" sz="1050" b="1" dirty="0">
              <a:latin typeface="Times New Roman" panose="02020603050405020304" pitchFamily="18" charset="0"/>
              <a:ea typeface="Times New Roman" panose="02020603050405020304" pitchFamily="18" charset="0"/>
            </a:endParaRPr>
          </a:p>
          <a:p>
            <a:pPr marL="714375" indent="-714375" algn="just">
              <a:lnSpc>
                <a:spcPct val="120000"/>
              </a:lnSpc>
              <a:spcAft>
                <a:spcPts val="600"/>
              </a:spcAft>
            </a:pPr>
            <a:r>
              <a:rPr lang="de-DE" sz="1200" b="1" dirty="0">
                <a:solidFill>
                  <a:srgbClr val="FF0000"/>
                </a:solidFill>
                <a:latin typeface="Times New Roman" panose="02020603050405020304" pitchFamily="18" charset="0"/>
                <a:ea typeface="Times New Roman" panose="02020603050405020304" pitchFamily="18" charset="0"/>
              </a:rPr>
              <a:t>12.2. 	</a:t>
            </a:r>
            <a:r>
              <a:rPr lang="de-DE" sz="1200" b="1" dirty="0" err="1">
                <a:solidFill>
                  <a:srgbClr val="FF0000"/>
                </a:solidFill>
                <a:latin typeface="Times New Roman" panose="02020603050405020304" pitchFamily="18" charset="0"/>
                <a:ea typeface="Times New Roman" panose="02020603050405020304" pitchFamily="18" charset="0"/>
              </a:rPr>
              <a:t>Transitional</a:t>
            </a:r>
            <a:r>
              <a:rPr lang="de-DE" sz="1200" b="1" dirty="0">
                <a:solidFill>
                  <a:srgbClr val="FF0000"/>
                </a:solidFill>
                <a:latin typeface="Times New Roman" panose="02020603050405020304" pitchFamily="18" charset="0"/>
                <a:ea typeface="Times New Roman" panose="02020603050405020304" pitchFamily="18" charset="0"/>
              </a:rPr>
              <a:t> </a:t>
            </a:r>
            <a:r>
              <a:rPr lang="de-DE" sz="1200" b="1" dirty="0" err="1">
                <a:solidFill>
                  <a:srgbClr val="FF0000"/>
                </a:solidFill>
                <a:latin typeface="Times New Roman" panose="02020603050405020304" pitchFamily="18" charset="0"/>
                <a:ea typeface="Times New Roman" panose="02020603050405020304" pitchFamily="18" charset="0"/>
              </a:rPr>
              <a:t>provisions</a:t>
            </a:r>
            <a:r>
              <a:rPr lang="de-DE" sz="1200" b="1" dirty="0">
                <a:solidFill>
                  <a:srgbClr val="FF0000"/>
                </a:solidFill>
                <a:latin typeface="Times New Roman" panose="02020603050405020304" pitchFamily="18" charset="0"/>
                <a:ea typeface="Times New Roman" panose="02020603050405020304" pitchFamily="18" charset="0"/>
              </a:rPr>
              <a:t> </a:t>
            </a:r>
            <a:r>
              <a:rPr lang="de-DE" sz="1200" b="1" dirty="0" err="1">
                <a:solidFill>
                  <a:srgbClr val="FF0000"/>
                </a:solidFill>
                <a:latin typeface="Times New Roman" panose="02020603050405020304" pitchFamily="18" charset="0"/>
                <a:ea typeface="Times New Roman" panose="02020603050405020304" pitchFamily="18" charset="0"/>
              </a:rPr>
              <a:t>for</a:t>
            </a:r>
            <a:r>
              <a:rPr lang="de-DE" sz="1200" b="1" dirty="0">
                <a:solidFill>
                  <a:srgbClr val="FF0000"/>
                </a:solidFill>
                <a:latin typeface="Times New Roman" panose="02020603050405020304" pitchFamily="18" charset="0"/>
                <a:ea typeface="Times New Roman" panose="02020603050405020304" pitchFamily="18" charset="0"/>
              </a:rPr>
              <a:t> </a:t>
            </a:r>
            <a:r>
              <a:rPr lang="de-DE" sz="1200" b="1" dirty="0" err="1">
                <a:solidFill>
                  <a:srgbClr val="FF0000"/>
                </a:solidFill>
                <a:latin typeface="Times New Roman" panose="02020603050405020304" pitchFamily="18" charset="0"/>
                <a:ea typeface="Times New Roman" panose="02020603050405020304" pitchFamily="18" charset="0"/>
              </a:rPr>
              <a:t>the</a:t>
            </a:r>
            <a:r>
              <a:rPr lang="de-DE" sz="1200" b="1" dirty="0">
                <a:solidFill>
                  <a:srgbClr val="FF0000"/>
                </a:solidFill>
                <a:latin typeface="Times New Roman" panose="02020603050405020304" pitchFamily="18" charset="0"/>
                <a:ea typeface="Times New Roman" panose="02020603050405020304" pitchFamily="18" charset="0"/>
              </a:rPr>
              <a:t> 02 </a:t>
            </a:r>
            <a:r>
              <a:rPr lang="de-DE" sz="1200" b="1" dirty="0" err="1">
                <a:solidFill>
                  <a:srgbClr val="FF0000"/>
                </a:solidFill>
                <a:latin typeface="Times New Roman" panose="02020603050405020304" pitchFamily="18" charset="0"/>
                <a:ea typeface="Times New Roman" panose="02020603050405020304" pitchFamily="18" charset="0"/>
              </a:rPr>
              <a:t>series</a:t>
            </a:r>
            <a:r>
              <a:rPr lang="de-DE" sz="1200" b="1" dirty="0">
                <a:solidFill>
                  <a:srgbClr val="FF0000"/>
                </a:solidFill>
                <a:latin typeface="Times New Roman" panose="02020603050405020304" pitchFamily="18" charset="0"/>
                <a:ea typeface="Times New Roman" panose="02020603050405020304" pitchFamily="18" charset="0"/>
              </a:rPr>
              <a:t> </a:t>
            </a:r>
            <a:r>
              <a:rPr lang="de-DE" sz="1200" b="1" dirty="0" err="1">
                <a:solidFill>
                  <a:srgbClr val="FF0000"/>
                </a:solidFill>
                <a:latin typeface="Times New Roman" panose="02020603050405020304" pitchFamily="18" charset="0"/>
                <a:ea typeface="Times New Roman" panose="02020603050405020304" pitchFamily="18" charset="0"/>
              </a:rPr>
              <a:t>of</a:t>
            </a:r>
            <a:r>
              <a:rPr lang="de-DE" sz="1200" b="1" dirty="0">
                <a:solidFill>
                  <a:srgbClr val="FF0000"/>
                </a:solidFill>
                <a:latin typeface="Times New Roman" panose="02020603050405020304" pitchFamily="18" charset="0"/>
                <a:ea typeface="Times New Roman" panose="02020603050405020304" pitchFamily="18" charset="0"/>
              </a:rPr>
              <a:t> </a:t>
            </a:r>
            <a:r>
              <a:rPr lang="de-DE" sz="1200" b="1" dirty="0" err="1">
                <a:solidFill>
                  <a:srgbClr val="FF0000"/>
                </a:solidFill>
                <a:latin typeface="Times New Roman" panose="02020603050405020304" pitchFamily="18" charset="0"/>
                <a:ea typeface="Times New Roman" panose="02020603050405020304" pitchFamily="18" charset="0"/>
              </a:rPr>
              <a:t>amendments</a:t>
            </a:r>
            <a:endParaRPr lang="de-DE" sz="1200" b="1" dirty="0">
              <a:solidFill>
                <a:srgbClr val="FF0000"/>
              </a:solidFill>
              <a:latin typeface="Times New Roman" panose="02020603050405020304" pitchFamily="18" charset="0"/>
              <a:ea typeface="Times New Roman" panose="02020603050405020304" pitchFamily="18" charset="0"/>
            </a:endParaRPr>
          </a:p>
          <a:p>
            <a:pPr marL="714375" indent="-714375" algn="just">
              <a:lnSpc>
                <a:spcPct val="120000"/>
              </a:lnSpc>
              <a:spcAft>
                <a:spcPts val="600"/>
              </a:spcAft>
            </a:pPr>
            <a:r>
              <a:rPr lang="en-GB" sz="1200" b="1" dirty="0">
                <a:solidFill>
                  <a:srgbClr val="FF0000"/>
                </a:solidFill>
                <a:latin typeface="Times New Roman" panose="02020603050405020304" pitchFamily="18" charset="0"/>
                <a:ea typeface="Times New Roman" panose="02020603050405020304" pitchFamily="18" charset="0"/>
              </a:rPr>
              <a:t>12.2.1.</a:t>
            </a:r>
            <a:r>
              <a:rPr lang="en-GB" sz="1200" b="1" dirty="0">
                <a:latin typeface="Times New Roman" panose="02020603050405020304" pitchFamily="18" charset="0"/>
                <a:ea typeface="Times New Roman" panose="02020603050405020304" pitchFamily="18" charset="0"/>
              </a:rPr>
              <a:t>      	As from the official date of entry into force of the 02 series of amendments, no Contracting Party applying this Regulation shall refuse to grant or refuse to accept type approvals under this Regulation as amended by the 02 series of amendments.</a:t>
            </a:r>
            <a:endParaRPr lang="de-DE" sz="1200" dirty="0">
              <a:latin typeface="Times New Roman" panose="02020603050405020304" pitchFamily="18" charset="0"/>
              <a:ea typeface="Times New Roman" panose="02020603050405020304" pitchFamily="18" charset="0"/>
            </a:endParaRPr>
          </a:p>
          <a:p>
            <a:pPr marL="714375" indent="-714375" algn="just">
              <a:lnSpc>
                <a:spcPct val="120000"/>
              </a:lnSpc>
              <a:spcAft>
                <a:spcPts val="600"/>
              </a:spcAft>
            </a:pPr>
            <a:r>
              <a:rPr lang="en-GB" sz="1200" b="1" dirty="0">
                <a:solidFill>
                  <a:srgbClr val="FF0000"/>
                </a:solidFill>
                <a:latin typeface="Times New Roman" panose="02020603050405020304" pitchFamily="18" charset="0"/>
                <a:ea typeface="Times New Roman" panose="02020603050405020304" pitchFamily="18" charset="0"/>
              </a:rPr>
              <a:t>12.2.2.</a:t>
            </a:r>
            <a:r>
              <a:rPr lang="en-GB" sz="1200" b="1" dirty="0">
                <a:latin typeface="Times New Roman" panose="02020603050405020304" pitchFamily="18" charset="0"/>
                <a:ea typeface="Times New Roman" panose="02020603050405020304" pitchFamily="18" charset="0"/>
              </a:rPr>
              <a:t>    	As from 1 May 2024, Contracting Parties applying this Regulation shall not be obliged to accept type approvals to the preceding series of amendments of this Regulation, first issued after 1 May 2024.</a:t>
            </a:r>
            <a:endParaRPr lang="de-DE" sz="1200" dirty="0">
              <a:latin typeface="Times New Roman" panose="02020603050405020304" pitchFamily="18" charset="0"/>
              <a:ea typeface="Times New Roman" panose="02020603050405020304" pitchFamily="18" charset="0"/>
            </a:endParaRPr>
          </a:p>
          <a:p>
            <a:pPr marL="714375" indent="-714375" algn="just">
              <a:lnSpc>
                <a:spcPct val="120000"/>
              </a:lnSpc>
              <a:spcAft>
                <a:spcPts val="600"/>
              </a:spcAft>
            </a:pPr>
            <a:r>
              <a:rPr lang="en-GB" sz="1200" b="1" dirty="0">
                <a:solidFill>
                  <a:srgbClr val="FF0000"/>
                </a:solidFill>
                <a:latin typeface="Times New Roman" panose="02020603050405020304" pitchFamily="18" charset="0"/>
                <a:ea typeface="Times New Roman" panose="02020603050405020304" pitchFamily="18" charset="0"/>
              </a:rPr>
              <a:t>12.2.3.</a:t>
            </a:r>
            <a:r>
              <a:rPr lang="en-GB" sz="1200" b="1" dirty="0">
                <a:latin typeface="Times New Roman" panose="02020603050405020304" pitchFamily="18" charset="0"/>
                <a:ea typeface="Times New Roman" panose="02020603050405020304" pitchFamily="18" charset="0"/>
              </a:rPr>
              <a:t>      Until 1 </a:t>
            </a:r>
            <a:r>
              <a:rPr lang="en-GB" sz="1200" b="1" dirty="0">
                <a:solidFill>
                  <a:srgbClr val="FF0000"/>
                </a:solidFill>
                <a:latin typeface="Times New Roman" panose="02020603050405020304" pitchFamily="18" charset="0"/>
                <a:ea typeface="Times New Roman" panose="02020603050405020304" pitchFamily="18" charset="0"/>
              </a:rPr>
              <a:t>May</a:t>
            </a:r>
            <a:r>
              <a:rPr lang="en-GB" sz="1200" b="1" dirty="0">
                <a:latin typeface="Times New Roman" panose="02020603050405020304" pitchFamily="18" charset="0"/>
                <a:ea typeface="Times New Roman" panose="02020603050405020304" pitchFamily="18" charset="0"/>
              </a:rPr>
              <a:t> 202</a:t>
            </a:r>
            <a:r>
              <a:rPr lang="en-GB" sz="1200" b="1" dirty="0">
                <a:solidFill>
                  <a:srgbClr val="FF0000"/>
                </a:solidFill>
                <a:latin typeface="Times New Roman" panose="02020603050405020304" pitchFamily="18" charset="0"/>
                <a:ea typeface="Times New Roman" panose="02020603050405020304" pitchFamily="18" charset="0"/>
              </a:rPr>
              <a:t>6</a:t>
            </a:r>
            <a:r>
              <a:rPr lang="en-GB" sz="1200" b="1" dirty="0">
                <a:latin typeface="Times New Roman" panose="02020603050405020304" pitchFamily="18" charset="0"/>
                <a:ea typeface="Times New Roman" panose="02020603050405020304" pitchFamily="18" charset="0"/>
              </a:rPr>
              <a:t>, </a:t>
            </a:r>
            <a:r>
              <a:rPr lang="en-US" sz="1200" b="1" dirty="0">
                <a:latin typeface="Times New Roman" panose="02020603050405020304" pitchFamily="18" charset="0"/>
                <a:ea typeface="Times New Roman" panose="02020603050405020304" pitchFamily="18" charset="0"/>
              </a:rPr>
              <a:t>Contracting Parties applying this Regulation shall accept type approvals to the preceding series of this Regulation, first issued before 1 May 2024. </a:t>
            </a:r>
            <a:r>
              <a:rPr lang="en-US" sz="1200" b="1" dirty="0">
                <a:solidFill>
                  <a:srgbClr val="FF0000"/>
                </a:solidFill>
                <a:latin typeface="Times New Roman" panose="02020603050405020304" pitchFamily="18" charset="0"/>
                <a:ea typeface="Times New Roman" panose="02020603050405020304" pitchFamily="18" charset="0"/>
              </a:rPr>
              <a:t>However, approvals granted to the preceding series of this Regulation first issued before 1 May 2024 shall be accepted by the Contracting Parties applying this regulation until 1 September 2028</a:t>
            </a:r>
            <a:r>
              <a:rPr lang="en-GB" sz="1200" b="1" dirty="0">
                <a:latin typeface="Times New Roman" panose="02020603050405020304" pitchFamily="18" charset="0"/>
                <a:ea typeface="Times New Roman" panose="02020603050405020304" pitchFamily="18" charset="0"/>
              </a:rPr>
              <a:t> </a:t>
            </a:r>
            <a:r>
              <a:rPr lang="en-GB" sz="1200" b="1" dirty="0">
                <a:solidFill>
                  <a:srgbClr val="FF0000"/>
                </a:solidFill>
                <a:latin typeface="Times New Roman" panose="02020603050405020304" pitchFamily="18" charset="0"/>
                <a:ea typeface="Times New Roman" panose="02020603050405020304" pitchFamily="18" charset="0"/>
              </a:rPr>
              <a:t>for vehicles that were first approved to UN Regulation No. 13-H in its 01 series of amendments/ UN Regulation No. 13 in its 11 series of amendments </a:t>
            </a:r>
            <a:r>
              <a:rPr lang="en-GB" sz="1200" b="1" u="sng" dirty="0">
                <a:solidFill>
                  <a:srgbClr val="FF0000"/>
                </a:solidFill>
                <a:latin typeface="Times New Roman" panose="02020603050405020304" pitchFamily="18" charset="0"/>
                <a:ea typeface="Times New Roman" panose="02020603050405020304" pitchFamily="18" charset="0"/>
              </a:rPr>
              <a:t>before</a:t>
            </a:r>
            <a:r>
              <a:rPr lang="en-GB" sz="1200" b="1" dirty="0">
                <a:solidFill>
                  <a:srgbClr val="FF0000"/>
                </a:solidFill>
                <a:latin typeface="Times New Roman" panose="02020603050405020304" pitchFamily="18" charset="0"/>
                <a:ea typeface="Times New Roman" panose="02020603050405020304" pitchFamily="18" charset="0"/>
              </a:rPr>
              <a:t> 1 September 2022</a:t>
            </a:r>
            <a:r>
              <a:rPr lang="en-US" sz="1200" b="1" dirty="0">
                <a:latin typeface="Times New Roman" panose="02020603050405020304" pitchFamily="18" charset="0"/>
                <a:ea typeface="Times New Roman" panose="02020603050405020304" pitchFamily="18" charset="0"/>
              </a:rPr>
              <a:t>.</a:t>
            </a:r>
          </a:p>
          <a:p>
            <a:pPr marL="714375" indent="-714375" algn="just">
              <a:lnSpc>
                <a:spcPct val="120000"/>
              </a:lnSpc>
              <a:spcAft>
                <a:spcPts val="600"/>
              </a:spcAft>
            </a:pPr>
            <a:r>
              <a:rPr lang="en-GB" sz="1200" b="1" dirty="0">
                <a:solidFill>
                  <a:srgbClr val="FF0000"/>
                </a:solidFill>
                <a:latin typeface="Times New Roman" panose="02020603050405020304" pitchFamily="18" charset="0"/>
                <a:ea typeface="Times New Roman" panose="02020603050405020304" pitchFamily="18" charset="0"/>
              </a:rPr>
              <a:t> 12.2.4</a:t>
            </a:r>
            <a:r>
              <a:rPr lang="en-GB" sz="1200" b="1" dirty="0">
                <a:latin typeface="Times New Roman" panose="02020603050405020304" pitchFamily="18" charset="0"/>
                <a:ea typeface="Times New Roman" panose="02020603050405020304" pitchFamily="18" charset="0"/>
              </a:rPr>
              <a:t>.      	As from 1 September 2028, Contracting Parties applying this Regulation shall not be obliged to accept type approvals issued to the preceding series of this Regulation.</a:t>
            </a:r>
            <a:endParaRPr lang="de-DE" sz="1200" dirty="0">
              <a:latin typeface="Times New Roman" panose="02020603050405020304" pitchFamily="18" charset="0"/>
              <a:ea typeface="Times New Roman" panose="02020603050405020304" pitchFamily="18" charset="0"/>
            </a:endParaRPr>
          </a:p>
          <a:p>
            <a:pPr marL="714375" indent="-714375" algn="just">
              <a:lnSpc>
                <a:spcPct val="120000"/>
              </a:lnSpc>
              <a:spcAft>
                <a:spcPts val="600"/>
              </a:spcAft>
            </a:pPr>
            <a:r>
              <a:rPr lang="en-GB" sz="1200" b="1" dirty="0">
                <a:solidFill>
                  <a:srgbClr val="FF0000"/>
                </a:solidFill>
                <a:latin typeface="Times New Roman" panose="02020603050405020304" pitchFamily="18" charset="0"/>
                <a:ea typeface="Times New Roman" panose="02020603050405020304" pitchFamily="18" charset="0"/>
              </a:rPr>
              <a:t> 12.2.5.</a:t>
            </a:r>
            <a:r>
              <a:rPr lang="en-GB" sz="1200" b="1" dirty="0">
                <a:latin typeface="Times New Roman" panose="02020603050405020304" pitchFamily="18" charset="0"/>
                <a:ea typeface="Times New Roman" panose="02020603050405020304" pitchFamily="18" charset="0"/>
              </a:rPr>
              <a:t>    	Notwithstanding paragraphs 12.</a:t>
            </a:r>
            <a:r>
              <a:rPr lang="en-GB" sz="1200" b="1" dirty="0">
                <a:solidFill>
                  <a:srgbClr val="FF0000"/>
                </a:solidFill>
                <a:latin typeface="Times New Roman" panose="02020603050405020304" pitchFamily="18" charset="0"/>
                <a:ea typeface="Times New Roman" panose="02020603050405020304" pitchFamily="18" charset="0"/>
              </a:rPr>
              <a:t>2.2</a:t>
            </a:r>
            <a:r>
              <a:rPr lang="en-GB" sz="1200" b="1" dirty="0">
                <a:latin typeface="Times New Roman" panose="02020603050405020304" pitchFamily="18" charset="0"/>
                <a:ea typeface="Times New Roman" panose="02020603050405020304" pitchFamily="18" charset="0"/>
              </a:rPr>
              <a:t>. and </a:t>
            </a:r>
            <a:r>
              <a:rPr lang="en-GB" sz="1200" b="1" dirty="0">
                <a:solidFill>
                  <a:srgbClr val="FF0000"/>
                </a:solidFill>
                <a:latin typeface="Times New Roman" panose="02020603050405020304" pitchFamily="18" charset="0"/>
                <a:ea typeface="Times New Roman" panose="02020603050405020304" pitchFamily="18" charset="0"/>
              </a:rPr>
              <a:t>12.2.4</a:t>
            </a:r>
            <a:r>
              <a:rPr lang="en-GB" sz="1200" b="1" dirty="0">
                <a:latin typeface="Times New Roman" panose="02020603050405020304" pitchFamily="18" charset="0"/>
                <a:ea typeface="Times New Roman" panose="02020603050405020304" pitchFamily="18" charset="0"/>
              </a:rPr>
              <a:t>., Contracting Parties applying this Regulation shall continue to accept type approvals issued according to the preceding series of amendments to this Regulation, for vehicles which are not affected by the changes introduced by the 02 series of amendments (i.e. car-to-car and/or car-to-pedestrian approvals are not affected by this new 02 series).</a:t>
            </a:r>
            <a:endParaRPr lang="de-DE" sz="1200" dirty="0">
              <a:latin typeface="Times New Roman" panose="02020603050405020304" pitchFamily="18" charset="0"/>
              <a:ea typeface="Times New Roman" panose="02020603050405020304" pitchFamily="18" charset="0"/>
            </a:endParaRPr>
          </a:p>
          <a:p>
            <a:pPr marL="714375" indent="-714375" algn="just">
              <a:lnSpc>
                <a:spcPct val="120000"/>
              </a:lnSpc>
              <a:spcAft>
                <a:spcPts val="600"/>
              </a:spcAft>
            </a:pPr>
            <a:r>
              <a:rPr lang="en-GB" sz="1200" b="1" dirty="0">
                <a:solidFill>
                  <a:srgbClr val="FF0000"/>
                </a:solidFill>
                <a:latin typeface="Times New Roman" panose="02020603050405020304" pitchFamily="18" charset="0"/>
                <a:ea typeface="Times New Roman" panose="02020603050405020304" pitchFamily="18" charset="0"/>
              </a:rPr>
              <a:t>12.2.6. </a:t>
            </a:r>
            <a:r>
              <a:rPr lang="en-GB" sz="1200" b="1" dirty="0">
                <a:latin typeface="Times New Roman" panose="02020603050405020304" pitchFamily="18" charset="0"/>
                <a:ea typeface="Times New Roman" panose="02020603050405020304" pitchFamily="18" charset="0"/>
              </a:rPr>
              <a:t>     	Contracting Parties applying this Regulation may grant type approvals according to any preceding series of amendments to this Regulation or extensions thereof.</a:t>
            </a:r>
            <a:endParaRPr lang="de-DE" sz="1200" dirty="0">
              <a:latin typeface="Times New Roman" panose="02020603050405020304" pitchFamily="18" charset="0"/>
              <a:ea typeface="Times New Roman" panose="02020603050405020304" pitchFamily="18" charset="0"/>
            </a:endParaRPr>
          </a:p>
          <a:p>
            <a:pPr>
              <a:lnSpc>
                <a:spcPct val="120000"/>
              </a:lnSpc>
              <a:tabLst>
                <a:tab pos="895350" algn="l"/>
              </a:tabLst>
            </a:pPr>
            <a:endParaRPr lang="de-DE" sz="1200" dirty="0"/>
          </a:p>
        </p:txBody>
      </p:sp>
      <p:pic>
        <p:nvPicPr>
          <p:cNvPr id="3" name="Grafik 2"/>
          <p:cNvPicPr>
            <a:picLocks noChangeAspect="1"/>
          </p:cNvPicPr>
          <p:nvPr/>
        </p:nvPicPr>
        <p:blipFill>
          <a:blip r:embed="rId2"/>
          <a:stretch>
            <a:fillRect/>
          </a:stretch>
        </p:blipFill>
        <p:spPr>
          <a:xfrm>
            <a:off x="5599187" y="5115899"/>
            <a:ext cx="6098232" cy="1405671"/>
          </a:xfrm>
          <a:prstGeom prst="rect">
            <a:avLst/>
          </a:prstGeom>
        </p:spPr>
      </p:pic>
    </p:spTree>
    <p:extLst>
      <p:ext uri="{BB962C8B-B14F-4D97-AF65-F5344CB8AC3E}">
        <p14:creationId xmlns:p14="http://schemas.microsoft.com/office/powerpoint/2010/main" val="78108132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456</Words>
  <Application>Microsoft Office PowerPoint</Application>
  <PresentationFormat>Widescreen</PresentationFormat>
  <Paragraphs>36</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Office</vt:lpstr>
      <vt:lpstr>PowerPoint Presentation</vt:lpstr>
      <vt:lpstr>PowerPoint Presentation</vt:lpstr>
      <vt:lpstr>PowerPoint Presentation</vt:lpstr>
    </vt:vector>
  </TitlesOfParts>
  <Company>Daimler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Kirschner, Tina (059)</dc:creator>
  <cp:lastModifiedBy>FG</cp:lastModifiedBy>
  <cp:revision>14</cp:revision>
  <dcterms:created xsi:type="dcterms:W3CDTF">2020-09-24T15:05:47Z</dcterms:created>
  <dcterms:modified xsi:type="dcterms:W3CDTF">2020-09-25T08:48:46Z</dcterms:modified>
</cp:coreProperties>
</file>