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63" r:id="rId1"/>
  </p:sldMasterIdLst>
  <p:notesMasterIdLst>
    <p:notesMasterId r:id="rId13"/>
  </p:notesMasterIdLst>
  <p:sldIdLst>
    <p:sldId id="1102" r:id="rId2"/>
    <p:sldId id="1104" r:id="rId3"/>
    <p:sldId id="1106" r:id="rId4"/>
    <p:sldId id="1137" r:id="rId5"/>
    <p:sldId id="1138" r:id="rId6"/>
    <p:sldId id="1095" r:id="rId7"/>
    <p:sldId id="1098" r:id="rId8"/>
    <p:sldId id="1099" r:id="rId9"/>
    <p:sldId id="1108" r:id="rId10"/>
    <p:sldId id="1118" r:id="rId11"/>
    <p:sldId id="1140" r:id="rId12"/>
  </p:sldIdLst>
  <p:sldSz cx="9144000" cy="6858000" type="screen4x3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2">
          <p15:clr>
            <a:srgbClr val="A4A3A4"/>
          </p15:clr>
        </p15:guide>
        <p15:guide id="2" pos="283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olo Alburno" initials="PA" lastIdx="1" clrIdx="0">
    <p:extLst>
      <p:ext uri="{19B8F6BF-5375-455C-9EA6-DF929625EA0E}">
        <p15:presenceInfo xmlns:p15="http://schemas.microsoft.com/office/powerpoint/2012/main" userId="S::p.alburno@clepa.be::65c5e6bd-40b4-4d51-87ea-d5ebb1e975d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99C3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68" autoAdjust="0"/>
    <p:restoredTop sz="99512" autoAdjust="0"/>
  </p:normalViewPr>
  <p:slideViewPr>
    <p:cSldViewPr>
      <p:cViewPr varScale="1">
        <p:scale>
          <a:sx n="65" d="100"/>
          <a:sy n="65" d="100"/>
        </p:scale>
        <p:origin x="1356" y="60"/>
      </p:cViewPr>
      <p:guideLst>
        <p:guide orient="horz" pos="482"/>
        <p:guide pos="283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2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099" cy="497205"/>
          </a:xfrm>
          <a:prstGeom prst="rect">
            <a:avLst/>
          </a:prstGeom>
        </p:spPr>
        <p:txBody>
          <a:bodyPr vert="horz" lIns="95700" tIns="47850" rIns="95700" bIns="47850" rtlCol="0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7205"/>
          </a:xfrm>
          <a:prstGeom prst="rect">
            <a:avLst/>
          </a:prstGeom>
        </p:spPr>
        <p:txBody>
          <a:bodyPr vert="horz" lIns="95700" tIns="47850" rIns="95700" bIns="47850" rtlCol="0"/>
          <a:lstStyle>
            <a:lvl1pPr algn="r">
              <a:defRPr sz="1300"/>
            </a:lvl1pPr>
          </a:lstStyle>
          <a:p>
            <a:fld id="{41F9FFDE-4C0B-45EF-8777-4C5FAA56532C}" type="datetimeFigureOut">
              <a:rPr lang="sv-SE" smtClean="0"/>
              <a:pPr/>
              <a:t>2020-09-23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00" tIns="47850" rIns="95700" bIns="4785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0562" y="4723447"/>
            <a:ext cx="5444490" cy="4474845"/>
          </a:xfrm>
          <a:prstGeom prst="rect">
            <a:avLst/>
          </a:prstGeom>
        </p:spPr>
        <p:txBody>
          <a:bodyPr vert="horz" lIns="95700" tIns="47850" rIns="95700" bIns="4785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7205"/>
          </a:xfrm>
          <a:prstGeom prst="rect">
            <a:avLst/>
          </a:prstGeom>
        </p:spPr>
        <p:txBody>
          <a:bodyPr vert="horz" lIns="95700" tIns="47850" rIns="95700" bIns="47850" rtlCol="0" anchor="b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4940" y="9445170"/>
            <a:ext cx="2949099" cy="497205"/>
          </a:xfrm>
          <a:prstGeom prst="rect">
            <a:avLst/>
          </a:prstGeom>
        </p:spPr>
        <p:txBody>
          <a:bodyPr vert="horz" lIns="95700" tIns="47850" rIns="95700" bIns="47850" rtlCol="0" anchor="b"/>
          <a:lstStyle>
            <a:lvl1pPr algn="r">
              <a:defRPr sz="1300"/>
            </a:lvl1pPr>
          </a:lstStyle>
          <a:p>
            <a:fld id="{E6E3C341-EB09-41BB-8F47-B831E8481C52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54951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600" b="1">
                <a:solidFill>
                  <a:schemeClr val="tx1"/>
                </a:solidFill>
                <a:latin typeface="Arial" pitchFamily="34" charset="0"/>
              </a:defRPr>
            </a:lvl1pPr>
            <a:lvl2pPr marL="741761" indent="-285293">
              <a:defRPr kumimoji="1" sz="1600" b="1">
                <a:solidFill>
                  <a:schemeClr val="tx1"/>
                </a:solidFill>
                <a:latin typeface="Arial" pitchFamily="34" charset="0"/>
              </a:defRPr>
            </a:lvl2pPr>
            <a:lvl3pPr marL="1141171" indent="-228234">
              <a:defRPr kumimoji="1" sz="1600" b="1">
                <a:solidFill>
                  <a:schemeClr val="tx1"/>
                </a:solidFill>
                <a:latin typeface="Arial" pitchFamily="34" charset="0"/>
              </a:defRPr>
            </a:lvl3pPr>
            <a:lvl4pPr marL="1597640" indent="-228234">
              <a:defRPr kumimoji="1" sz="1600" b="1">
                <a:solidFill>
                  <a:schemeClr val="tx1"/>
                </a:solidFill>
                <a:latin typeface="Arial" pitchFamily="34" charset="0"/>
              </a:defRPr>
            </a:lvl4pPr>
            <a:lvl5pPr marL="2054108" indent="-228234">
              <a:defRPr kumimoji="1" sz="1600" b="1">
                <a:solidFill>
                  <a:schemeClr val="tx1"/>
                </a:solidFill>
                <a:latin typeface="Arial" pitchFamily="34" charset="0"/>
              </a:defRPr>
            </a:lvl5pPr>
            <a:lvl6pPr marL="2510577" indent="-228234" algn="ct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Arial" pitchFamily="34" charset="0"/>
              </a:defRPr>
            </a:lvl6pPr>
            <a:lvl7pPr marL="2967045" indent="-228234" algn="ct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Arial" pitchFamily="34" charset="0"/>
              </a:defRPr>
            </a:lvl7pPr>
            <a:lvl8pPr marL="3423514" indent="-228234" algn="ct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Arial" pitchFamily="34" charset="0"/>
              </a:defRPr>
            </a:lvl8pPr>
            <a:lvl9pPr marL="3879982" indent="-228234" algn="ct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422E9FAD-08D3-4D22-BBF9-15CF243EB054}" type="datetime1">
              <a:rPr kumimoji="0" lang="sv-SE" altLang="en-US" sz="1200" b="0"/>
              <a:pPr/>
              <a:t>2020-09-23</a:t>
            </a:fld>
            <a:endParaRPr kumimoji="0" lang="en-US" altLang="en-US" sz="1200" b="0"/>
          </a:p>
        </p:txBody>
      </p:sp>
      <p:sp>
        <p:nvSpPr>
          <p:cNvPr id="3174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600" b="1">
                <a:solidFill>
                  <a:schemeClr val="tx1"/>
                </a:solidFill>
                <a:latin typeface="Arial" pitchFamily="34" charset="0"/>
              </a:defRPr>
            </a:lvl1pPr>
            <a:lvl2pPr marL="741761" indent="-285293">
              <a:defRPr kumimoji="1" sz="1600" b="1">
                <a:solidFill>
                  <a:schemeClr val="tx1"/>
                </a:solidFill>
                <a:latin typeface="Arial" pitchFamily="34" charset="0"/>
              </a:defRPr>
            </a:lvl2pPr>
            <a:lvl3pPr marL="1141171" indent="-228234">
              <a:defRPr kumimoji="1" sz="1600" b="1">
                <a:solidFill>
                  <a:schemeClr val="tx1"/>
                </a:solidFill>
                <a:latin typeface="Arial" pitchFamily="34" charset="0"/>
              </a:defRPr>
            </a:lvl3pPr>
            <a:lvl4pPr marL="1597640" indent="-228234">
              <a:defRPr kumimoji="1" sz="1600" b="1">
                <a:solidFill>
                  <a:schemeClr val="tx1"/>
                </a:solidFill>
                <a:latin typeface="Arial" pitchFamily="34" charset="0"/>
              </a:defRPr>
            </a:lvl4pPr>
            <a:lvl5pPr marL="2054108" indent="-228234">
              <a:defRPr kumimoji="1" sz="1600" b="1">
                <a:solidFill>
                  <a:schemeClr val="tx1"/>
                </a:solidFill>
                <a:latin typeface="Arial" pitchFamily="34" charset="0"/>
              </a:defRPr>
            </a:lvl5pPr>
            <a:lvl6pPr marL="2510577" indent="-228234" algn="ct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Arial" pitchFamily="34" charset="0"/>
              </a:defRPr>
            </a:lvl6pPr>
            <a:lvl7pPr marL="2967045" indent="-228234" algn="ct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Arial" pitchFamily="34" charset="0"/>
              </a:defRPr>
            </a:lvl7pPr>
            <a:lvl8pPr marL="3423514" indent="-228234" algn="ct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Arial" pitchFamily="34" charset="0"/>
              </a:defRPr>
            </a:lvl8pPr>
            <a:lvl9pPr marL="3879982" indent="-228234" algn="ct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99AC51B9-3053-433D-BF74-60DE8D85CBD3}" type="slidenum">
              <a:rPr kumimoji="0" lang="en-US" altLang="en-US" sz="1200" b="0"/>
              <a:pPr/>
              <a:t>8</a:t>
            </a:fld>
            <a:endParaRPr kumimoji="0" lang="en-US" altLang="en-US" sz="1200" b="0"/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3437" cy="3482975"/>
          </a:xfrm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431" y="4412526"/>
            <a:ext cx="5144048" cy="41824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987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438F1-62A9-4C93-98ED-F0FCC347D2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BC89F0-D6B6-426A-BF8D-AB6A15B2AD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F3C770-CB30-4A63-96D1-BF7921022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9/23/2020</a:t>
            </a:fld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19EC0C-96AB-47E2-87B3-C7E238532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2DC24C-B868-478B-AC4F-F33B734B8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29361411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00AAC-E11A-4601-8210-3D5C1D3D3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2CF313-16AD-4563-A4CF-9A872B5E1A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D74ED-0391-44C3-8985-9A6A25C73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9/23/2020</a:t>
            </a:fld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822C4-98E6-4F8A-B6F6-1008ABF90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77A2AC-896B-4B81-A6A6-A09CD9231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00557344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7019BC-DF55-463D-8FDF-436E3712A1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F3E47B-B1F5-4332-A8E6-5FC6A875CD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3A0C7-6BA3-4313-92AF-C15D20AB6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9/23/2020</a:t>
            </a:fld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926B1-A90B-466E-8C97-80E3B5ED6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CAFC9-9F2B-4F6D-999C-CAFFDE1BF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80703210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, text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340768"/>
            <a:ext cx="4474840" cy="478539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D6A4-2151-4F6B-8277-C30ECE2251D8}" type="datetime1">
              <a:rPr lang="en-US" smtClean="0"/>
              <a:pPr/>
              <a:t>9/23/2020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3"/>
          </p:nvPr>
        </p:nvSpPr>
        <p:spPr>
          <a:xfrm>
            <a:off x="5219700" y="1484313"/>
            <a:ext cx="3924300" cy="4608512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4285132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15888"/>
            <a:ext cx="8229600" cy="6010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443663" y="6381750"/>
            <a:ext cx="1738312" cy="3397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65392-68D9-465D-9FA0-0C99ACAF730C}" type="datetime1">
              <a:rPr lang="en-US" smtClean="0"/>
              <a:t>9/23/2020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8313" y="6381750"/>
            <a:ext cx="3751262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sv-SE" altLang="zh-CN"/>
              <a:t>Presentation Title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2450" y="6381750"/>
            <a:ext cx="514350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46C63ADA-9B4B-4EBD-AC9A-E2E20DF712DF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81387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467544" y="4839295"/>
            <a:ext cx="8208912" cy="533921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467544" y="5301208"/>
            <a:ext cx="6696744" cy="337592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827584" y="6633376"/>
            <a:ext cx="828000" cy="180000"/>
          </a:xfrm>
        </p:spPr>
        <p:txBody>
          <a:bodyPr/>
          <a:lstStyle/>
          <a:p>
            <a:fld id="{FC89AB02-2710-4909-B553-E92CB9D25D75}" type="datetime1">
              <a:rPr lang="en-US" smtClean="0"/>
              <a:pPr/>
              <a:t>9/23/2020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1676400" y="6633376"/>
            <a:ext cx="2895600" cy="180000"/>
          </a:xfrm>
        </p:spPr>
        <p:txBody>
          <a:bodyPr/>
          <a:lstStyle/>
          <a:p>
            <a:r>
              <a:rPr lang="sv-SE"/>
              <a:t>Presentation Title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467544" y="6633376"/>
            <a:ext cx="360000" cy="180000"/>
          </a:xfrm>
        </p:spPr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9" name="Platshållare för text 8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5805265"/>
            <a:ext cx="3527425" cy="576064"/>
          </a:xfrm>
        </p:spPr>
        <p:txBody>
          <a:bodyPr>
            <a:normAutofit/>
          </a:bodyPr>
          <a:lstStyle>
            <a:lvl1pPr>
              <a:spcAft>
                <a:spcPts val="0"/>
              </a:spcAft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Presented by &lt;&lt; Name of presenter &gt;&gt;</a:t>
            </a:r>
          </a:p>
          <a:p>
            <a:pPr lvl="0"/>
            <a:r>
              <a:rPr lang="sv-SE" dirty="0" err="1"/>
              <a:t>Location</a:t>
            </a:r>
            <a:r>
              <a:rPr lang="sv-SE" dirty="0"/>
              <a:t>, YYYY-MM-DD</a:t>
            </a:r>
          </a:p>
        </p:txBody>
      </p:sp>
      <p:sp>
        <p:nvSpPr>
          <p:cNvPr id="11" name="Platshållare för bild 10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472440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pic>
        <p:nvPicPr>
          <p:cNvPr id="12" name="Bildobjekt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5688211"/>
            <a:ext cx="1151952" cy="661220"/>
          </a:xfrm>
          <a:prstGeom prst="rect">
            <a:avLst/>
          </a:prstGeom>
        </p:spPr>
      </p:pic>
      <p:sp>
        <p:nvSpPr>
          <p:cNvPr id="13" name="Rektangel 12"/>
          <p:cNvSpPr/>
          <p:nvPr userDrawn="1"/>
        </p:nvSpPr>
        <p:spPr>
          <a:xfrm>
            <a:off x="0" y="6583254"/>
            <a:ext cx="9144000" cy="274746"/>
          </a:xfrm>
          <a:prstGeom prst="rect">
            <a:avLst/>
          </a:prstGeom>
          <a:gradFill>
            <a:gsLst>
              <a:gs pos="0">
                <a:srgbClr val="99C3D9"/>
              </a:gs>
              <a:gs pos="100000">
                <a:srgbClr val="F0F0F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textruta 14"/>
          <p:cNvSpPr txBox="1"/>
          <p:nvPr userDrawn="1"/>
        </p:nvSpPr>
        <p:spPr>
          <a:xfrm>
            <a:off x="7308480" y="6612905"/>
            <a:ext cx="158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800" b="1" dirty="0"/>
              <a:t>Innovative </a:t>
            </a:r>
            <a:r>
              <a:rPr lang="sv-SE" sz="800" b="1" dirty="0" err="1"/>
              <a:t>Vehicle</a:t>
            </a:r>
            <a:r>
              <a:rPr lang="sv-SE" sz="800" b="1" dirty="0"/>
              <a:t> Solutions</a:t>
            </a:r>
          </a:p>
        </p:txBody>
      </p:sp>
    </p:spTree>
    <p:extLst>
      <p:ext uri="{BB962C8B-B14F-4D97-AF65-F5344CB8AC3E}">
        <p14:creationId xmlns:p14="http://schemas.microsoft.com/office/powerpoint/2010/main" val="2582511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tshållare för bild 9"/>
          <p:cNvSpPr>
            <a:spLocks noGrp="1"/>
          </p:cNvSpPr>
          <p:nvPr>
            <p:ph type="pic" sz="quarter" idx="13"/>
          </p:nvPr>
        </p:nvSpPr>
        <p:spPr>
          <a:xfrm>
            <a:off x="0" y="1484313"/>
            <a:ext cx="9144000" cy="4608512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FB257-452E-4F5D-9448-44320ECAFB99}" type="datetime1">
              <a:rPr lang="en-US" smtClean="0"/>
              <a:pPr/>
              <a:t>9/23/2020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7" name="Platshållare för text 2"/>
          <p:cNvSpPr>
            <a:spLocks noGrp="1"/>
          </p:cNvSpPr>
          <p:nvPr>
            <p:ph type="body" idx="1"/>
          </p:nvPr>
        </p:nvSpPr>
        <p:spPr>
          <a:xfrm>
            <a:off x="467544" y="2504877"/>
            <a:ext cx="8280920" cy="3228379"/>
          </a:xfrm>
        </p:spPr>
        <p:txBody>
          <a:bodyPr anchor="b">
            <a:noAutofit/>
          </a:bodyPr>
          <a:lstStyle>
            <a:lvl1pPr marL="0" indent="0" algn="r">
              <a:lnSpc>
                <a:spcPts val="6000"/>
              </a:lnSpc>
              <a:spcAft>
                <a:spcPts val="0"/>
              </a:spcAft>
              <a:buNone/>
              <a:defRPr sz="6000">
                <a:solidFill>
                  <a:schemeClr val="bg1"/>
                </a:solidFill>
                <a:latin typeface="Segoe UI Light" panose="020B0502040204020203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286509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ktions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tshållare för bild 9"/>
          <p:cNvSpPr>
            <a:spLocks noGrp="1"/>
          </p:cNvSpPr>
          <p:nvPr>
            <p:ph type="pic" sz="quarter" idx="13"/>
          </p:nvPr>
        </p:nvSpPr>
        <p:spPr>
          <a:xfrm>
            <a:off x="1691680" y="1484313"/>
            <a:ext cx="7452320" cy="3240831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571228" y="5157192"/>
            <a:ext cx="6707088" cy="1008112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8946-DEE4-4725-903B-AE3FB65055AB}" type="datetime1">
              <a:rPr lang="en-US" smtClean="0"/>
              <a:pPr/>
              <a:t>9/23/2020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85895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vå kolumn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340768"/>
            <a:ext cx="3960000" cy="478539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8611D-C66C-4387-BA5E-FB0ADEFAD4F4}" type="datetime1">
              <a:rPr lang="en-US" smtClean="0"/>
              <a:pPr/>
              <a:t>9/23/2020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8" name="Platshållare för innehåll 2"/>
          <p:cNvSpPr>
            <a:spLocks noGrp="1"/>
          </p:cNvSpPr>
          <p:nvPr>
            <p:ph idx="13"/>
          </p:nvPr>
        </p:nvSpPr>
        <p:spPr>
          <a:xfrm>
            <a:off x="4679634" y="1340768"/>
            <a:ext cx="3960000" cy="478539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623447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BDE09-056F-448D-AB17-A769B211D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569972-D3B2-4001-B022-999E33F9F4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2BA940-5AA5-4A7F-AB2F-AC149681F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9/23/2020</a:t>
            </a:fld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F936DC-BDD6-45A1-9E55-FCEE91B65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47D25-FA0B-4D28-BD58-A2BD3BC6A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99119278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B0CBB-CFC7-498C-9C38-8EB44BA2D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08EE5F-0AB1-47CE-AF90-B6137F3F1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9A191C-EDD1-4F63-834A-6EE13AAEC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9/23/2020</a:t>
            </a:fld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D782A-D52F-4638-8777-6B4FAB5BF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8AC0D8-8F94-41F2-9AD8-EDAA9390D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10091866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62940-2226-4933-9763-08D8B6D50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F6C90-2931-4C25-9899-3BCA34840C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087EEA-86DB-41DC-850C-4F692189C7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FC7E33-5525-41DB-B4EB-7F783ABC2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9/23/2020</a:t>
            </a:fld>
            <a:endParaRPr lang="sv-S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FAB409-B013-489A-8BE1-7287B250D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B6D1B-9BC5-49A4-9F17-339FD7269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19876328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77EEB-0E9A-4215-9F3E-7CE42DFCC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E54A1-3B80-44DE-A19B-43598395DE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D59CBE-4D82-4218-9547-BB563304AC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6A4833-1751-4B0B-85A4-9F3211CC02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A4A920-8A2D-4210-B4BD-BE75418EE8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426D36-7823-4704-B954-CF1DFB980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9/23/2020</a:t>
            </a:fld>
            <a:endParaRPr lang="sv-SE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23B3CD-63F6-4DAD-8B08-C90EDFC43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B4C8F9-16FA-45F8-AF49-7C8CB9ABA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51108446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0411C-B8B8-41A0-BDB1-30925D7BC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048EDE-775D-4231-9390-40EEA59E0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9/23/2020</a:t>
            </a:fld>
            <a:endParaRPr lang="sv-S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38CF59-BD43-47D9-ACF0-18744BAB6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E86467-4F11-4020-A1EA-9FDA3136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28405737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A67F58-E800-49F2-801B-FBA995E11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9/23/2020</a:t>
            </a:fld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8FA059-0546-4047-AC95-65ABDF237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5E9968-D549-4116-AF62-E94095C7B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26206029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D267E-2596-499F-A958-F18EB9CFC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062337-472E-4FAB-A179-CEFBA32D32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8CCA1D-6668-488A-BD70-793CF5F960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A36549-DA79-4E3B-A27A-BC303FC94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9/23/2020</a:t>
            </a:fld>
            <a:endParaRPr lang="sv-S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E50FF6-4E1B-4AB7-92EC-243882541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52DDC1-4B27-4196-9BEB-885C10BF1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94412236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D8B21-4976-4722-83D9-21EDCACE5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C90A26-E011-448B-B068-E680A5F2CF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3BA099-3BA1-40D4-810E-5E94299EEE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4B1F9E-20C1-4722-A6DF-E7DD968AF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9/23/2020</a:t>
            </a:fld>
            <a:endParaRPr lang="sv-S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64D9F-E6CE-438F-A7EA-337D2992B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7445C4-37F5-4AD8-A090-1AF73E97E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01644524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440D01-AB09-4ED4-9217-3A04C1730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17D64A-4B39-4413-B4F4-B7511BB3E3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37A4B0-AA6E-4746-AA31-11D3BA6084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F4A93-A894-46E9-9B99-1E7FE4BCD187}" type="datetime1">
              <a:rPr lang="en-US" smtClean="0"/>
              <a:pPr/>
              <a:t>9/23/2020</a:t>
            </a:fld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A50146-0440-4EF3-AEC8-19A7444FB7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99BEAC-4E4D-40D5-8108-6BCCF46CEE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07430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49" r:id="rId14"/>
    <p:sldLayoutId id="2147483657" r:id="rId15"/>
    <p:sldLayoutId id="2147483658" r:id="rId16"/>
    <p:sldLayoutId id="2147483660" r:id="rId17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2.png"/><Relationship Id="rId7" Type="http://schemas.openxmlformats.org/officeDocument/2006/relationships/image" Target="../media/image8.jpg"/><Relationship Id="rId12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png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AAF43C0-BD18-455A-B67F-8909E51E7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v-SE"/>
            </a:defPPr>
            <a:lvl1pPr marL="0" algn="r" defTabSz="9144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333E58-081B-4835-BA47-73E0827DB444}" type="slidenum">
              <a:rPr lang="sv-SE" smtClean="0"/>
              <a:pPr/>
              <a:t>1</a:t>
            </a:fld>
            <a:endParaRPr lang="sv-SE"/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27AAF951-2FB1-4600-9B0B-4D33A264EB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2116148" cy="55842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1500F4C-DD41-4605-A2E6-2845AEA6EFA7}"/>
              </a:ext>
            </a:extLst>
          </p:cNvPr>
          <p:cNvSpPr/>
          <p:nvPr/>
        </p:nvSpPr>
        <p:spPr>
          <a:xfrm>
            <a:off x="2771800" y="2708920"/>
            <a:ext cx="392036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UN Regulation No. 13 and </a:t>
            </a:r>
          </a:p>
          <a:p>
            <a:r>
              <a:rPr lang="en-US" sz="28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Electro Mechanical Brakes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5F80F7-5C4D-4FAB-8025-75AE0829B7AE}"/>
              </a:ext>
            </a:extLst>
          </p:cNvPr>
          <p:cNvSpPr txBox="1"/>
          <p:nvPr/>
        </p:nvSpPr>
        <p:spPr>
          <a:xfrm>
            <a:off x="5508104" y="404664"/>
            <a:ext cx="33331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u="sng" dirty="0"/>
              <a:t>Informal document</a:t>
            </a:r>
            <a:r>
              <a:rPr lang="fr-CH" dirty="0"/>
              <a:t> </a:t>
            </a:r>
            <a:r>
              <a:rPr lang="fr-CH" b="1" dirty="0"/>
              <a:t>GRVA-07-68</a:t>
            </a:r>
          </a:p>
          <a:p>
            <a:r>
              <a:rPr lang="fr-CH" dirty="0"/>
              <a:t>7th GRVA, 21-25 </a:t>
            </a:r>
            <a:r>
              <a:rPr lang="fr-CH" dirty="0" err="1"/>
              <a:t>September</a:t>
            </a:r>
            <a:r>
              <a:rPr lang="fr-CH" dirty="0"/>
              <a:t> 2020</a:t>
            </a:r>
            <a:br>
              <a:rPr lang="fr-CH" dirty="0"/>
            </a:br>
            <a:r>
              <a:rPr lang="fr-CH" dirty="0"/>
              <a:t>Agenda item 8(c)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85041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44EE7D-45A9-473E-9C50-AAB3751221A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53060" y="1070645"/>
            <a:ext cx="8633985" cy="5603602"/>
          </a:xfrm>
          <a:prstGeom prst="rect">
            <a:avLst/>
          </a:prstGeom>
        </p:spPr>
      </p:pic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AAF43C0-BD18-455A-B67F-8909E51E7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v-SE"/>
            </a:defPPr>
            <a:lvl1pPr marL="0" algn="r" defTabSz="9144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333E58-081B-4835-BA47-73E0827DB444}" type="slidenum">
              <a:rPr lang="sv-SE" smtClean="0"/>
              <a:pPr/>
              <a:t>10</a:t>
            </a:fld>
            <a:endParaRPr lang="sv-SE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3BA3953-76EC-44BC-B30F-DE97585608D2}"/>
              </a:ext>
            </a:extLst>
          </p:cNvPr>
          <p:cNvSpPr txBox="1">
            <a:spLocks/>
          </p:cNvSpPr>
          <p:nvPr/>
        </p:nvSpPr>
        <p:spPr>
          <a:xfrm>
            <a:off x="226977" y="369485"/>
            <a:ext cx="705678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3619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27463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System Description</a:t>
            </a:r>
          </a:p>
          <a:p>
            <a:r>
              <a:rPr lang="en-US" sz="9600" b="1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Example EMB system in electric vehicle</a:t>
            </a:r>
          </a:p>
          <a:p>
            <a:endParaRPr lang="en-US" sz="28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421FE12D-B2F0-49B0-970E-AA98ECC203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440D091-A9FC-4BC8-8814-2AA673578E5B}"/>
              </a:ext>
            </a:extLst>
          </p:cNvPr>
          <p:cNvSpPr txBox="1"/>
          <p:nvPr/>
        </p:nvSpPr>
        <p:spPr>
          <a:xfrm>
            <a:off x="7456283" y="4773955"/>
            <a:ext cx="12199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Energy Transmission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68E9D57-E295-4748-95C7-6F5909CDB5B5}"/>
              </a:ext>
            </a:extLst>
          </p:cNvPr>
          <p:cNvCxnSpPr>
            <a:cxnSpLocks/>
          </p:cNvCxnSpPr>
          <p:nvPr/>
        </p:nvCxnSpPr>
        <p:spPr>
          <a:xfrm flipH="1" flipV="1">
            <a:off x="7306630" y="4211214"/>
            <a:ext cx="360040" cy="5760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EE7F32C-956B-46E8-95D2-3BF3E882E397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7164288" y="1328106"/>
            <a:ext cx="421968" cy="50958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8F34787-BC5C-4E2D-B704-95521E30B2EB}"/>
              </a:ext>
            </a:extLst>
          </p:cNvPr>
          <p:cNvSpPr txBox="1"/>
          <p:nvPr/>
        </p:nvSpPr>
        <p:spPr>
          <a:xfrm>
            <a:off x="1474480" y="4711955"/>
            <a:ext cx="12199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Energy Source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B92CB0C-CCE1-46F7-B029-13EBE532E92A}"/>
              </a:ext>
            </a:extLst>
          </p:cNvPr>
          <p:cNvSpPr txBox="1"/>
          <p:nvPr/>
        </p:nvSpPr>
        <p:spPr>
          <a:xfrm>
            <a:off x="7586256" y="897219"/>
            <a:ext cx="12199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Control Transmission</a:t>
            </a:r>
            <a:br>
              <a:rPr lang="en-US" sz="1400" dirty="0">
                <a:solidFill>
                  <a:srgbClr val="00B050"/>
                </a:solidFill>
              </a:rPr>
            </a:br>
            <a:r>
              <a:rPr lang="en-US" sz="1100" dirty="0">
                <a:solidFill>
                  <a:srgbClr val="00B050"/>
                </a:solidFill>
              </a:rPr>
              <a:t>(example shown only front axle)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D62C21-C3D3-4F0A-94AF-2BFBBFC601EB}"/>
              </a:ext>
            </a:extLst>
          </p:cNvPr>
          <p:cNvSpPr txBox="1"/>
          <p:nvPr/>
        </p:nvSpPr>
        <p:spPr>
          <a:xfrm>
            <a:off x="1568886" y="3944697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Energy Supply Device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494678B-6712-4985-BEC6-4213B1CEAD09}"/>
              </a:ext>
            </a:extLst>
          </p:cNvPr>
          <p:cNvCxnSpPr>
            <a:cxnSpLocks/>
          </p:cNvCxnSpPr>
          <p:nvPr/>
        </p:nvCxnSpPr>
        <p:spPr>
          <a:xfrm flipV="1">
            <a:off x="2541238" y="3765502"/>
            <a:ext cx="323792" cy="1920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869823C-833B-436F-8D80-FF54D410C847}"/>
              </a:ext>
            </a:extLst>
          </p:cNvPr>
          <p:cNvSpPr txBox="1"/>
          <p:nvPr/>
        </p:nvSpPr>
        <p:spPr>
          <a:xfrm>
            <a:off x="5916592" y="4773955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Electrical Storage Device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78FFF2C-0C13-42DC-824D-78293F9E8299}"/>
              </a:ext>
            </a:extLst>
          </p:cNvPr>
          <p:cNvCxnSpPr>
            <a:cxnSpLocks/>
          </p:cNvCxnSpPr>
          <p:nvPr/>
        </p:nvCxnSpPr>
        <p:spPr>
          <a:xfrm flipV="1">
            <a:off x="6564664" y="4360028"/>
            <a:ext cx="0" cy="3972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3AF33A3-1781-4637-BC1C-16DEC57681E0}"/>
              </a:ext>
            </a:extLst>
          </p:cNvPr>
          <p:cNvGrpSpPr/>
          <p:nvPr/>
        </p:nvGrpSpPr>
        <p:grpSpPr>
          <a:xfrm>
            <a:off x="4427983" y="5554829"/>
            <a:ext cx="4378221" cy="1016965"/>
            <a:chOff x="4427983" y="5554829"/>
            <a:chExt cx="4378221" cy="101696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C66F68C-A7D8-4022-8325-76276F619A2D}"/>
                </a:ext>
              </a:extLst>
            </p:cNvPr>
            <p:cNvSpPr txBox="1"/>
            <p:nvPr/>
          </p:nvSpPr>
          <p:spPr>
            <a:xfrm>
              <a:off x="4427983" y="5554829"/>
              <a:ext cx="437822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b="1" dirty="0">
                  <a:solidFill>
                    <a:srgbClr val="FFC000"/>
                  </a:solidFill>
                </a:rPr>
                <a:t>P</a:t>
              </a:r>
              <a:r>
                <a:rPr lang="en-US" sz="1400" b="1" dirty="0">
                  <a:solidFill>
                    <a:srgbClr val="FFC000"/>
                  </a:solidFill>
                </a:rPr>
                <a:t>w: </a:t>
              </a:r>
              <a:r>
                <a:rPr lang="en-US" sz="1400" dirty="0"/>
                <a:t>Electric energy monitoring and warning if </a:t>
              </a:r>
              <a:r>
                <a:rPr lang="en-US" sz="1400" u="sng" dirty="0"/>
                <a:t>charging</a:t>
              </a:r>
              <a:r>
                <a:rPr lang="en-US" sz="1400" dirty="0"/>
                <a:t> demand cannot be met and if below a certain level. 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00D34D4-A5C5-4F4D-A7CA-43928AF54D74}"/>
                </a:ext>
              </a:extLst>
            </p:cNvPr>
            <p:cNvSpPr txBox="1"/>
            <p:nvPr/>
          </p:nvSpPr>
          <p:spPr>
            <a:xfrm>
              <a:off x="4427984" y="6048574"/>
              <a:ext cx="424824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b="1" dirty="0" err="1">
                  <a:solidFill>
                    <a:srgbClr val="FF0000"/>
                  </a:solidFill>
                </a:rPr>
                <a:t>ew</a:t>
              </a:r>
              <a:r>
                <a:rPr lang="sv-SE" sz="1400" b="1" dirty="0">
                  <a:solidFill>
                    <a:srgbClr val="FF0000"/>
                  </a:solidFill>
                </a:rPr>
                <a:t>:</a:t>
              </a:r>
              <a:r>
                <a:rPr lang="en-US" sz="1400" dirty="0"/>
                <a:t> Electric energy monitoring and warning if </a:t>
              </a:r>
              <a:r>
                <a:rPr lang="en-US" sz="1400" u="sng" dirty="0"/>
                <a:t>storage</a:t>
              </a:r>
              <a:r>
                <a:rPr lang="en-US" sz="1400" dirty="0"/>
                <a:t> falls below a certain level.</a:t>
              </a:r>
              <a:r>
                <a:rPr lang="sv-SE" sz="1400" b="1" dirty="0">
                  <a:solidFill>
                    <a:srgbClr val="FF0000"/>
                  </a:solidFill>
                </a:rPr>
                <a:t> 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FF8228B-97FA-4C1B-91E3-9205068160D0}"/>
              </a:ext>
            </a:extLst>
          </p:cNvPr>
          <p:cNvGrpSpPr/>
          <p:nvPr/>
        </p:nvGrpSpPr>
        <p:grpSpPr>
          <a:xfrm>
            <a:off x="4211960" y="2835027"/>
            <a:ext cx="2212386" cy="1541091"/>
            <a:chOff x="4211960" y="2996952"/>
            <a:chExt cx="2212386" cy="154109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10D938F-CABB-447F-8947-0E4A560EF2B9}"/>
                </a:ext>
              </a:extLst>
            </p:cNvPr>
            <p:cNvSpPr txBox="1"/>
            <p:nvPr/>
          </p:nvSpPr>
          <p:spPr>
            <a:xfrm>
              <a:off x="4211960" y="3501008"/>
              <a:ext cx="4320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b="1" dirty="0">
                  <a:solidFill>
                    <a:srgbClr val="FFC000"/>
                  </a:solidFill>
                </a:rPr>
                <a:t>P</a:t>
              </a:r>
              <a:r>
                <a:rPr lang="en-US" sz="1400" b="1" dirty="0">
                  <a:solidFill>
                    <a:srgbClr val="FFC000"/>
                  </a:solidFill>
                </a:rPr>
                <a:t>w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8654E88-93A3-4A16-873A-2C11A2DD7F4D}"/>
                </a:ext>
              </a:extLst>
            </p:cNvPr>
            <p:cNvSpPr txBox="1"/>
            <p:nvPr/>
          </p:nvSpPr>
          <p:spPr>
            <a:xfrm>
              <a:off x="5924833" y="2996952"/>
              <a:ext cx="4995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b="1" dirty="0">
                  <a:solidFill>
                    <a:srgbClr val="FF0000"/>
                  </a:solidFill>
                </a:rPr>
                <a:t>ew1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C74B2DF-2740-44F9-9D23-ACE66FC35FD8}"/>
                </a:ext>
              </a:extLst>
            </p:cNvPr>
            <p:cNvSpPr txBox="1"/>
            <p:nvPr/>
          </p:nvSpPr>
          <p:spPr>
            <a:xfrm>
              <a:off x="5916592" y="4230266"/>
              <a:ext cx="4995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b="1" dirty="0">
                  <a:solidFill>
                    <a:srgbClr val="FF0000"/>
                  </a:solidFill>
                </a:rPr>
                <a:t>ew2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5475448-CE75-4274-B613-CC57A45929C5}"/>
              </a:ext>
            </a:extLst>
          </p:cNvPr>
          <p:cNvSpPr txBox="1"/>
          <p:nvPr/>
        </p:nvSpPr>
        <p:spPr>
          <a:xfrm>
            <a:off x="324049" y="1380049"/>
            <a:ext cx="1686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i="1" dirty="0"/>
              <a:t>Principal layout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706085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AAF43C0-BD18-455A-B67F-8909E51E7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v-SE"/>
            </a:defPPr>
            <a:lvl1pPr marL="0" algn="r" defTabSz="9144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333E58-081B-4835-BA47-73E0827DB444}" type="slidenum">
              <a:rPr lang="sv-SE" smtClean="0"/>
              <a:pPr/>
              <a:t>11</a:t>
            </a:fld>
            <a:endParaRPr lang="sv-SE"/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8E4083D5-3226-43F6-BD80-508F83176BAD}"/>
              </a:ext>
            </a:extLst>
          </p:cNvPr>
          <p:cNvSpPr/>
          <p:nvPr/>
        </p:nvSpPr>
        <p:spPr>
          <a:xfrm>
            <a:off x="431540" y="1260569"/>
            <a:ext cx="8280920" cy="30931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defRPr/>
            </a:pPr>
            <a:r>
              <a:rPr lang="en-US" b="1" dirty="0"/>
              <a:t>Feedback in short from the delegates so far: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US" dirty="0"/>
              <a:t>Further comparison between Compressed Air braking system and Electro-Mechanical braking system requested for better understanding of the differences and need for specific requirements on an EMB system. 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US" dirty="0"/>
              <a:t>Concerning Electrical Energy Storage devices, and in particular batteries, there is an uncertainty regarding the performance over lifetime vs. a pneumatic reservoir. A reliable and safe way of monitoring the energy level is requested.   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US" dirty="0"/>
              <a:t>Unclear how the PTI actually will be performed. The boundary conditions as well as a general approach exist but needs to be further verified together with industry and Technical Service representatives.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3BA3953-76EC-44BC-B30F-DE97585608D2}"/>
              </a:ext>
            </a:extLst>
          </p:cNvPr>
          <p:cNvSpPr txBox="1">
            <a:spLocks/>
          </p:cNvSpPr>
          <p:nvPr/>
        </p:nvSpPr>
        <p:spPr>
          <a:xfrm>
            <a:off x="251520" y="68360"/>
            <a:ext cx="705678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3619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27463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UN R13 and Electro Mechanical Brakes (EMB)</a:t>
            </a:r>
            <a:b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US" sz="2600" b="1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Feedback from delegates and open topics</a:t>
            </a:r>
            <a:endParaRPr lang="en-US" sz="3000" b="1" dirty="0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421FE12D-B2F0-49B0-970E-AA98ECC203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172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AAF43C0-BD18-455A-B67F-8909E51E7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v-SE"/>
            </a:defPPr>
            <a:lvl1pPr marL="0" algn="r" defTabSz="9144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333E58-081B-4835-BA47-73E0827DB444}" type="slidenum">
              <a:rPr lang="sv-SE" smtClean="0"/>
              <a:pPr/>
              <a:t>2</a:t>
            </a:fld>
            <a:endParaRPr lang="sv-SE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1C03C39F-6F35-4A61-B293-F2183B2BA1E1}"/>
              </a:ext>
            </a:extLst>
          </p:cNvPr>
          <p:cNvSpPr/>
          <p:nvPr/>
        </p:nvSpPr>
        <p:spPr>
          <a:xfrm>
            <a:off x="323528" y="1245528"/>
            <a:ext cx="8280920" cy="19236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defRPr/>
            </a:pPr>
            <a:r>
              <a:rPr lang="en-GB" altLang="en-US" sz="2000" dirty="0"/>
              <a:t>UN Regulation 13 defines: </a:t>
            </a:r>
            <a:endParaRPr lang="en-GB" altLang="en-US" sz="1200" b="1" dirty="0"/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sz="1400" b="1" dirty="0"/>
              <a:t>Transmission </a:t>
            </a:r>
            <a:r>
              <a:rPr lang="en-GB" sz="1400" dirty="0"/>
              <a:t>means the combination of components comprised between the control and the brake and linking them functionally. </a:t>
            </a:r>
            <a:r>
              <a:rPr lang="en-GB" sz="1400" b="1" i="1" dirty="0"/>
              <a:t>The transmission </a:t>
            </a:r>
            <a:r>
              <a:rPr lang="en-GB" sz="1400" b="1" i="1" dirty="0">
                <a:solidFill>
                  <a:srgbClr val="00B050"/>
                </a:solidFill>
              </a:rPr>
              <a:t>may be mechanical, hydraulic, pneumatic, electric or mixed</a:t>
            </a:r>
            <a:r>
              <a:rPr lang="en-GB" sz="1400" dirty="0"/>
              <a:t>.</a:t>
            </a:r>
            <a:endParaRPr lang="en-GB" altLang="en-US" sz="1400" b="1" dirty="0"/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400" b="1" dirty="0"/>
              <a:t>Control Transmission </a:t>
            </a:r>
            <a:r>
              <a:rPr lang="en-GB" altLang="en-US" sz="1400" dirty="0"/>
              <a:t>- means the combination of the components of the transmission which control the operation of the brakes, including the control function and the necessary reserve(s) of energy.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400" b="1" dirty="0"/>
              <a:t>Energy Transmission </a:t>
            </a:r>
            <a:r>
              <a:rPr lang="en-GB" altLang="en-US" sz="1400" dirty="0"/>
              <a:t>- means the combination of the components which supply to the brakes the necessary energy for their function, including the reserve(s) of energy necessary for the operation of the brakes.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3BA3953-76EC-44BC-B30F-DE97585608D2}"/>
              </a:ext>
            </a:extLst>
          </p:cNvPr>
          <p:cNvSpPr txBox="1">
            <a:spLocks/>
          </p:cNvSpPr>
          <p:nvPr/>
        </p:nvSpPr>
        <p:spPr>
          <a:xfrm>
            <a:off x="323528" y="80537"/>
            <a:ext cx="705678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3619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27463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UN R13 and Electro Mechanical Brakes (EMB)</a:t>
            </a:r>
            <a:b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US" sz="2600" b="1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Introduction</a:t>
            </a:r>
            <a:endParaRPr lang="en-US" sz="3000" b="1" dirty="0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Rektangel 7">
            <a:extLst>
              <a:ext uri="{FF2B5EF4-FFF2-40B4-BE49-F238E27FC236}">
                <a16:creationId xmlns:a16="http://schemas.microsoft.com/office/drawing/2014/main" id="{65800920-0F5F-468F-B003-EA89E29CE6AD}"/>
              </a:ext>
            </a:extLst>
          </p:cNvPr>
          <p:cNvSpPr/>
          <p:nvPr/>
        </p:nvSpPr>
        <p:spPr>
          <a:xfrm>
            <a:off x="323528" y="3460174"/>
            <a:ext cx="8280920" cy="19009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r>
              <a:rPr lang="en-GB" sz="1600" b="1" i="1" dirty="0">
                <a:sym typeface="Wingdings" panose="05000000000000000000" pitchFamily="2" charset="2"/>
              </a:rPr>
              <a:t> </a:t>
            </a:r>
            <a:r>
              <a:rPr lang="en-GB" sz="1600" b="1" i="1" dirty="0"/>
              <a:t>The transmission </a:t>
            </a:r>
            <a:r>
              <a:rPr lang="en-GB" sz="1600" b="1" i="1" dirty="0">
                <a:solidFill>
                  <a:srgbClr val="00B050"/>
                </a:solidFill>
              </a:rPr>
              <a:t>may be mechanical, hydraulic, pneumatic, electric or mixed</a:t>
            </a:r>
            <a:r>
              <a:rPr lang="en-GB" sz="1600" dirty="0"/>
              <a:t>.</a:t>
            </a:r>
            <a:endParaRPr lang="de-DE" sz="1600" dirty="0"/>
          </a:p>
          <a:p>
            <a:pPr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defRPr/>
            </a:pPr>
            <a:r>
              <a:rPr lang="en-GB" altLang="en-US" sz="1600" dirty="0"/>
              <a:t>UN R13 was updated in 1990s to account for an electronic “Control Transmission” but still assumes Pneumatic “Energy Transmission” in the service braking system.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600" b="1" dirty="0"/>
              <a:t>Pneumatic Energy limitation is shown in two ways</a:t>
            </a:r>
            <a:r>
              <a:rPr lang="en-GB" altLang="en-US" sz="1600" dirty="0"/>
              <a:t>:</a:t>
            </a:r>
            <a:br>
              <a:rPr lang="en-GB" altLang="en-US" sz="1600" dirty="0"/>
            </a:br>
            <a:r>
              <a:rPr lang="en-GB" altLang="en-US" sz="1600" dirty="0"/>
              <a:t>	</a:t>
            </a:r>
            <a:r>
              <a:rPr lang="en-GB" altLang="en-US" sz="1600" u="sng" dirty="0"/>
              <a:t>Design Specifications </a:t>
            </a:r>
            <a:r>
              <a:rPr lang="en-GB" altLang="en-US" sz="1600" dirty="0"/>
              <a:t>– E.g. Where limits are in kPa.</a:t>
            </a:r>
            <a:br>
              <a:rPr lang="en-GB" altLang="en-US" sz="1600" dirty="0"/>
            </a:br>
            <a:r>
              <a:rPr lang="en-GB" altLang="en-US" sz="1600" dirty="0"/>
              <a:t>	</a:t>
            </a:r>
            <a:r>
              <a:rPr lang="en-GB" altLang="en-US" sz="1600" u="sng" dirty="0"/>
              <a:t>Design Limitations </a:t>
            </a:r>
            <a:r>
              <a:rPr lang="en-GB" altLang="en-US" sz="1600" dirty="0"/>
              <a:t>– E.g. Where it is assumed air is the medium.</a:t>
            </a: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27AAF951-2FB1-4600-9B0B-4D33A264EB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  <p:sp>
        <p:nvSpPr>
          <p:cNvPr id="7" name="Rektangel 7">
            <a:extLst>
              <a:ext uri="{FF2B5EF4-FFF2-40B4-BE49-F238E27FC236}">
                <a16:creationId xmlns:a16="http://schemas.microsoft.com/office/drawing/2014/main" id="{911685BE-2CBD-4FBC-A293-25DBF3456638}"/>
              </a:ext>
            </a:extLst>
          </p:cNvPr>
          <p:cNvSpPr/>
          <p:nvPr/>
        </p:nvSpPr>
        <p:spPr>
          <a:xfrm>
            <a:off x="323528" y="5612472"/>
            <a:ext cx="8280920" cy="7703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600" b="1" dirty="0"/>
              <a:t>Electro Mechanical Brake Technology </a:t>
            </a:r>
            <a:r>
              <a:rPr lang="en-GB" altLang="en-US" sz="1600" dirty="0"/>
              <a:t>is being developed by the industry using </a:t>
            </a:r>
            <a:r>
              <a:rPr lang="en-GB" altLang="en-US" sz="1600" b="1" i="1" dirty="0">
                <a:solidFill>
                  <a:srgbClr val="00B050"/>
                </a:solidFill>
              </a:rPr>
              <a:t>Electric Energy Transmission </a:t>
            </a:r>
            <a:r>
              <a:rPr lang="en-GB" altLang="en-US" sz="1600" dirty="0"/>
              <a:t>in the service braking system and the UN R13 needs to be updated accordingly. </a:t>
            </a:r>
          </a:p>
        </p:txBody>
      </p:sp>
    </p:spTree>
    <p:extLst>
      <p:ext uri="{BB962C8B-B14F-4D97-AF65-F5344CB8AC3E}">
        <p14:creationId xmlns:p14="http://schemas.microsoft.com/office/powerpoint/2010/main" val="1556588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421FE12D-B2F0-49B0-970E-AA98ECC203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5B89C77-5F91-4327-80C9-0D110B6E86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1816116"/>
            <a:ext cx="5034990" cy="3872004"/>
          </a:xfrm>
          <a:prstGeom prst="rect">
            <a:avLst/>
          </a:prstGeom>
        </p:spPr>
      </p:pic>
      <p:sp>
        <p:nvSpPr>
          <p:cNvPr id="3" name="&quot;Not Allowed&quot; Symbol 2">
            <a:extLst>
              <a:ext uri="{FF2B5EF4-FFF2-40B4-BE49-F238E27FC236}">
                <a16:creationId xmlns:a16="http://schemas.microsoft.com/office/drawing/2014/main" id="{12EC0EC7-CC55-41FF-802E-7B816A69D2C2}"/>
              </a:ext>
            </a:extLst>
          </p:cNvPr>
          <p:cNvSpPr/>
          <p:nvPr/>
        </p:nvSpPr>
        <p:spPr>
          <a:xfrm>
            <a:off x="3488986" y="4216158"/>
            <a:ext cx="576064" cy="576064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&quot;Not Allowed&quot; Symbol 6">
            <a:extLst>
              <a:ext uri="{FF2B5EF4-FFF2-40B4-BE49-F238E27FC236}">
                <a16:creationId xmlns:a16="http://schemas.microsoft.com/office/drawing/2014/main" id="{93289FE8-6B1E-4332-8FDA-97448274BDA2}"/>
              </a:ext>
            </a:extLst>
          </p:cNvPr>
          <p:cNvSpPr/>
          <p:nvPr/>
        </p:nvSpPr>
        <p:spPr>
          <a:xfrm>
            <a:off x="3488986" y="4998833"/>
            <a:ext cx="576064" cy="576064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ektangel 12">
            <a:extLst>
              <a:ext uri="{FF2B5EF4-FFF2-40B4-BE49-F238E27FC236}">
                <a16:creationId xmlns:a16="http://schemas.microsoft.com/office/drawing/2014/main" id="{02F9EFCD-4A97-4708-8013-FF0BA6BCA00F}"/>
              </a:ext>
            </a:extLst>
          </p:cNvPr>
          <p:cNvSpPr/>
          <p:nvPr/>
        </p:nvSpPr>
        <p:spPr>
          <a:xfrm>
            <a:off x="431540" y="927855"/>
            <a:ext cx="8280920" cy="8002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200" b="1" dirty="0"/>
              <a:t>Motor vehicle with EMB brakes on all axles </a:t>
            </a:r>
            <a:r>
              <a:rPr lang="en-GB" altLang="en-US" sz="1100" b="1" dirty="0"/>
              <a:t>(not mixed with Pneumatic Or Hydraulic systems)</a:t>
            </a:r>
            <a:endParaRPr lang="en-GB" altLang="en-US" sz="1200" b="1" dirty="0"/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200" b="1" dirty="0"/>
              <a:t>Motor vehicle with EMB brakes with “conventional” trailer interface according to UN R13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200" b="1" dirty="0"/>
              <a:t>UN R13-H not included but considered, in particular when creating new definitions </a:t>
            </a:r>
            <a:r>
              <a:rPr lang="en-GB" altLang="en-US" sz="1100" dirty="0"/>
              <a:t>	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05D7049-831F-4B6F-B64D-794285569DE6}"/>
              </a:ext>
            </a:extLst>
          </p:cNvPr>
          <p:cNvSpPr txBox="1">
            <a:spLocks/>
          </p:cNvSpPr>
          <p:nvPr/>
        </p:nvSpPr>
        <p:spPr>
          <a:xfrm>
            <a:off x="192797" y="164427"/>
            <a:ext cx="705678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3619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27463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UN R13 and Electro Mechanical Brakes (EMB)</a:t>
            </a:r>
            <a:br>
              <a:rPr lang="en-US" sz="11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US" sz="9600" b="1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Amendment scope and motivation</a:t>
            </a:r>
          </a:p>
          <a:p>
            <a:endParaRPr lang="en-US" sz="30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Rektangel 12">
            <a:extLst>
              <a:ext uri="{FF2B5EF4-FFF2-40B4-BE49-F238E27FC236}">
                <a16:creationId xmlns:a16="http://schemas.microsoft.com/office/drawing/2014/main" id="{A08EA00E-F502-4CD7-8E38-C6BB3FC84A22}"/>
              </a:ext>
            </a:extLst>
          </p:cNvPr>
          <p:cNvSpPr/>
          <p:nvPr/>
        </p:nvSpPr>
        <p:spPr>
          <a:xfrm>
            <a:off x="323528" y="5668420"/>
            <a:ext cx="8280920" cy="10618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defRPr/>
            </a:pPr>
            <a:r>
              <a:rPr lang="en-GB" altLang="en-US" sz="1200" b="1" dirty="0"/>
              <a:t>Advantages and possibilities </a:t>
            </a:r>
            <a:r>
              <a:rPr lang="en-GB" altLang="en-US" sz="1200" dirty="0"/>
              <a:t>by amending </a:t>
            </a:r>
            <a:r>
              <a:rPr lang="en-GB" altLang="en-US" sz="1200" b="1" i="1" dirty="0">
                <a:solidFill>
                  <a:srgbClr val="00B050"/>
                </a:solidFill>
              </a:rPr>
              <a:t>Electric Energy Transmission </a:t>
            </a:r>
            <a:r>
              <a:rPr lang="en-GB" altLang="en-US" sz="1200" dirty="0"/>
              <a:t>to UN R13 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200" b="1" dirty="0"/>
              <a:t>Improved energy efficiency in EV´s (vs. air compressor)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200" b="1" dirty="0"/>
              <a:t>Improved braking control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200" b="1" dirty="0"/>
              <a:t>Elimination of noise emissions from pneumatics</a:t>
            </a:r>
            <a:r>
              <a:rPr lang="en-GB" altLang="en-US" sz="1200" dirty="0"/>
              <a:t>	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AAF43C0-BD18-455A-B67F-8909E51E7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v-SE"/>
            </a:defPPr>
            <a:lvl1pPr marL="0" algn="r" defTabSz="9144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333E58-081B-4835-BA47-73E0827DB444}" type="slidenum">
              <a:rPr lang="sv-SE" smtClean="0"/>
              <a:pPr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4997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close up of an engine&#10;&#10;Description automatically generated">
            <a:extLst>
              <a:ext uri="{FF2B5EF4-FFF2-40B4-BE49-F238E27FC236}">
                <a16:creationId xmlns:a16="http://schemas.microsoft.com/office/drawing/2014/main" id="{C0DF139C-88DF-4B83-9EAE-CDAC158A0C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818" y="3342005"/>
            <a:ext cx="1729831" cy="1164309"/>
          </a:xfrm>
          <a:prstGeom prst="rect">
            <a:avLst/>
          </a:prstGeom>
        </p:spPr>
      </p:pic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421FE12D-B2F0-49B0-970E-AA98ECC203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05D7049-831F-4B6F-B64D-794285569DE6}"/>
              </a:ext>
            </a:extLst>
          </p:cNvPr>
          <p:cNvSpPr txBox="1">
            <a:spLocks/>
          </p:cNvSpPr>
          <p:nvPr/>
        </p:nvSpPr>
        <p:spPr>
          <a:xfrm>
            <a:off x="192797" y="164427"/>
            <a:ext cx="705678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3619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27463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UN R13 and Electro Mechanical Brakes (EMB)</a:t>
            </a:r>
            <a:br>
              <a:rPr lang="en-US" sz="11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US" sz="9600" b="1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Electrification Development </a:t>
            </a:r>
          </a:p>
          <a:p>
            <a:endParaRPr lang="en-US" sz="30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93D40E2-6506-444C-AB91-FE368CAB0FCC}"/>
              </a:ext>
            </a:extLst>
          </p:cNvPr>
          <p:cNvCxnSpPr>
            <a:cxnSpLocks/>
          </p:cNvCxnSpPr>
          <p:nvPr/>
        </p:nvCxnSpPr>
        <p:spPr>
          <a:xfrm>
            <a:off x="395536" y="6165304"/>
            <a:ext cx="8524860" cy="373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4FB4A2A-4EDA-4B7C-9860-CD26D67A53B7}"/>
              </a:ext>
            </a:extLst>
          </p:cNvPr>
          <p:cNvSpPr txBox="1"/>
          <p:nvPr/>
        </p:nvSpPr>
        <p:spPr>
          <a:xfrm>
            <a:off x="289768" y="4880611"/>
            <a:ext cx="1512166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v-SE" sz="1000" dirty="0"/>
              <a:t>EBS in Commercial </a:t>
            </a:r>
            <a:r>
              <a:rPr lang="sv-SE" sz="1000" dirty="0" err="1"/>
              <a:t>vehicles</a:t>
            </a:r>
            <a:r>
              <a:rPr lang="sv-SE" sz="1000" dirty="0"/>
              <a:t> – (</a:t>
            </a:r>
            <a:r>
              <a:rPr lang="sv-SE" sz="1000" dirty="0" err="1"/>
              <a:t>electronic</a:t>
            </a:r>
            <a:r>
              <a:rPr lang="sv-SE" sz="1000" dirty="0"/>
              <a:t> </a:t>
            </a:r>
            <a:r>
              <a:rPr lang="sv-SE" sz="1000" dirty="0" err="1"/>
              <a:t>control</a:t>
            </a:r>
            <a:r>
              <a:rPr lang="sv-SE" sz="1000" dirty="0"/>
              <a:t> transmission)</a:t>
            </a:r>
            <a:endParaRPr lang="en-US" sz="1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455596-0492-4A76-83BD-0E20325E379D}"/>
              </a:ext>
            </a:extLst>
          </p:cNvPr>
          <p:cNvSpPr txBox="1"/>
          <p:nvPr/>
        </p:nvSpPr>
        <p:spPr>
          <a:xfrm>
            <a:off x="3746464" y="3804097"/>
            <a:ext cx="1430755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v-SE" sz="1000" dirty="0"/>
              <a:t>Electric </a:t>
            </a:r>
            <a:r>
              <a:rPr lang="sv-SE" sz="1000" dirty="0" err="1"/>
              <a:t>parking</a:t>
            </a:r>
            <a:r>
              <a:rPr lang="sv-SE" sz="1000" dirty="0"/>
              <a:t> </a:t>
            </a:r>
            <a:r>
              <a:rPr lang="sv-SE" sz="1000" dirty="0" err="1"/>
              <a:t>brake</a:t>
            </a:r>
            <a:r>
              <a:rPr lang="sv-SE" sz="1000" dirty="0"/>
              <a:t> </a:t>
            </a:r>
            <a:endParaRPr lang="en-US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AD29BE0-B6A3-4FD7-B96F-CD2E437C60C6}"/>
              </a:ext>
            </a:extLst>
          </p:cNvPr>
          <p:cNvSpPr txBox="1"/>
          <p:nvPr/>
        </p:nvSpPr>
        <p:spPr>
          <a:xfrm>
            <a:off x="2022610" y="4359537"/>
            <a:ext cx="1430755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v-SE" sz="1000" dirty="0"/>
              <a:t>Hybrid  Electric </a:t>
            </a:r>
            <a:r>
              <a:rPr lang="sv-SE" sz="1000" dirty="0" err="1"/>
              <a:t>vehicles</a:t>
            </a:r>
            <a:r>
              <a:rPr lang="sv-SE" sz="1000" dirty="0"/>
              <a:t>  </a:t>
            </a:r>
            <a:endParaRPr lang="en-US" sz="1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665CB67-699A-4682-9946-A8D044D337E8}"/>
              </a:ext>
            </a:extLst>
          </p:cNvPr>
          <p:cNvSpPr txBox="1"/>
          <p:nvPr/>
        </p:nvSpPr>
        <p:spPr>
          <a:xfrm>
            <a:off x="4538677" y="3260465"/>
            <a:ext cx="1512166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v-SE" sz="1000" dirty="0"/>
              <a:t>Electric Power </a:t>
            </a:r>
            <a:r>
              <a:rPr lang="sv-SE" sz="1000" dirty="0" err="1"/>
              <a:t>Steering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70022D-9FEF-4BFB-BF20-80448519A855}"/>
              </a:ext>
            </a:extLst>
          </p:cNvPr>
          <p:cNvSpPr txBox="1"/>
          <p:nvPr/>
        </p:nvSpPr>
        <p:spPr>
          <a:xfrm>
            <a:off x="5905096" y="2759899"/>
            <a:ext cx="129614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v-SE" sz="1000" dirty="0"/>
              <a:t>Full Electric </a:t>
            </a:r>
            <a:r>
              <a:rPr lang="sv-SE" sz="1000" dirty="0" err="1"/>
              <a:t>Vehicles</a:t>
            </a:r>
            <a:r>
              <a:rPr lang="sv-SE" sz="1000" dirty="0"/>
              <a:t> </a:t>
            </a:r>
            <a:endParaRPr lang="en-US" sz="1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381196-E3F8-4C04-A178-564BAB91C1E1}"/>
              </a:ext>
            </a:extLst>
          </p:cNvPr>
          <p:cNvSpPr txBox="1"/>
          <p:nvPr/>
        </p:nvSpPr>
        <p:spPr>
          <a:xfrm>
            <a:off x="7358722" y="1920162"/>
            <a:ext cx="1639085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v-SE" sz="1000" b="1" dirty="0"/>
              <a:t>EMB</a:t>
            </a:r>
            <a:r>
              <a:rPr lang="sv-SE" sz="1000" dirty="0"/>
              <a:t> in Commercial </a:t>
            </a:r>
            <a:r>
              <a:rPr lang="sv-SE" sz="1000" dirty="0" err="1"/>
              <a:t>vehicles</a:t>
            </a:r>
            <a:r>
              <a:rPr lang="sv-SE" sz="1000" dirty="0"/>
              <a:t> – (</a:t>
            </a:r>
            <a:r>
              <a:rPr lang="sv-SE" sz="1000" dirty="0" err="1"/>
              <a:t>electronic</a:t>
            </a:r>
            <a:r>
              <a:rPr lang="sv-SE" sz="1000" dirty="0"/>
              <a:t> </a:t>
            </a:r>
            <a:r>
              <a:rPr lang="sv-SE" sz="1000" dirty="0" err="1"/>
              <a:t>control</a:t>
            </a:r>
            <a:r>
              <a:rPr lang="sv-SE" sz="1000" dirty="0"/>
              <a:t> transmission and </a:t>
            </a:r>
            <a:r>
              <a:rPr lang="sv-SE" sz="1000" dirty="0" err="1"/>
              <a:t>electric</a:t>
            </a:r>
            <a:r>
              <a:rPr lang="sv-SE" sz="1000" dirty="0"/>
              <a:t> service </a:t>
            </a:r>
            <a:r>
              <a:rPr lang="sv-SE" sz="1000" dirty="0" err="1"/>
              <a:t>braking</a:t>
            </a:r>
            <a:r>
              <a:rPr lang="sv-SE" sz="1000" dirty="0"/>
              <a:t>)</a:t>
            </a:r>
            <a:endParaRPr lang="en-US" sz="10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AB6D65B-7BE0-40DC-9329-B0F2BC27B2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075" t="45712" r="62393" b="26945"/>
          <a:stretch/>
        </p:blipFill>
        <p:spPr>
          <a:xfrm>
            <a:off x="277954" y="3379190"/>
            <a:ext cx="1603102" cy="140643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CA50835-BAF6-41E0-AD7B-232B5A20DD6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4568" t="14995" r="33149" b="72494"/>
          <a:stretch/>
        </p:blipFill>
        <p:spPr>
          <a:xfrm>
            <a:off x="876651" y="5493539"/>
            <a:ext cx="944211" cy="64356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BA832C6-262C-4D0E-AF02-8E47C8E1D9B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368" y="4308096"/>
            <a:ext cx="1236882" cy="974830"/>
          </a:xfrm>
          <a:prstGeom prst="rect">
            <a:avLst/>
          </a:prstGeom>
        </p:spPr>
      </p:pic>
      <p:pic>
        <p:nvPicPr>
          <p:cNvPr id="34" name="Picture 33" descr="A screenshot of a cell phone&#10;&#10;Description automatically generated">
            <a:extLst>
              <a:ext uri="{FF2B5EF4-FFF2-40B4-BE49-F238E27FC236}">
                <a16:creationId xmlns:a16="http://schemas.microsoft.com/office/drawing/2014/main" id="{63C3A5F0-E424-4171-B266-F294BB66FA9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" t="26060" r="58834" b="8532"/>
          <a:stretch/>
        </p:blipFill>
        <p:spPr>
          <a:xfrm>
            <a:off x="3741393" y="2690642"/>
            <a:ext cx="616391" cy="1033415"/>
          </a:xfrm>
          <a:prstGeom prst="rect">
            <a:avLst/>
          </a:prstGeom>
        </p:spPr>
      </p:pic>
      <p:pic>
        <p:nvPicPr>
          <p:cNvPr id="38" name="Picture 37" descr="A green bus driving down the road&#10;&#10;Description automatically generated">
            <a:extLst>
              <a:ext uri="{FF2B5EF4-FFF2-40B4-BE49-F238E27FC236}">
                <a16:creationId xmlns:a16="http://schemas.microsoft.com/office/drawing/2014/main" id="{E083B0F9-8CA5-4F25-8340-E1EDFCCD06E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585" y="1455512"/>
            <a:ext cx="1688996" cy="1263932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B0FA054B-75AF-457A-9AAA-A7BC295714D0}"/>
              </a:ext>
            </a:extLst>
          </p:cNvPr>
          <p:cNvSpPr txBox="1"/>
          <p:nvPr/>
        </p:nvSpPr>
        <p:spPr>
          <a:xfrm>
            <a:off x="354061" y="6212154"/>
            <a:ext cx="54917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sv-SE" sz="1400" b="1" dirty="0"/>
              <a:t>1995</a:t>
            </a:r>
            <a:endParaRPr lang="en-US" sz="1400" b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0E9EA02-122B-4217-AE69-D73FA764A018}"/>
              </a:ext>
            </a:extLst>
          </p:cNvPr>
          <p:cNvSpPr txBox="1"/>
          <p:nvPr/>
        </p:nvSpPr>
        <p:spPr>
          <a:xfrm>
            <a:off x="7966172" y="6231136"/>
            <a:ext cx="54917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sv-SE" sz="1400" b="1" dirty="0"/>
              <a:t>2025</a:t>
            </a:r>
            <a:endParaRPr lang="en-US" sz="1400" b="1" dirty="0"/>
          </a:p>
        </p:txBody>
      </p:sp>
      <p:pic>
        <p:nvPicPr>
          <p:cNvPr id="48" name="Picture 47" descr="A picture containing table, engine&#10;&#10;Description automatically generated">
            <a:extLst>
              <a:ext uri="{FF2B5EF4-FFF2-40B4-BE49-F238E27FC236}">
                <a16:creationId xmlns:a16="http://schemas.microsoft.com/office/drawing/2014/main" id="{6AA2334C-D30D-4177-9571-F69AAC81116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547" y="4785403"/>
            <a:ext cx="1038378" cy="690061"/>
          </a:xfrm>
          <a:prstGeom prst="rect">
            <a:avLst/>
          </a:prstGeom>
        </p:spPr>
      </p:pic>
      <p:pic>
        <p:nvPicPr>
          <p:cNvPr id="49" name="Bildobjekt 7">
            <a:extLst>
              <a:ext uri="{FF2B5EF4-FFF2-40B4-BE49-F238E27FC236}">
                <a16:creationId xmlns:a16="http://schemas.microsoft.com/office/drawing/2014/main" id="{5382FC6F-C36C-48C6-A62C-682D2FA22C3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951" y="2687513"/>
            <a:ext cx="1432302" cy="1074227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FC346EEB-ACDE-4B6E-8875-AC1D45BB7911}"/>
              </a:ext>
            </a:extLst>
          </p:cNvPr>
          <p:cNvSpPr txBox="1"/>
          <p:nvPr/>
        </p:nvSpPr>
        <p:spPr>
          <a:xfrm>
            <a:off x="478224" y="1029433"/>
            <a:ext cx="4509025" cy="142962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sv-SE" sz="2000" b="1" dirty="0"/>
              <a:t> </a:t>
            </a:r>
            <a:r>
              <a:rPr lang="sv-SE" sz="2000" b="1" dirty="0" err="1"/>
              <a:t>Improved</a:t>
            </a:r>
            <a:r>
              <a:rPr lang="sv-SE" sz="2000" b="1" dirty="0"/>
              <a:t> </a:t>
            </a:r>
            <a:r>
              <a:rPr lang="sv-SE" sz="2000" b="1" dirty="0" err="1"/>
              <a:t>Vehicle</a:t>
            </a:r>
            <a:r>
              <a:rPr lang="sv-SE" sz="2000" b="1" dirty="0"/>
              <a:t> Dynamics Control</a:t>
            </a:r>
          </a:p>
          <a:p>
            <a:pPr marL="171450" indent="-17145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sv-SE" sz="2000" b="1" dirty="0"/>
              <a:t> Emission </a:t>
            </a:r>
            <a:r>
              <a:rPr lang="sv-SE" sz="2000" b="1" dirty="0" err="1"/>
              <a:t>reduction</a:t>
            </a:r>
            <a:endParaRPr lang="sv-SE" sz="2000" b="1" dirty="0"/>
          </a:p>
          <a:p>
            <a:pPr marL="171450" indent="-17145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sv-SE" sz="2000" b="1" dirty="0"/>
              <a:t> Energy </a:t>
            </a:r>
            <a:r>
              <a:rPr lang="sv-SE" sz="2000" b="1" dirty="0" err="1"/>
              <a:t>efficiency</a:t>
            </a:r>
            <a:endParaRPr lang="en-US" sz="2000" b="1" dirty="0"/>
          </a:p>
        </p:txBody>
      </p:sp>
      <p:sp>
        <p:nvSpPr>
          <p:cNvPr id="51" name="Platshållare för bildnummer 5">
            <a:extLst>
              <a:ext uri="{FF2B5EF4-FFF2-40B4-BE49-F238E27FC236}">
                <a16:creationId xmlns:a16="http://schemas.microsoft.com/office/drawing/2014/main" id="{FE5C10A8-D4E1-4361-AAB0-CEDCAE84B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v-SE"/>
            </a:defPPr>
            <a:lvl1pPr marL="0" algn="r" defTabSz="9144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333E58-081B-4835-BA47-73E0827DB444}" type="slidenum">
              <a:rPr lang="sv-SE" smtClean="0"/>
              <a:pPr/>
              <a:t>4</a:t>
            </a:fld>
            <a:endParaRPr lang="sv-SE" dirty="0"/>
          </a:p>
        </p:txBody>
      </p:sp>
      <p:pic>
        <p:nvPicPr>
          <p:cNvPr id="1026" name="Grafik 5">
            <a:extLst>
              <a:ext uri="{FF2B5EF4-FFF2-40B4-BE49-F238E27FC236}">
                <a16:creationId xmlns:a16="http://schemas.microsoft.com/office/drawing/2014/main" id="{D8AB870F-1B4A-4A13-9837-C7E9786F47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302" y="2128335"/>
            <a:ext cx="865142" cy="1033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Grafik 3">
            <a:extLst>
              <a:ext uri="{FF2B5EF4-FFF2-40B4-BE49-F238E27FC236}">
                <a16:creationId xmlns:a16="http://schemas.microsoft.com/office/drawing/2014/main" id="{0B2980D6-6401-49D8-B11C-FB2296E520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9" t="27018" r="10090" b="4426"/>
          <a:stretch/>
        </p:blipFill>
        <p:spPr bwMode="auto">
          <a:xfrm>
            <a:off x="2010378" y="3532729"/>
            <a:ext cx="1678125" cy="736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 descr="A car parked in a parking lot&#10;&#10;Description automatically generated">
            <a:extLst>
              <a:ext uri="{FF2B5EF4-FFF2-40B4-BE49-F238E27FC236}">
                <a16:creationId xmlns:a16="http://schemas.microsoft.com/office/drawing/2014/main" id="{99E0DA4E-81D8-4A87-A5E9-469F1D011E7A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3" t="10119" r="3773"/>
          <a:stretch/>
        </p:blipFill>
        <p:spPr>
          <a:xfrm>
            <a:off x="2002029" y="2687513"/>
            <a:ext cx="1155178" cy="736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032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421FE12D-B2F0-49B0-970E-AA98ECC203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05D7049-831F-4B6F-B64D-794285569DE6}"/>
              </a:ext>
            </a:extLst>
          </p:cNvPr>
          <p:cNvSpPr txBox="1">
            <a:spLocks/>
          </p:cNvSpPr>
          <p:nvPr/>
        </p:nvSpPr>
        <p:spPr>
          <a:xfrm>
            <a:off x="192797" y="164427"/>
            <a:ext cx="705678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3619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27463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UN R13 and Electro Mechanical Brakes (EMB)</a:t>
            </a:r>
            <a:br>
              <a:rPr lang="en-US" sz="11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US" sz="9600" b="1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Electrification Development </a:t>
            </a:r>
          </a:p>
          <a:p>
            <a:endParaRPr lang="en-US" sz="30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C346EEB-ACDE-4B6E-8875-AC1D45BB7911}"/>
              </a:ext>
            </a:extLst>
          </p:cNvPr>
          <p:cNvSpPr txBox="1"/>
          <p:nvPr/>
        </p:nvSpPr>
        <p:spPr>
          <a:xfrm>
            <a:off x="417414" y="1534571"/>
            <a:ext cx="8486264" cy="50353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sv-SE" b="1" dirty="0" err="1"/>
              <a:t>Improved</a:t>
            </a:r>
            <a:r>
              <a:rPr lang="sv-SE" b="1" dirty="0"/>
              <a:t> </a:t>
            </a:r>
            <a:r>
              <a:rPr lang="sv-SE" b="1" dirty="0" err="1"/>
              <a:t>Vehicle</a:t>
            </a:r>
            <a:r>
              <a:rPr lang="sv-SE" b="1" dirty="0"/>
              <a:t> Dynamics Control</a:t>
            </a:r>
          </a:p>
          <a:p>
            <a:pPr marL="628650" lvl="1" indent="-17145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sv-SE" b="1" dirty="0"/>
              <a:t> </a:t>
            </a:r>
            <a:r>
              <a:rPr lang="en-GB" dirty="0">
                <a:latin typeface="Calibri" panose="020F0502020204030204" pitchFamily="34" charset="0"/>
              </a:rPr>
              <a:t>R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educed response time enhancing braking performance.</a:t>
            </a:r>
          </a:p>
          <a:p>
            <a:pPr marL="628650" lvl="1" indent="-17145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Optimized control of safety functions like ABS, ESP, AEBS or Traction control.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sv-SE" b="1" dirty="0"/>
              <a:t>Emission </a:t>
            </a:r>
            <a:r>
              <a:rPr lang="sv-SE" b="1" dirty="0" err="1"/>
              <a:t>reduction</a:t>
            </a:r>
            <a:endParaRPr lang="sv-SE" b="1" dirty="0"/>
          </a:p>
          <a:p>
            <a:pPr marL="628650" lvl="1" indent="-17145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sv-SE" dirty="0"/>
              <a:t> </a:t>
            </a:r>
            <a:r>
              <a:rPr lang="sv-SE" dirty="0" err="1"/>
              <a:t>Reduction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noise</a:t>
            </a:r>
            <a:r>
              <a:rPr lang="sv-SE" dirty="0"/>
              <a:t> vs. </a:t>
            </a:r>
            <a:r>
              <a:rPr lang="sv-SE" dirty="0" err="1"/>
              <a:t>pneumatic</a:t>
            </a:r>
            <a:r>
              <a:rPr lang="sv-SE" dirty="0"/>
              <a:t> </a:t>
            </a:r>
            <a:r>
              <a:rPr lang="sv-SE" dirty="0" err="1"/>
              <a:t>brake</a:t>
            </a:r>
            <a:r>
              <a:rPr lang="sv-SE" dirty="0"/>
              <a:t> systems. 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sv-SE" b="1" dirty="0"/>
              <a:t>Energy </a:t>
            </a:r>
            <a:r>
              <a:rPr lang="sv-SE" b="1" dirty="0" err="1"/>
              <a:t>efficiency</a:t>
            </a:r>
            <a:endParaRPr lang="sv-SE" b="1" dirty="0"/>
          </a:p>
          <a:p>
            <a:pPr marL="628650" lvl="1" indent="-17145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b="1" dirty="0"/>
              <a:t> </a:t>
            </a:r>
            <a:r>
              <a:rPr lang="en-US" dirty="0"/>
              <a:t>Significant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higher energy efficiency vs. pneumatic brake systems. </a:t>
            </a:r>
          </a:p>
          <a:p>
            <a:pPr marL="628650" lvl="1" indent="-17145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 Potential to reduce CO2.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sv-SE" b="1" dirty="0" err="1"/>
              <a:t>Other</a:t>
            </a:r>
            <a:endParaRPr lang="sv-SE" b="1" dirty="0"/>
          </a:p>
          <a:p>
            <a:pPr marL="628650" lvl="1" indent="-17145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b="1" dirty="0"/>
              <a:t> </a:t>
            </a:r>
            <a:r>
              <a:rPr lang="sv-SE" dirty="0" err="1"/>
              <a:t>Weight</a:t>
            </a:r>
            <a:r>
              <a:rPr lang="sv-SE" dirty="0"/>
              <a:t> and space </a:t>
            </a:r>
            <a:r>
              <a:rPr lang="sv-SE" dirty="0" err="1"/>
              <a:t>savings</a:t>
            </a:r>
            <a:endParaRPr lang="sv-SE" dirty="0"/>
          </a:p>
          <a:p>
            <a:pPr marL="628650" lvl="1" indent="-171450">
              <a:lnSpc>
                <a:spcPct val="15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sv-SE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sv-SE" dirty="0" err="1">
                <a:latin typeface="Calibri" panose="020F0502020204030204" pitchFamily="34" charset="0"/>
                <a:ea typeface="Calibri" panose="020F0502020204030204" pitchFamily="34" charset="0"/>
              </a:rPr>
              <a:t>Easier</a:t>
            </a:r>
            <a:r>
              <a:rPr lang="sv-SE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sv-SE" dirty="0" err="1">
                <a:latin typeface="Calibri" panose="020F0502020204030204" pitchFamily="34" charset="0"/>
                <a:ea typeface="Calibri" panose="020F0502020204030204" pitchFamily="34" charset="0"/>
              </a:rPr>
              <a:t>packaging</a:t>
            </a:r>
            <a:r>
              <a:rPr lang="sv-SE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>
              <a:lnSpc>
                <a:spcPct val="150000"/>
              </a:lnSpc>
              <a:buClr>
                <a:schemeClr val="accent6"/>
              </a:buClr>
            </a:pPr>
            <a:endParaRPr lang="sv-SE" b="1" dirty="0"/>
          </a:p>
        </p:txBody>
      </p:sp>
      <p:sp>
        <p:nvSpPr>
          <p:cNvPr id="51" name="Platshållare för bildnummer 5">
            <a:extLst>
              <a:ext uri="{FF2B5EF4-FFF2-40B4-BE49-F238E27FC236}">
                <a16:creationId xmlns:a16="http://schemas.microsoft.com/office/drawing/2014/main" id="{FE5C10A8-D4E1-4361-AAB0-CEDCAE84B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44208" y="632844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v-SE"/>
            </a:defPPr>
            <a:lvl1pPr marL="0" algn="r" defTabSz="9144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333E58-081B-4835-BA47-73E0827DB444}" type="slidenum">
              <a:rPr lang="sv-SE" smtClean="0"/>
              <a:pPr/>
              <a:t>5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02698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AAF43C0-BD18-455A-B67F-8909E51E7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v-SE"/>
            </a:defPPr>
            <a:lvl1pPr marL="0" algn="r" defTabSz="9144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333E58-081B-4835-BA47-73E0827DB444}" type="slidenum">
              <a:rPr lang="sv-SE" smtClean="0"/>
              <a:pPr/>
              <a:t>6</a:t>
            </a:fld>
            <a:endParaRPr lang="sv-SE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1C03C39F-6F35-4A61-B293-F2183B2BA1E1}"/>
              </a:ext>
            </a:extLst>
          </p:cNvPr>
          <p:cNvSpPr/>
          <p:nvPr/>
        </p:nvSpPr>
        <p:spPr>
          <a:xfrm>
            <a:off x="353540" y="1424970"/>
            <a:ext cx="8280920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GB" sz="1600" dirty="0"/>
              <a:t>2. Definitions</a:t>
            </a:r>
          </a:p>
          <a:p>
            <a:pPr>
              <a:buClr>
                <a:srgbClr val="0070C0"/>
              </a:buClr>
            </a:pPr>
            <a:endParaRPr lang="en-GB" sz="1200" b="1" dirty="0"/>
          </a:p>
          <a:p>
            <a:pPr>
              <a:buClr>
                <a:srgbClr val="0070C0"/>
              </a:buClr>
            </a:pPr>
            <a:r>
              <a:rPr lang="en-GB" sz="1200" dirty="0"/>
              <a:t>New paragraphs defining </a:t>
            </a:r>
            <a:r>
              <a:rPr lang="en-GB" sz="1200" b="1" dirty="0"/>
              <a:t>Electric Energy Transmission </a:t>
            </a:r>
            <a:r>
              <a:rPr lang="en-GB" sz="1200" dirty="0"/>
              <a:t>( </a:t>
            </a:r>
            <a:r>
              <a:rPr lang="en-GB" sz="1200" dirty="0" err="1"/>
              <a:t>e,g</a:t>
            </a:r>
            <a:r>
              <a:rPr lang="en-GB" sz="1200" dirty="0"/>
              <a:t> </a:t>
            </a:r>
            <a:r>
              <a:rPr lang="en-GB" sz="1200" b="1" dirty="0"/>
              <a:t>Energy Source</a:t>
            </a:r>
            <a:r>
              <a:rPr lang="en-GB" sz="1200" dirty="0"/>
              <a:t>, </a:t>
            </a:r>
            <a:r>
              <a:rPr lang="en-GB" sz="1200" b="1" dirty="0"/>
              <a:t>Electrical Storage device</a:t>
            </a:r>
            <a:r>
              <a:rPr lang="en-GB" sz="1200" dirty="0"/>
              <a:t>, </a:t>
            </a:r>
            <a:r>
              <a:rPr lang="en-GB" sz="1200" b="1" dirty="0"/>
              <a:t>Electrical Supply device</a:t>
            </a:r>
            <a:r>
              <a:rPr lang="en-GB" sz="1200" dirty="0"/>
              <a:t>)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857702B7-B860-4B87-9DAF-CFE20924728F}"/>
              </a:ext>
            </a:extLst>
          </p:cNvPr>
          <p:cNvSpPr/>
          <p:nvPr/>
        </p:nvSpPr>
        <p:spPr>
          <a:xfrm>
            <a:off x="353540" y="2420888"/>
            <a:ext cx="8280920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pPr>
              <a:buClr>
                <a:srgbClr val="0070C0"/>
              </a:buClr>
            </a:pPr>
            <a:r>
              <a:rPr lang="en-GB" sz="1600" dirty="0"/>
              <a:t>5.1.4.6 Reference Braking forces</a:t>
            </a:r>
          </a:p>
          <a:p>
            <a:pPr>
              <a:buClr>
                <a:srgbClr val="0070C0"/>
              </a:buClr>
            </a:pPr>
            <a:endParaRPr lang="en-GB" sz="1600" i="1" dirty="0"/>
          </a:p>
          <a:p>
            <a:pPr>
              <a:buClr>
                <a:srgbClr val="0070C0"/>
              </a:buClr>
            </a:pPr>
            <a:r>
              <a:rPr lang="en-GB" sz="1600" i="1" dirty="0"/>
              <a:t>New paragraph 5.1.4.6.</a:t>
            </a:r>
            <a:r>
              <a:rPr lang="en-GB" sz="1600" b="1" i="1" dirty="0"/>
              <a:t>2</a:t>
            </a:r>
            <a:r>
              <a:rPr lang="en-GB" sz="1600" i="1" dirty="0"/>
              <a:t>. </a:t>
            </a:r>
          </a:p>
          <a:p>
            <a:pPr>
              <a:buClr>
                <a:srgbClr val="0070C0"/>
              </a:buClr>
            </a:pPr>
            <a:r>
              <a:rPr lang="en-GB" sz="1200" dirty="0"/>
              <a:t>Reference braking forces for electro-mechanical braking system using a roller brake tester shall be defined according to the following requirements.</a:t>
            </a:r>
            <a:endParaRPr lang="sv-SE" sz="1200" dirty="0"/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1A484428-F6CE-4D17-A1DA-A037851E98F5}"/>
              </a:ext>
            </a:extLst>
          </p:cNvPr>
          <p:cNvSpPr/>
          <p:nvPr/>
        </p:nvSpPr>
        <p:spPr>
          <a:xfrm>
            <a:off x="353540" y="3925505"/>
            <a:ext cx="8280920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GB" sz="1600" dirty="0"/>
              <a:t>5.2 Characteristics of Braking Systems.</a:t>
            </a:r>
          </a:p>
          <a:p>
            <a:pPr>
              <a:buClr>
                <a:srgbClr val="0070C0"/>
              </a:buClr>
            </a:pPr>
            <a:endParaRPr lang="en-GB" sz="1600" i="1" dirty="0"/>
          </a:p>
          <a:p>
            <a:pPr>
              <a:buClr>
                <a:srgbClr val="0070C0"/>
              </a:buClr>
            </a:pPr>
            <a:r>
              <a:rPr lang="en-GB" sz="1600" i="1" dirty="0"/>
              <a:t>New paragraph 5.2.1.</a:t>
            </a:r>
            <a:r>
              <a:rPr lang="en-GB" sz="1600" b="1" i="1" dirty="0"/>
              <a:t>34</a:t>
            </a:r>
            <a:r>
              <a:rPr lang="en-GB" sz="1600" i="1" dirty="0"/>
              <a:t>. </a:t>
            </a:r>
            <a:r>
              <a:rPr lang="en-GB" sz="1600" dirty="0"/>
              <a:t>	</a:t>
            </a:r>
          </a:p>
          <a:p>
            <a:pPr>
              <a:buClr>
                <a:srgbClr val="0070C0"/>
              </a:buClr>
            </a:pPr>
            <a:r>
              <a:rPr lang="en-GB" sz="1200" dirty="0"/>
              <a:t>Special additional requirements for service braking systems with electric control and energy transmissions.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8E4083D5-3226-43F6-BD80-508F83176BAD}"/>
              </a:ext>
            </a:extLst>
          </p:cNvPr>
          <p:cNvSpPr/>
          <p:nvPr/>
        </p:nvSpPr>
        <p:spPr>
          <a:xfrm>
            <a:off x="353540" y="5188658"/>
            <a:ext cx="8280920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sz="1600" dirty="0"/>
              <a:t>Annex 7, (provisions relating to energy supply and storage) </a:t>
            </a:r>
          </a:p>
          <a:p>
            <a:pPr>
              <a:buClr>
                <a:srgbClr val="0070C0"/>
              </a:buClr>
            </a:pPr>
            <a:endParaRPr lang="en-US" sz="1600" i="1" dirty="0"/>
          </a:p>
          <a:p>
            <a:pPr>
              <a:buClr>
                <a:srgbClr val="0070C0"/>
              </a:buClr>
            </a:pPr>
            <a:r>
              <a:rPr lang="en-US" sz="1600" i="1" dirty="0"/>
              <a:t>New Part </a:t>
            </a:r>
            <a:r>
              <a:rPr lang="en-US" sz="1600" b="1" i="1" dirty="0"/>
              <a:t>D</a:t>
            </a:r>
          </a:p>
          <a:p>
            <a:pPr>
              <a:buClr>
                <a:srgbClr val="0070C0"/>
              </a:buClr>
            </a:pPr>
            <a:r>
              <a:rPr lang="en-US" sz="1200" dirty="0"/>
              <a:t>Electro-mechanical Braking system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3BA3953-76EC-44BC-B30F-DE97585608D2}"/>
              </a:ext>
            </a:extLst>
          </p:cNvPr>
          <p:cNvSpPr txBox="1">
            <a:spLocks/>
          </p:cNvSpPr>
          <p:nvPr/>
        </p:nvSpPr>
        <p:spPr>
          <a:xfrm>
            <a:off x="251520" y="80537"/>
            <a:ext cx="705678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3619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27463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ECE-R13 and Electro Mechanical Brakes (EMB)</a:t>
            </a:r>
            <a:b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US" sz="2600" b="1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Main parts to be amended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574BB053-AFCB-44D0-8954-16154FC25C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143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535DF40-4F06-4B92-96D3-B552D5416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04431"/>
            <a:ext cx="8100392" cy="5420913"/>
          </a:xfrm>
          <a:prstGeom prst="rect">
            <a:avLst/>
          </a:prstGeom>
        </p:spPr>
      </p:pic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09FE4954-A2E3-435F-B25C-84C5CC13549E}"/>
              </a:ext>
            </a:extLst>
          </p:cNvPr>
          <p:cNvSpPr txBox="1">
            <a:spLocks/>
          </p:cNvSpPr>
          <p:nvPr/>
        </p:nvSpPr>
        <p:spPr>
          <a:xfrm>
            <a:off x="467544" y="6630627"/>
            <a:ext cx="360000" cy="18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v-SE"/>
            </a:defPPr>
            <a:lvl1pPr algn="r">
              <a:defRPr sz="800" b="1"/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333E58-081B-4835-BA47-73E0827DB444}" type="slidenum">
              <a:rPr lang="sv-SE"/>
              <a:pPr/>
              <a:t>7</a:t>
            </a:fld>
            <a:endParaRPr lang="sv-SE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1429D3C-FF3A-4DA4-8C59-E911D355CB99}"/>
              </a:ext>
            </a:extLst>
          </p:cNvPr>
          <p:cNvSpPr txBox="1">
            <a:spLocks/>
          </p:cNvSpPr>
          <p:nvPr/>
        </p:nvSpPr>
        <p:spPr>
          <a:xfrm>
            <a:off x="251520" y="116632"/>
            <a:ext cx="705678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3619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27463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UN R13 and Electro Mechanical Brakes (EMB)</a:t>
            </a:r>
            <a:b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US" sz="2600" b="1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Energy Transmission principles (Pneumatic vs. Electric) </a:t>
            </a:r>
            <a:endParaRPr lang="en-US" sz="3000" b="1" dirty="0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484006-EE81-436A-91C6-C2A320AB6621}"/>
              </a:ext>
            </a:extLst>
          </p:cNvPr>
          <p:cNvSpPr txBox="1"/>
          <p:nvPr/>
        </p:nvSpPr>
        <p:spPr>
          <a:xfrm>
            <a:off x="755576" y="1369052"/>
            <a:ext cx="1137684" cy="307777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sv-SE" sz="1400" dirty="0"/>
              <a:t>Compressor</a:t>
            </a:r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957D3D-56D1-4385-975E-81FCDD7B24AE}"/>
              </a:ext>
            </a:extLst>
          </p:cNvPr>
          <p:cNvSpPr txBox="1"/>
          <p:nvPr/>
        </p:nvSpPr>
        <p:spPr>
          <a:xfrm>
            <a:off x="2011783" y="1377604"/>
            <a:ext cx="688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/>
              <a:t>E-APU</a:t>
            </a:r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FCD62D-DE56-4425-8EA1-8B04904ED108}"/>
              </a:ext>
            </a:extLst>
          </p:cNvPr>
          <p:cNvSpPr txBox="1"/>
          <p:nvPr/>
        </p:nvSpPr>
        <p:spPr>
          <a:xfrm>
            <a:off x="3347864" y="1268760"/>
            <a:ext cx="15030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 err="1"/>
              <a:t>Pneumatic</a:t>
            </a:r>
            <a:r>
              <a:rPr lang="sv-SE" sz="1400" dirty="0"/>
              <a:t> </a:t>
            </a:r>
            <a:r>
              <a:rPr lang="sv-SE" sz="1400" dirty="0" err="1"/>
              <a:t>energy</a:t>
            </a:r>
            <a:endParaRPr lang="sv-SE" sz="1400" dirty="0"/>
          </a:p>
          <a:p>
            <a:r>
              <a:rPr lang="sv-SE" sz="1400" dirty="0"/>
              <a:t>storage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6A6F7A-5BD3-4225-A798-6AA3664E8EDD}"/>
              </a:ext>
            </a:extLst>
          </p:cNvPr>
          <p:cNvSpPr txBox="1"/>
          <p:nvPr/>
        </p:nvSpPr>
        <p:spPr>
          <a:xfrm>
            <a:off x="5148064" y="1268760"/>
            <a:ext cx="10312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EBS Modulator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487184-EB5D-41F2-A38F-7E07B547C414}"/>
              </a:ext>
            </a:extLst>
          </p:cNvPr>
          <p:cNvSpPr txBox="1"/>
          <p:nvPr/>
        </p:nvSpPr>
        <p:spPr>
          <a:xfrm>
            <a:off x="6587788" y="1340768"/>
            <a:ext cx="864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/>
              <a:t>Actuator</a:t>
            </a:r>
            <a:endParaRPr lang="en-US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3A4F41-1FF8-4D64-9927-6A838675C91E}"/>
              </a:ext>
            </a:extLst>
          </p:cNvPr>
          <p:cNvSpPr txBox="1"/>
          <p:nvPr/>
        </p:nvSpPr>
        <p:spPr>
          <a:xfrm>
            <a:off x="7884368" y="1321023"/>
            <a:ext cx="736099" cy="307777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sv-SE" sz="1400" dirty="0"/>
              <a:t>Caliper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1AD4A0-65BD-4E6D-9B58-D640FC881F2C}"/>
              </a:ext>
            </a:extLst>
          </p:cNvPr>
          <p:cNvSpPr txBox="1"/>
          <p:nvPr/>
        </p:nvSpPr>
        <p:spPr>
          <a:xfrm>
            <a:off x="5003951" y="5974424"/>
            <a:ext cx="1512265" cy="30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sv-SE" sz="1400" dirty="0"/>
              <a:t>Drive and Motor</a:t>
            </a:r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7C8161-941D-4426-9CCF-0E155D32BCC0}"/>
              </a:ext>
            </a:extLst>
          </p:cNvPr>
          <p:cNvSpPr txBox="1"/>
          <p:nvPr/>
        </p:nvSpPr>
        <p:spPr>
          <a:xfrm>
            <a:off x="6804248" y="5962961"/>
            <a:ext cx="6347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/>
              <a:t>Gears</a:t>
            </a:r>
            <a:endParaRPr lang="en-US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D7FC3F-3D75-4DE7-B5A1-C34A2BE5A697}"/>
              </a:ext>
            </a:extLst>
          </p:cNvPr>
          <p:cNvSpPr txBox="1"/>
          <p:nvPr/>
        </p:nvSpPr>
        <p:spPr>
          <a:xfrm>
            <a:off x="7884368" y="5960883"/>
            <a:ext cx="736099" cy="307777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sv-SE" sz="1400" dirty="0"/>
              <a:t>Caliper</a:t>
            </a:r>
            <a:endParaRPr lang="en-US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1F84F3-27A1-4270-9E41-2970ECF50D79}"/>
              </a:ext>
            </a:extLst>
          </p:cNvPr>
          <p:cNvSpPr txBox="1"/>
          <p:nvPr/>
        </p:nvSpPr>
        <p:spPr>
          <a:xfrm>
            <a:off x="1394041" y="5960882"/>
            <a:ext cx="72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/>
              <a:t>DC/DC</a:t>
            </a:r>
            <a:endParaRPr lang="en-US" sz="1400" dirty="0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5B08876D-C056-4EB0-8882-7589141A5CC1}"/>
              </a:ext>
            </a:extLst>
          </p:cNvPr>
          <p:cNvCxnSpPr>
            <a:cxnSpLocks/>
          </p:cNvCxnSpPr>
          <p:nvPr/>
        </p:nvCxnSpPr>
        <p:spPr>
          <a:xfrm>
            <a:off x="4932040" y="2601115"/>
            <a:ext cx="0" cy="2433526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>
            <a:extLst>
              <a:ext uri="{FF2B5EF4-FFF2-40B4-BE49-F238E27FC236}">
                <a16:creationId xmlns:a16="http://schemas.microsoft.com/office/drawing/2014/main" id="{3CC65345-209E-43CF-89BB-5B5331FDAAD2}"/>
              </a:ext>
            </a:extLst>
          </p:cNvPr>
          <p:cNvSpPr txBox="1"/>
          <p:nvPr/>
        </p:nvSpPr>
        <p:spPr>
          <a:xfrm>
            <a:off x="3085314" y="3600077"/>
            <a:ext cx="1702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Energy storage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2B765E69-E964-4D64-9632-557FE7D41372}"/>
              </a:ext>
            </a:extLst>
          </p:cNvPr>
          <p:cNvSpPr txBox="1"/>
          <p:nvPr/>
        </p:nvSpPr>
        <p:spPr>
          <a:xfrm rot="16200000">
            <a:off x="-159002" y="1762726"/>
            <a:ext cx="1182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Pneumatic</a:t>
            </a:r>
          </a:p>
          <a:p>
            <a:r>
              <a:rPr lang="de-DE" dirty="0"/>
              <a:t>Energy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6AA519B7-4D93-479C-9F0A-FB7F0651EB9B}"/>
              </a:ext>
            </a:extLst>
          </p:cNvPr>
          <p:cNvSpPr txBox="1"/>
          <p:nvPr/>
        </p:nvSpPr>
        <p:spPr>
          <a:xfrm rot="16200000">
            <a:off x="-2965" y="5250102"/>
            <a:ext cx="870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Electric</a:t>
            </a:r>
          </a:p>
          <a:p>
            <a:r>
              <a:rPr lang="de-DE" dirty="0"/>
              <a:t>Energy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188787F4-859C-489A-ACD8-33550FB13824}"/>
              </a:ext>
            </a:extLst>
          </p:cNvPr>
          <p:cNvSpPr/>
          <p:nvPr/>
        </p:nvSpPr>
        <p:spPr>
          <a:xfrm>
            <a:off x="2051720" y="2781760"/>
            <a:ext cx="1696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Annex 7 part A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243507B1-CFD0-42A2-80FB-8C558FD08785}"/>
              </a:ext>
            </a:extLst>
          </p:cNvPr>
          <p:cNvSpPr/>
          <p:nvPr/>
        </p:nvSpPr>
        <p:spPr>
          <a:xfrm>
            <a:off x="1979712" y="4499828"/>
            <a:ext cx="2042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Annex 7 </a:t>
            </a:r>
            <a:r>
              <a:rPr lang="de-DE" b="1" u="sng" dirty="0"/>
              <a:t>new</a:t>
            </a:r>
            <a:r>
              <a:rPr lang="de-DE" dirty="0"/>
              <a:t> part D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C96632A5-9B98-4508-B63A-0522DE2B4FF1}"/>
              </a:ext>
            </a:extLst>
          </p:cNvPr>
          <p:cNvSpPr txBox="1"/>
          <p:nvPr/>
        </p:nvSpPr>
        <p:spPr>
          <a:xfrm>
            <a:off x="3203848" y="5842168"/>
            <a:ext cx="1348546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sv-SE"/>
            </a:defPPr>
            <a:lvl1pPr>
              <a:defRPr sz="1400"/>
            </a:lvl1pPr>
          </a:lstStyle>
          <a:p>
            <a:r>
              <a:rPr lang="de-DE" dirty="0"/>
              <a:t>Electric energy storage</a:t>
            </a:r>
          </a:p>
        </p:txBody>
      </p:sp>
      <p:sp>
        <p:nvSpPr>
          <p:cNvPr id="35" name="Textfeld 27">
            <a:extLst>
              <a:ext uri="{FF2B5EF4-FFF2-40B4-BE49-F238E27FC236}">
                <a16:creationId xmlns:a16="http://schemas.microsoft.com/office/drawing/2014/main" id="{56CBE869-8EED-4075-98B3-D523F32220F2}"/>
              </a:ext>
            </a:extLst>
          </p:cNvPr>
          <p:cNvSpPr txBox="1"/>
          <p:nvPr/>
        </p:nvSpPr>
        <p:spPr>
          <a:xfrm>
            <a:off x="5852391" y="3573016"/>
            <a:ext cx="10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Actuation</a:t>
            </a:r>
          </a:p>
        </p:txBody>
      </p:sp>
      <p:cxnSp>
        <p:nvCxnSpPr>
          <p:cNvPr id="41" name="Gerader Verbinder 4">
            <a:extLst>
              <a:ext uri="{FF2B5EF4-FFF2-40B4-BE49-F238E27FC236}">
                <a16:creationId xmlns:a16="http://schemas.microsoft.com/office/drawing/2014/main" id="{D1BEE355-20DB-42A2-9513-D769A3F712EF}"/>
              </a:ext>
            </a:extLst>
          </p:cNvPr>
          <p:cNvCxnSpPr>
            <a:cxnSpLocks/>
          </p:cNvCxnSpPr>
          <p:nvPr/>
        </p:nvCxnSpPr>
        <p:spPr>
          <a:xfrm>
            <a:off x="2915816" y="3284984"/>
            <a:ext cx="0" cy="1080120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26">
            <a:extLst>
              <a:ext uri="{FF2B5EF4-FFF2-40B4-BE49-F238E27FC236}">
                <a16:creationId xmlns:a16="http://schemas.microsoft.com/office/drawing/2014/main" id="{3F8C93E4-CFBC-462F-B4AF-9D5B15F45A9E}"/>
              </a:ext>
            </a:extLst>
          </p:cNvPr>
          <p:cNvSpPr txBox="1"/>
          <p:nvPr/>
        </p:nvSpPr>
        <p:spPr>
          <a:xfrm>
            <a:off x="947451" y="3573016"/>
            <a:ext cx="1608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Energy supply</a:t>
            </a:r>
          </a:p>
        </p:txBody>
      </p:sp>
      <p:pic>
        <p:nvPicPr>
          <p:cNvPr id="26" name="Picture 25" descr="A close up of a sign&#10;&#10;Description automatically generated">
            <a:extLst>
              <a:ext uri="{FF2B5EF4-FFF2-40B4-BE49-F238E27FC236}">
                <a16:creationId xmlns:a16="http://schemas.microsoft.com/office/drawing/2014/main" id="{95A1F385-56C0-40EB-8ED4-D9BD40546F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6D47677-A2F3-4C79-9693-B9F553AD6ABB}"/>
              </a:ext>
            </a:extLst>
          </p:cNvPr>
          <p:cNvSpPr txBox="1"/>
          <p:nvPr/>
        </p:nvSpPr>
        <p:spPr>
          <a:xfrm>
            <a:off x="827544" y="2830870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EBS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D7E6182-BF80-41A8-ABBF-3DC4E5E783BE}"/>
              </a:ext>
            </a:extLst>
          </p:cNvPr>
          <p:cNvSpPr txBox="1"/>
          <p:nvPr/>
        </p:nvSpPr>
        <p:spPr>
          <a:xfrm>
            <a:off x="827544" y="4482017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EMB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04265F-EEEF-40CB-8022-2F6EAAA7F070}"/>
              </a:ext>
            </a:extLst>
          </p:cNvPr>
          <p:cNvSpPr txBox="1"/>
          <p:nvPr/>
        </p:nvSpPr>
        <p:spPr>
          <a:xfrm>
            <a:off x="5652120" y="4482017"/>
            <a:ext cx="1491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/>
              <a:t>New</a:t>
            </a:r>
            <a:r>
              <a:rPr lang="en-GB" i="1" dirty="0"/>
              <a:t> 5.2.1.</a:t>
            </a:r>
            <a:r>
              <a:rPr lang="en-GB" b="1" i="1" dirty="0"/>
              <a:t>34</a:t>
            </a:r>
            <a:r>
              <a:rPr lang="en-GB" i="1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17256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ruta 5">
            <a:extLst>
              <a:ext uri="{FF2B5EF4-FFF2-40B4-BE49-F238E27FC236}">
                <a16:creationId xmlns:a16="http://schemas.microsoft.com/office/drawing/2014/main" id="{811760C5-08B9-4DD4-85EE-7D8FBF106DC7}"/>
              </a:ext>
            </a:extLst>
          </p:cNvPr>
          <p:cNvSpPr txBox="1"/>
          <p:nvPr/>
        </p:nvSpPr>
        <p:spPr>
          <a:xfrm>
            <a:off x="3635896" y="1114230"/>
            <a:ext cx="1368152" cy="109063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sv-SE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BD3D9FC-E5A8-49C9-A379-7D377FD35B72}"/>
              </a:ext>
            </a:extLst>
          </p:cNvPr>
          <p:cNvSpPr txBox="1">
            <a:spLocks/>
          </p:cNvSpPr>
          <p:nvPr/>
        </p:nvSpPr>
        <p:spPr>
          <a:xfrm>
            <a:off x="323528" y="116632"/>
            <a:ext cx="705678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3619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27463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UN R13 and Electro Mechanical Brakes (EMB)</a:t>
            </a:r>
            <a:b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US" sz="2600" b="1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Development steps comparison</a:t>
            </a:r>
            <a:endParaRPr lang="en-US" sz="3000" b="1" dirty="0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46EBC7-1E88-4397-8292-75982B3DC081}"/>
              </a:ext>
            </a:extLst>
          </p:cNvPr>
          <p:cNvSpPr txBox="1"/>
          <p:nvPr/>
        </p:nvSpPr>
        <p:spPr>
          <a:xfrm>
            <a:off x="3423865" y="6372036"/>
            <a:ext cx="238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i="1" dirty="0"/>
              <a:t>Principal layouts shown</a:t>
            </a:r>
            <a:endParaRPr lang="en-US" i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8582BF-0251-47CA-8C9B-2A61E74181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85748"/>
            <a:ext cx="9144000" cy="52955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7A581E8-EFF3-4C7B-82BC-7DB4D208CA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1196752"/>
            <a:ext cx="1683780" cy="7920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FDA34AC-B88D-4CA5-AD62-483C1D7339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1814" y="5157192"/>
            <a:ext cx="774198" cy="774579"/>
          </a:xfrm>
          <a:prstGeom prst="rect">
            <a:avLst/>
          </a:prstGeom>
        </p:spPr>
      </p:pic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B93F5943-0C7B-4BC1-8247-7D53FB5F4C6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30826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1E63AD0-2B0A-481F-B4E6-3D6481900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30" y="1890554"/>
            <a:ext cx="8682400" cy="4472239"/>
          </a:xfrm>
          <a:prstGeom prst="rect">
            <a:avLst/>
          </a:prstGeom>
        </p:spPr>
      </p:pic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AAF43C0-BD18-455A-B67F-8909E51E7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v-SE"/>
            </a:defPPr>
            <a:lvl1pPr marL="0" algn="r" defTabSz="9144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333E58-081B-4835-BA47-73E0827DB444}" type="slidenum">
              <a:rPr lang="sv-SE" smtClean="0"/>
              <a:pPr/>
              <a:t>9</a:t>
            </a:fld>
            <a:endParaRPr lang="sv-SE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3BA3953-76EC-44BC-B30F-DE97585608D2}"/>
              </a:ext>
            </a:extLst>
          </p:cNvPr>
          <p:cNvSpPr txBox="1">
            <a:spLocks/>
          </p:cNvSpPr>
          <p:nvPr/>
        </p:nvSpPr>
        <p:spPr>
          <a:xfrm>
            <a:off x="226977" y="369485"/>
            <a:ext cx="705678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3619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27463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2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System Description</a:t>
            </a:r>
          </a:p>
          <a:p>
            <a:r>
              <a:rPr lang="en-US" sz="9600" b="1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Example EBS system of today in vehicle with combustion engine</a:t>
            </a:r>
          </a:p>
          <a:p>
            <a:endParaRPr lang="en-US" sz="28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421FE12D-B2F0-49B0-970E-AA98ECC203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B907BCC-BFC7-4F98-B00B-A0798E4449C4}"/>
              </a:ext>
            </a:extLst>
          </p:cNvPr>
          <p:cNvSpPr txBox="1"/>
          <p:nvPr/>
        </p:nvSpPr>
        <p:spPr>
          <a:xfrm>
            <a:off x="1311876" y="4458789"/>
            <a:ext cx="12199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Energy Source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EE7F32C-956B-46E8-95D2-3BF3E882E397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6588225" y="2531243"/>
            <a:ext cx="1022628" cy="53771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8F34787-BC5C-4E2D-B704-95521E30B2EB}"/>
              </a:ext>
            </a:extLst>
          </p:cNvPr>
          <p:cNvSpPr txBox="1"/>
          <p:nvPr/>
        </p:nvSpPr>
        <p:spPr>
          <a:xfrm>
            <a:off x="1665214" y="2813352"/>
            <a:ext cx="12199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Energy Source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B11632B-9EEA-4271-8F3F-62BF68460F58}"/>
              </a:ext>
            </a:extLst>
          </p:cNvPr>
          <p:cNvSpPr txBox="1"/>
          <p:nvPr/>
        </p:nvSpPr>
        <p:spPr>
          <a:xfrm>
            <a:off x="4283968" y="4886207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Pneumatic</a:t>
            </a:r>
          </a:p>
          <a:p>
            <a:r>
              <a:rPr lang="en-US" sz="1400" dirty="0">
                <a:solidFill>
                  <a:srgbClr val="FF0000"/>
                </a:solidFill>
              </a:rPr>
              <a:t>Storage Device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B92CB0C-CCE1-46F7-B029-13EBE532E92A}"/>
              </a:ext>
            </a:extLst>
          </p:cNvPr>
          <p:cNvSpPr txBox="1"/>
          <p:nvPr/>
        </p:nvSpPr>
        <p:spPr>
          <a:xfrm>
            <a:off x="7610853" y="2100356"/>
            <a:ext cx="12199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Control Transmission</a:t>
            </a:r>
            <a:br>
              <a:rPr lang="en-US" sz="1400" dirty="0">
                <a:solidFill>
                  <a:srgbClr val="00B050"/>
                </a:solidFill>
              </a:rPr>
            </a:br>
            <a:r>
              <a:rPr lang="en-US" sz="1100" dirty="0">
                <a:solidFill>
                  <a:srgbClr val="00B050"/>
                </a:solidFill>
              </a:rPr>
              <a:t>(example shown only front axle)</a:t>
            </a:r>
            <a:endParaRPr lang="en-US" sz="1400" dirty="0">
              <a:solidFill>
                <a:srgbClr val="00B05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B48541-B20F-4480-B918-F3FDA5B5BD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4404" r="84250"/>
          <a:stretch/>
        </p:blipFill>
        <p:spPr>
          <a:xfrm>
            <a:off x="324049" y="5917362"/>
            <a:ext cx="1341165" cy="86409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CAD25C-1A75-40F1-9798-8806C6F2692C}"/>
              </a:ext>
            </a:extLst>
          </p:cNvPr>
          <p:cNvSpPr txBox="1"/>
          <p:nvPr/>
        </p:nvSpPr>
        <p:spPr>
          <a:xfrm>
            <a:off x="7088980" y="5569340"/>
            <a:ext cx="1423070" cy="79399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C8F944-AE13-46DE-BCC6-0BC4980EC138}"/>
              </a:ext>
            </a:extLst>
          </p:cNvPr>
          <p:cNvSpPr txBox="1"/>
          <p:nvPr/>
        </p:nvSpPr>
        <p:spPr>
          <a:xfrm>
            <a:off x="4343975" y="5813553"/>
            <a:ext cx="42338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b="1" dirty="0">
                <a:solidFill>
                  <a:srgbClr val="FF0000"/>
                </a:solidFill>
              </a:rPr>
              <a:t>p1 and p2: 	</a:t>
            </a:r>
            <a:r>
              <a:rPr lang="en-US" sz="1400" dirty="0"/>
              <a:t> Pneumatic energy monitoring and warning if </a:t>
            </a:r>
            <a:r>
              <a:rPr lang="en-US" sz="1400" u="sng" dirty="0"/>
              <a:t>storage</a:t>
            </a:r>
            <a:r>
              <a:rPr lang="en-US" sz="1400" dirty="0"/>
              <a:t> falls below a certain level.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6C76C09-3369-4C58-8690-4959F09712CA}"/>
              </a:ext>
            </a:extLst>
          </p:cNvPr>
          <p:cNvSpPr txBox="1"/>
          <p:nvPr/>
        </p:nvSpPr>
        <p:spPr>
          <a:xfrm>
            <a:off x="6801384" y="4900049"/>
            <a:ext cx="12199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Energy Transmission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2346CEF-3424-47A8-A128-35F768950E8E}"/>
              </a:ext>
            </a:extLst>
          </p:cNvPr>
          <p:cNvCxnSpPr>
            <a:cxnSpLocks/>
          </p:cNvCxnSpPr>
          <p:nvPr/>
        </p:nvCxnSpPr>
        <p:spPr>
          <a:xfrm flipH="1" flipV="1">
            <a:off x="7166526" y="4592414"/>
            <a:ext cx="244832" cy="364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CA16314-F0B0-4A2D-B275-D4299CC11453}"/>
              </a:ext>
            </a:extLst>
          </p:cNvPr>
          <p:cNvSpPr txBox="1"/>
          <p:nvPr/>
        </p:nvSpPr>
        <p:spPr>
          <a:xfrm>
            <a:off x="4283968" y="3275111"/>
            <a:ext cx="4995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b="1" dirty="0">
                <a:solidFill>
                  <a:srgbClr val="FF0000"/>
                </a:solidFill>
              </a:rPr>
              <a:t>p1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18D1C9-24D5-41F8-8E89-A05E761A9A2C}"/>
              </a:ext>
            </a:extLst>
          </p:cNvPr>
          <p:cNvSpPr txBox="1"/>
          <p:nvPr/>
        </p:nvSpPr>
        <p:spPr>
          <a:xfrm>
            <a:off x="4319601" y="4611741"/>
            <a:ext cx="4995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b="1" dirty="0">
                <a:solidFill>
                  <a:srgbClr val="FF0000"/>
                </a:solidFill>
              </a:rPr>
              <a:t>p2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81C559A-A322-40D2-9432-7342EDB449AD}"/>
              </a:ext>
            </a:extLst>
          </p:cNvPr>
          <p:cNvCxnSpPr>
            <a:cxnSpLocks/>
          </p:cNvCxnSpPr>
          <p:nvPr/>
        </p:nvCxnSpPr>
        <p:spPr>
          <a:xfrm flipV="1">
            <a:off x="1893914" y="4274046"/>
            <a:ext cx="0" cy="2721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AD54358F-EF8B-41F6-8FE9-374D10D76EEA}"/>
              </a:ext>
            </a:extLst>
          </p:cNvPr>
          <p:cNvCxnSpPr>
            <a:cxnSpLocks/>
          </p:cNvCxnSpPr>
          <p:nvPr/>
        </p:nvCxnSpPr>
        <p:spPr>
          <a:xfrm flipV="1">
            <a:off x="4817553" y="4637891"/>
            <a:ext cx="0" cy="3376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5A0F7A8-EE93-4B7B-89D9-E0E9190A45B5}"/>
              </a:ext>
            </a:extLst>
          </p:cNvPr>
          <p:cNvSpPr txBox="1"/>
          <p:nvPr/>
        </p:nvSpPr>
        <p:spPr>
          <a:xfrm>
            <a:off x="324049" y="1380049"/>
            <a:ext cx="1686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i="1" dirty="0"/>
              <a:t>Principal layout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13511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5242</TotalTime>
  <Words>943</Words>
  <Application>Microsoft Office PowerPoint</Application>
  <PresentationFormat>On-screen Show (4:3)</PresentationFormat>
  <Paragraphs>130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Segoe UI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Seglö, Fredrik</dc:creator>
  <cp:lastModifiedBy>FG</cp:lastModifiedBy>
  <cp:revision>554</cp:revision>
  <cp:lastPrinted>2015-07-15T11:37:08Z</cp:lastPrinted>
  <dcterms:created xsi:type="dcterms:W3CDTF">2014-09-17T12:44:48Z</dcterms:created>
  <dcterms:modified xsi:type="dcterms:W3CDTF">2020-09-23T09:48:13Z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2018907304</vt:i4>
  </property>
  <property fmtid="{D5CDD505-2E9C-101B-9397-08002B2CF9AE}" pid="4" name="_EmailSubject">
    <vt:lpwstr>September 2020 GRVA : Webex link to virtual session</vt:lpwstr>
  </property>
  <property fmtid="{D5CDD505-2E9C-101B-9397-08002B2CF9AE}" pid="5" name="_AuthorEmail">
    <vt:lpwstr>Fredrik.Seglo@Haldex.com</vt:lpwstr>
  </property>
  <property fmtid="{D5CDD505-2E9C-101B-9397-08002B2CF9AE}" pid="6" name="_AuthorEmailDisplayName">
    <vt:lpwstr>Seglö, Fredrik</vt:lpwstr>
  </property>
</Properties>
</file>