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handoutMasterIdLst>
    <p:handoutMasterId r:id="rId16"/>
  </p:handoutMasterIdLst>
  <p:sldIdLst>
    <p:sldId id="269" r:id="rId2"/>
    <p:sldId id="288" r:id="rId3"/>
    <p:sldId id="300" r:id="rId4"/>
    <p:sldId id="290" r:id="rId5"/>
    <p:sldId id="304" r:id="rId6"/>
    <p:sldId id="308" r:id="rId7"/>
    <p:sldId id="307" r:id="rId8"/>
    <p:sldId id="303" r:id="rId9"/>
    <p:sldId id="302" r:id="rId10"/>
    <p:sldId id="305" r:id="rId11"/>
    <p:sldId id="298" r:id="rId12"/>
    <p:sldId id="297" r:id="rId13"/>
    <p:sldId id="279" r:id="rId14"/>
  </p:sldIdLst>
  <p:sldSz cx="12188825"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riekwold, Peter" initials="SP" lastIdx="2" clrIdx="0">
    <p:extLst>
      <p:ext uri="{19B8F6BF-5375-455C-9EA6-DF929625EA0E}">
        <p15:presenceInfo xmlns:p15="http://schemas.microsoft.com/office/powerpoint/2012/main" userId="S::STRIEKWP@rdw.nl::d06c85f8-7716-49cd-a7f4-c99dd338f7b6" providerId="AD"/>
      </p:ext>
    </p:extLst>
  </p:cmAuthor>
  <p:cmAuthor id="2" name="Striekwold, Peter" initials="SP [2]" lastIdx="10" clrIdx="1">
    <p:extLst>
      <p:ext uri="{19B8F6BF-5375-455C-9EA6-DF929625EA0E}">
        <p15:presenceInfo xmlns:p15="http://schemas.microsoft.com/office/powerpoint/2012/main" userId="S-1-5-21-4018625-230058506-1990678075-17288" providerId="AD"/>
      </p:ext>
    </p:extLst>
  </p:cmAuthor>
  <p:cmAuthor id="3" name="T O" initials="TO" lastIdx="13" clrIdx="2">
    <p:extLst>
      <p:ext uri="{19B8F6BF-5375-455C-9EA6-DF929625EA0E}">
        <p15:presenceInfo xmlns:p15="http://schemas.microsoft.com/office/powerpoint/2012/main" userId="a5532a6117c5ea8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8CD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FB36F4-8E19-4F98-993E-C7953EB39C8B}" v="19" dt="2020-09-18T01:25:40.898"/>
  </p1510:revLst>
</p1510:revInfo>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234" autoAdjust="0"/>
    <p:restoredTop sz="72370" autoAdjust="0"/>
  </p:normalViewPr>
  <p:slideViewPr>
    <p:cSldViewPr>
      <p:cViewPr varScale="1">
        <p:scale>
          <a:sx n="100" d="100"/>
          <a:sy n="100" d="100"/>
        </p:scale>
        <p:origin x="114" y="312"/>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76" d="100"/>
          <a:sy n="76" d="100"/>
        </p:scale>
        <p:origin x="2538"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128FCA9C-FF92-4024-BDEC-A6D3B663DC09}" type="datetimeFigureOut">
              <a:rPr lang="en-US"/>
              <a:t>9/21/2020</a:t>
            </a:fld>
            <a:endParaRPr/>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772AB877-E7B1-4681-847E-D0918612832B}" type="datetimeFigureOut">
              <a:rPr lang="en-US"/>
              <a:t>9/21/2020</a:t>
            </a:fld>
            <a:endParaRPr/>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24" tIns="46662" rIns="93324" bIns="46662" rtlCol="0" anchor="ctr"/>
          <a:lstStyle/>
          <a:p>
            <a:endParaRPr/>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16381635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11</a:t>
            </a:fld>
            <a:endParaRPr lang="en-US"/>
          </a:p>
        </p:txBody>
      </p:sp>
    </p:spTree>
    <p:extLst>
      <p:ext uri="{BB962C8B-B14F-4D97-AF65-F5344CB8AC3E}">
        <p14:creationId xmlns:p14="http://schemas.microsoft.com/office/powerpoint/2010/main" val="4107904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12</a:t>
            </a:fld>
            <a:endParaRPr lang="en-US"/>
          </a:p>
        </p:txBody>
      </p:sp>
    </p:spTree>
    <p:extLst>
      <p:ext uri="{BB962C8B-B14F-4D97-AF65-F5344CB8AC3E}">
        <p14:creationId xmlns:p14="http://schemas.microsoft.com/office/powerpoint/2010/main" val="1612494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a:p>
        </p:txBody>
      </p:sp>
    </p:spTree>
    <p:extLst>
      <p:ext uri="{BB962C8B-B14F-4D97-AF65-F5344CB8AC3E}">
        <p14:creationId xmlns:p14="http://schemas.microsoft.com/office/powerpoint/2010/main" val="3456028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a:p>
        </p:txBody>
      </p:sp>
    </p:spTree>
    <p:extLst>
      <p:ext uri="{BB962C8B-B14F-4D97-AF65-F5344CB8AC3E}">
        <p14:creationId xmlns:p14="http://schemas.microsoft.com/office/powerpoint/2010/main" val="4216868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a:p>
        </p:txBody>
      </p:sp>
    </p:spTree>
    <p:extLst>
      <p:ext uri="{BB962C8B-B14F-4D97-AF65-F5344CB8AC3E}">
        <p14:creationId xmlns:p14="http://schemas.microsoft.com/office/powerpoint/2010/main" val="558798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6</a:t>
            </a:fld>
            <a:endParaRPr lang="en-US"/>
          </a:p>
        </p:txBody>
      </p:sp>
    </p:spTree>
    <p:extLst>
      <p:ext uri="{BB962C8B-B14F-4D97-AF65-F5344CB8AC3E}">
        <p14:creationId xmlns:p14="http://schemas.microsoft.com/office/powerpoint/2010/main" val="3845520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7</a:t>
            </a:fld>
            <a:endParaRPr lang="en-US"/>
          </a:p>
        </p:txBody>
      </p:sp>
    </p:spTree>
    <p:extLst>
      <p:ext uri="{BB962C8B-B14F-4D97-AF65-F5344CB8AC3E}">
        <p14:creationId xmlns:p14="http://schemas.microsoft.com/office/powerpoint/2010/main" val="1908500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8</a:t>
            </a:fld>
            <a:endParaRPr lang="en-US"/>
          </a:p>
        </p:txBody>
      </p:sp>
    </p:spTree>
    <p:extLst>
      <p:ext uri="{BB962C8B-B14F-4D97-AF65-F5344CB8AC3E}">
        <p14:creationId xmlns:p14="http://schemas.microsoft.com/office/powerpoint/2010/main" val="1162694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9</a:t>
            </a:fld>
            <a:endParaRPr lang="en-US" dirty="0"/>
          </a:p>
        </p:txBody>
      </p:sp>
    </p:spTree>
    <p:extLst>
      <p:ext uri="{BB962C8B-B14F-4D97-AF65-F5344CB8AC3E}">
        <p14:creationId xmlns:p14="http://schemas.microsoft.com/office/powerpoint/2010/main" val="2920514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10</a:t>
            </a:fld>
            <a:endParaRPr lang="en-US"/>
          </a:p>
        </p:txBody>
      </p:sp>
    </p:spTree>
    <p:extLst>
      <p:ext uri="{BB962C8B-B14F-4D97-AF65-F5344CB8AC3E}">
        <p14:creationId xmlns:p14="http://schemas.microsoft.com/office/powerpoint/2010/main" val="1796589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B9BE7BFC-9B43-4D50-A847-EB0740623289}" type="datetime1">
              <a:rPr lang="en-US" smtClean="0"/>
              <a:t>9/21/2020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a:p>
        </p:txBody>
      </p:sp>
    </p:spTree>
    <p:extLst>
      <p:ext uri="{BB962C8B-B14F-4D97-AF65-F5344CB8AC3E}">
        <p14:creationId xmlns:p14="http://schemas.microsoft.com/office/powerpoint/2010/main" val="22236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6AFB75F2-0739-4900-997C-5D721A0FC902}" type="datetime1">
              <a:rPr lang="en-US" smtClean="0"/>
              <a:t>9/21/2020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28745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DC768859-20CA-4706-8E83-0F7EF683D556}" type="datetime1">
              <a:rPr lang="en-US" smtClean="0"/>
              <a:t>9/21/2020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23921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A581207-8473-49DF-AB7F-014FACAB8D57}" type="datetime1">
              <a:rPr lang="en-US" smtClean="0"/>
              <a:t>9/21/2020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67015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0BEE30A-3F80-47CF-953D-3204FF3B5392}" type="datetime1">
              <a:rPr lang="en-US" smtClean="0"/>
              <a:t>9/21/2020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03362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B7367C7-D6F8-475A-BDD0-564C90E691C0}" type="datetime1">
              <a:rPr lang="en-US" smtClean="0"/>
              <a:t>9/21/2020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730453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13255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D4502F-803E-4C09-884F-533B6D621517}" type="datetime1">
              <a:rPr lang="en-US" smtClean="0"/>
              <a:t>9/21/2020</a:t>
            </a:fld>
            <a:endParaRPr lang="en-US"/>
          </a:p>
        </p:txBody>
      </p:sp>
      <p:sp>
        <p:nvSpPr>
          <p:cNvPr id="9" name="Slide Number Placeholder 8"/>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44210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D587BF9C-A469-46E9-B230-FA26152DC1C8}" type="datetime1">
              <a:rPr lang="en-US" smtClean="0"/>
              <a:t>9/21/2020</a:t>
            </a:fld>
            <a:endParaRPr lang="en-US"/>
          </a:p>
        </p:txBody>
      </p:sp>
      <p:sp>
        <p:nvSpPr>
          <p:cNvPr id="5" name="Slide Number Placeholder 4"/>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13906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8F37EB4B-E11C-49BB-8039-97339C86EB67}" type="datetime1">
              <a:rPr lang="en-US" smtClean="0"/>
              <a:t>9/21/2020</a:t>
            </a:fld>
            <a:endParaRPr lang="en-US"/>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5297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7185AD3-9220-45A0-86D4-C4247B17C061}" type="datetime1">
              <a:rPr lang="en-US" smtClean="0"/>
              <a:t>9/21/2020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58198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BB4D628E-2362-4939-A7D6-69DC1CAB893E}" type="datetime1">
              <a:rPr lang="en-US" smtClean="0"/>
              <a:t>9/21/2020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702941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0"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6CA94D40-84DB-4211-9F1D-9374B7D6388F}" type="datetime1">
              <a:rPr lang="en-US" smtClean="0"/>
              <a:t>9/21/2020</a:t>
            </a:fld>
            <a:endParaRPr lang="en-US" dirty="0"/>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431716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8012" y="609600"/>
            <a:ext cx="11201400" cy="2233874"/>
          </a:xfrm>
        </p:spPr>
        <p:txBody>
          <a:bodyPr>
            <a:normAutofit/>
          </a:bodyPr>
          <a:lstStyle/>
          <a:p>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Status Report of the Informal Working Group on</a:t>
            </a:r>
            <a:b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br>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Validation Methods for Automated Driving (VMAD)</a:t>
            </a:r>
            <a:endParaRPr lang="en-US" sz="4800" dirty="0">
              <a:solidFill>
                <a:srgbClr val="348CDC"/>
              </a:solidFill>
            </a:endParaRPr>
          </a:p>
        </p:txBody>
      </p:sp>
      <p:sp>
        <p:nvSpPr>
          <p:cNvPr id="5" name="Subtitle 4"/>
          <p:cNvSpPr>
            <a:spLocks noGrp="1"/>
          </p:cNvSpPr>
          <p:nvPr>
            <p:ph type="subTitle" idx="1"/>
          </p:nvPr>
        </p:nvSpPr>
        <p:spPr>
          <a:xfrm>
            <a:off x="684212" y="2797955"/>
            <a:ext cx="11277600" cy="1700893"/>
          </a:xfrm>
        </p:spPr>
        <p:txBody>
          <a:bodyPr>
            <a:normAutofit/>
          </a:bodyPr>
          <a:lstStyle/>
          <a:p>
            <a:r>
              <a:rPr lang="en-US" b="1" dirty="0">
                <a:latin typeface="Arial" panose="020B0604020202020204" pitchFamily="34" charset="0"/>
                <a:cs typeface="Arial" panose="020B0604020202020204" pitchFamily="34" charset="0"/>
              </a:rPr>
              <a:t>United Nations Economic Commission for Europe (UNECE)</a:t>
            </a:r>
            <a:br>
              <a:rPr lang="en-US" b="1"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Working Party on Automated/Autonomous and Connected Vehicles (GRVA) </a:t>
            </a:r>
          </a:p>
          <a:p>
            <a:r>
              <a:rPr lang="en-US" dirty="0">
                <a:latin typeface="Arial" panose="020B0604020202020204" pitchFamily="34" charset="0"/>
                <a:cs typeface="Arial" panose="020B0604020202020204" pitchFamily="34" charset="0"/>
              </a:rPr>
              <a:t>September 21-25, 2020</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WebEx</a:t>
            </a:r>
          </a:p>
        </p:txBody>
      </p:sp>
      <p:pic>
        <p:nvPicPr>
          <p:cNvPr id="3" name="Picture 2"/>
          <p:cNvPicPr>
            <a:picLocks noChangeAspect="1"/>
          </p:cNvPicPr>
          <p:nvPr/>
        </p:nvPicPr>
        <p:blipFill>
          <a:blip r:embed="rId2"/>
          <a:stretch>
            <a:fillRect/>
          </a:stretch>
        </p:blipFill>
        <p:spPr>
          <a:xfrm>
            <a:off x="8530908" y="5257800"/>
            <a:ext cx="3657917" cy="1274174"/>
          </a:xfrm>
          <a:prstGeom prst="rect">
            <a:avLst/>
          </a:prstGeom>
        </p:spPr>
      </p:pic>
      <p:sp>
        <p:nvSpPr>
          <p:cNvPr id="6" name="Rectangle 5"/>
          <p:cNvSpPr/>
          <p:nvPr/>
        </p:nvSpPr>
        <p:spPr>
          <a:xfrm>
            <a:off x="0" y="52578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7" name="Rectangle 6"/>
          <p:cNvSpPr/>
          <p:nvPr/>
        </p:nvSpPr>
        <p:spPr>
          <a:xfrm>
            <a:off x="0" y="51054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8" name="Rectangle 7"/>
          <p:cNvSpPr/>
          <p:nvPr/>
        </p:nvSpPr>
        <p:spPr>
          <a:xfrm>
            <a:off x="5727" y="65258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Slide Number Placeholder 1"/>
          <p:cNvSpPr>
            <a:spLocks noGrp="1"/>
          </p:cNvSpPr>
          <p:nvPr>
            <p:ph type="sldNum" sz="quarter" idx="12"/>
          </p:nvPr>
        </p:nvSpPr>
        <p:spPr/>
        <p:txBody>
          <a:bodyPr/>
          <a:lstStyle/>
          <a:p>
            <a:fld id="{F36C87F6-986D-49E6-AF40-1B3A1EE8064D}" type="slidenum">
              <a:rPr lang="en-US" smtClean="0"/>
              <a:pPr/>
              <a:t>1</a:t>
            </a:fld>
            <a:endParaRPr lang="en-US"/>
          </a:p>
        </p:txBody>
      </p:sp>
      <p:sp>
        <p:nvSpPr>
          <p:cNvPr id="9" name="TextBox 8">
            <a:extLst>
              <a:ext uri="{FF2B5EF4-FFF2-40B4-BE49-F238E27FC236}">
                <a16:creationId xmlns:a16="http://schemas.microsoft.com/office/drawing/2014/main" id="{41F69959-FE46-40FD-9DA6-D588266CDE5A}"/>
              </a:ext>
            </a:extLst>
          </p:cNvPr>
          <p:cNvSpPr txBox="1"/>
          <p:nvPr/>
        </p:nvSpPr>
        <p:spPr>
          <a:xfrm>
            <a:off x="684212" y="762000"/>
            <a:ext cx="2978701" cy="286232"/>
          </a:xfrm>
          <a:prstGeom prst="rect">
            <a:avLst/>
          </a:prstGeom>
          <a:noFill/>
          <a:ln>
            <a:solidFill>
              <a:schemeClr val="bg2"/>
            </a:solidFill>
          </a:ln>
        </p:spPr>
        <p:txBody>
          <a:bodyPr wrap="none" rtlCol="0">
            <a:spAutoFit/>
          </a:bodyPr>
          <a:lstStyle/>
          <a:p>
            <a:pPr>
              <a:lnSpc>
                <a:spcPct val="90000"/>
              </a:lnSpc>
            </a:pPr>
            <a:r>
              <a:rPr lang="en-US" sz="1400" dirty="0"/>
              <a:t>Submitted</a:t>
            </a:r>
            <a:r>
              <a:rPr lang="fr-CH" sz="1400" dirty="0"/>
              <a:t> by the IWG on VMAD</a:t>
            </a:r>
            <a:endParaRPr lang="en-GB" sz="1400" dirty="0" err="1"/>
          </a:p>
        </p:txBody>
      </p:sp>
      <p:sp>
        <p:nvSpPr>
          <p:cNvPr id="10" name="TextBox 9">
            <a:extLst>
              <a:ext uri="{FF2B5EF4-FFF2-40B4-BE49-F238E27FC236}">
                <a16:creationId xmlns:a16="http://schemas.microsoft.com/office/drawing/2014/main" id="{A60F3639-C867-428F-9685-6C28EA5B8FC7}"/>
              </a:ext>
            </a:extLst>
          </p:cNvPr>
          <p:cNvSpPr txBox="1"/>
          <p:nvPr/>
        </p:nvSpPr>
        <p:spPr>
          <a:xfrm>
            <a:off x="7992512" y="742950"/>
            <a:ext cx="3050835" cy="674031"/>
          </a:xfrm>
          <a:prstGeom prst="rect">
            <a:avLst/>
          </a:prstGeom>
          <a:noFill/>
          <a:ln>
            <a:solidFill>
              <a:schemeClr val="bg2"/>
            </a:solidFill>
          </a:ln>
        </p:spPr>
        <p:txBody>
          <a:bodyPr wrap="none" rtlCol="0">
            <a:spAutoFit/>
          </a:bodyPr>
          <a:lstStyle/>
          <a:p>
            <a:pPr>
              <a:lnSpc>
                <a:spcPct val="90000"/>
              </a:lnSpc>
            </a:pPr>
            <a:r>
              <a:rPr lang="fr-CH" sz="1400" u="sng" dirty="0"/>
              <a:t>Informal document</a:t>
            </a:r>
            <a:r>
              <a:rPr lang="fr-CH" sz="1400" dirty="0"/>
              <a:t> </a:t>
            </a:r>
            <a:r>
              <a:rPr lang="fr-CH" sz="1400" b="1" dirty="0"/>
              <a:t>GRVA-07-55</a:t>
            </a:r>
            <a:br>
              <a:rPr lang="fr-CH" sz="1400" b="1" dirty="0"/>
            </a:br>
            <a:r>
              <a:rPr lang="fr-CH" sz="1400" dirty="0"/>
              <a:t>7th GRVA, 21-25 </a:t>
            </a:r>
            <a:r>
              <a:rPr lang="en-US" sz="1400" dirty="0"/>
              <a:t>September</a:t>
            </a:r>
            <a:r>
              <a:rPr lang="fr-CH" sz="1400" dirty="0"/>
              <a:t> 2020</a:t>
            </a:r>
          </a:p>
          <a:p>
            <a:pPr>
              <a:lnSpc>
                <a:spcPct val="90000"/>
              </a:lnSpc>
            </a:pPr>
            <a:r>
              <a:rPr lang="fr-CH" sz="1400" dirty="0"/>
              <a:t>Agenda item 4(b)</a:t>
            </a:r>
            <a:endParaRPr lang="en-GB" sz="1400" dirty="0" err="1"/>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624" y="19604"/>
            <a:ext cx="8535988" cy="1199890"/>
          </a:xfrm>
        </p:spPr>
        <p:txBody>
          <a:bodyPr anchor="ctr">
            <a:normAutofit/>
          </a:bodyPr>
          <a:lstStyle/>
          <a:p>
            <a:r>
              <a:rPr lang="fr-CA" sz="4400" b="1" cap="none" dirty="0" err="1">
                <a:solidFill>
                  <a:srgbClr val="348CDC"/>
                </a:solidFill>
                <a:latin typeface="Arial" panose="020B0604020202020204" pitchFamily="34" charset="0"/>
                <a:cs typeface="Arial" panose="020B0604020202020204" pitchFamily="34" charset="0"/>
              </a:rPr>
              <a:t>Considerations</a:t>
            </a:r>
            <a:r>
              <a:rPr lang="fr-CA" sz="4400" b="1" cap="none" dirty="0">
                <a:solidFill>
                  <a:srgbClr val="348CDC"/>
                </a:solidFill>
                <a:latin typeface="Arial" panose="020B0604020202020204" pitchFamily="34" charset="0"/>
                <a:cs typeface="Arial" panose="020B0604020202020204" pitchFamily="34" charset="0"/>
              </a:rPr>
              <a:t> for GRVA </a:t>
            </a:r>
            <a:endParaRPr lang="en-US" sz="4400" b="1"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8684895" y="46498"/>
            <a:ext cx="3276917" cy="1141458"/>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10</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531812" y="1187956"/>
            <a:ext cx="11125200" cy="5028936"/>
          </a:xfrm>
        </p:spPr>
        <p:txBody>
          <a:bodyPr>
            <a:normAutofit/>
          </a:bodyPr>
          <a:lstStyle/>
          <a:p>
            <a:r>
              <a:rPr lang="en-CA" sz="2800" b="1" dirty="0">
                <a:latin typeface="Helvetica" panose="020B0604020202020204" pitchFamily="34" charset="0"/>
                <a:cs typeface="Helvetica" panose="020B0604020202020204" pitchFamily="34" charset="0"/>
              </a:rPr>
              <a:t>Extension of ALKS</a:t>
            </a:r>
          </a:p>
          <a:p>
            <a:pPr marL="274320" lvl="1" indent="0">
              <a:buNone/>
            </a:pPr>
            <a:r>
              <a:rPr lang="en-US" dirty="0">
                <a:latin typeface="Helvetica" panose="020B0604020202020204" pitchFamily="34" charset="0"/>
                <a:cs typeface="Helvetica" panose="020B0604020202020204" pitchFamily="34" charset="0"/>
              </a:rPr>
              <a:t>VMAD agenda is already more than full, VMAD is committed to deliver the deliverable by March 2021. It is anticipated that VMAD work may overspill after March 2021.</a:t>
            </a:r>
          </a:p>
          <a:p>
            <a:r>
              <a:rPr lang="en-CA" sz="2800" b="1" dirty="0">
                <a:latin typeface="Helvetica" panose="020B0604020202020204" pitchFamily="34" charset="0"/>
                <a:cs typeface="Helvetica" panose="020B0604020202020204" pitchFamily="34" charset="0"/>
              </a:rPr>
              <a:t>Framework Document</a:t>
            </a:r>
          </a:p>
          <a:p>
            <a:pPr marL="274320" lvl="1" indent="0">
              <a:buNone/>
            </a:pPr>
            <a:r>
              <a:rPr lang="en-US" dirty="0">
                <a:latin typeface="Helvetica" panose="020B0604020202020204" pitchFamily="34" charset="0"/>
                <a:cs typeface="Helvetica" panose="020B0604020202020204" pitchFamily="34" charset="0"/>
              </a:rPr>
              <a:t>Elements for VMAD and FRAV are different in Annex 1 of the Framework Document. Annex 1 of the Framework document should be amended to reflect that elements of FRAV and VMAD should be similar</a:t>
            </a:r>
          </a:p>
          <a:p>
            <a:pPr marL="274320" lvl="1" indent="0">
              <a:buNone/>
            </a:pPr>
            <a:endParaRPr lang="en-US" dirty="0">
              <a:solidFill>
                <a:srgbClr val="FF0000"/>
              </a:solidFill>
              <a:latin typeface="Helvetica" panose="020B0604020202020204" pitchFamily="34" charset="0"/>
              <a:cs typeface="Helvetica" panose="020B0604020202020204" pitchFamily="34" charset="0"/>
            </a:endParaRPr>
          </a:p>
          <a:p>
            <a:pPr marL="274320" lvl="1" indent="0">
              <a:buNone/>
            </a:pPr>
            <a:endParaRPr lang="en-US" dirty="0">
              <a:latin typeface="Helvetica" panose="020B0604020202020204" pitchFamily="34" charset="0"/>
              <a:cs typeface="Helvetica" panose="020B0604020202020204" pitchFamily="34" charset="0"/>
            </a:endParaRPr>
          </a:p>
          <a:p>
            <a:endParaRPr lang="en-US"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394537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01624" y="19604"/>
            <a:ext cx="8535988" cy="1199890"/>
          </a:xfrm>
        </p:spPr>
        <p:txBody>
          <a:bodyPr anchor="ctr">
            <a:normAutofit/>
          </a:bodyPr>
          <a:lstStyle/>
          <a:p>
            <a:r>
              <a:rPr lang="en-US" sz="4400" b="1" cap="none" dirty="0">
                <a:solidFill>
                  <a:srgbClr val="348CDC"/>
                </a:solidFill>
                <a:latin typeface="Arial" panose="020B0604020202020204" pitchFamily="34" charset="0"/>
                <a:cs typeface="Arial" panose="020B0604020202020204" pitchFamily="34" charset="0"/>
              </a:rPr>
              <a:t>Next Steps</a:t>
            </a:r>
          </a:p>
        </p:txBody>
      </p:sp>
      <p:pic>
        <p:nvPicPr>
          <p:cNvPr id="5" name="Picture 4"/>
          <p:cNvPicPr>
            <a:picLocks noChangeAspect="1"/>
          </p:cNvPicPr>
          <p:nvPr/>
        </p:nvPicPr>
        <p:blipFill>
          <a:blip r:embed="rId3"/>
          <a:srcRect/>
          <a:stretch/>
        </p:blipFill>
        <p:spPr>
          <a:xfrm>
            <a:off x="8684895" y="46498"/>
            <a:ext cx="3276917" cy="1141458"/>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11</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531812" y="1187956"/>
            <a:ext cx="11125200" cy="5028936"/>
          </a:xfrm>
        </p:spPr>
        <p:txBody>
          <a:bodyPr>
            <a:normAutofit/>
          </a:bodyPr>
          <a:lstStyle/>
          <a:p>
            <a:pPr>
              <a:lnSpc>
                <a:spcPct val="70000"/>
              </a:lnSpc>
            </a:pPr>
            <a:r>
              <a:rPr lang="en-US" sz="2700" b="1" dirty="0">
                <a:latin typeface="Helvetica" panose="020B0604020202020204" pitchFamily="34" charset="0"/>
                <a:cs typeface="Helvetica" panose="020B0604020202020204" pitchFamily="34" charset="0"/>
              </a:rPr>
              <a:t>VMAD and its sub-groups will continue to work together to:</a:t>
            </a:r>
          </a:p>
          <a:p>
            <a:pPr marL="960120" lvl="2">
              <a:buFont typeface="Courier New" panose="02070309020205020404" pitchFamily="49" charset="0"/>
              <a:buChar char="o"/>
            </a:pPr>
            <a:r>
              <a:rPr lang="en-US" sz="2600" dirty="0">
                <a:latin typeface="Helvetica" panose="020B0604020202020204" pitchFamily="34" charset="0"/>
                <a:cs typeface="Helvetica" panose="020B0604020202020204" pitchFamily="34" charset="0"/>
              </a:rPr>
              <a:t>Integrate the work done by each sub-group to further revise the NATM Master Document for submission to GRVA in February 2021 </a:t>
            </a:r>
          </a:p>
          <a:p>
            <a:pPr marL="960120" lvl="2">
              <a:buFont typeface="Courier New" panose="02070309020205020404" pitchFamily="49" charset="0"/>
              <a:buChar char="o"/>
            </a:pPr>
            <a:r>
              <a:rPr lang="en-US" sz="2600" dirty="0">
                <a:latin typeface="Helvetica" panose="020B0604020202020204" pitchFamily="34" charset="0"/>
                <a:cs typeface="Helvetica" panose="020B0604020202020204" pitchFamily="34" charset="0"/>
              </a:rPr>
              <a:t>Scope out and implement </a:t>
            </a:r>
            <a:r>
              <a:rPr lang="en-US" sz="2600" dirty="0" err="1">
                <a:latin typeface="Helvetica" panose="020B0604020202020204" pitchFamily="34" charset="0"/>
                <a:cs typeface="Helvetica" panose="020B0604020202020204" pitchFamily="34" charset="0"/>
              </a:rPr>
              <a:t>workplans</a:t>
            </a:r>
            <a:r>
              <a:rPr lang="en-US" sz="2600" dirty="0">
                <a:latin typeface="Helvetica" panose="020B0604020202020204" pitchFamily="34" charset="0"/>
                <a:cs typeface="Helvetica" panose="020B0604020202020204" pitchFamily="34" charset="0"/>
              </a:rPr>
              <a:t> to further develop the NATM Master Document.</a:t>
            </a:r>
          </a:p>
          <a:p>
            <a:pPr>
              <a:lnSpc>
                <a:spcPct val="70000"/>
              </a:lnSpc>
            </a:pPr>
            <a:r>
              <a:rPr lang="en-CA" sz="2700" b="1" dirty="0">
                <a:latin typeface="Helvetica" panose="020B0604020202020204" pitchFamily="34" charset="0"/>
                <a:cs typeface="Helvetica" panose="020B0604020202020204" pitchFamily="34" charset="0"/>
              </a:rPr>
              <a:t>Recognizing the synergies between FRAV and VMAD, the two IWGs will continue to collaborate to advance our respective </a:t>
            </a:r>
            <a:r>
              <a:rPr lang="en-CA" sz="2700" b="1" dirty="0" err="1">
                <a:latin typeface="Helvetica" panose="020B0604020202020204" pitchFamily="34" charset="0"/>
                <a:cs typeface="Helvetica" panose="020B0604020202020204" pitchFamily="34" charset="0"/>
              </a:rPr>
              <a:t>workplans</a:t>
            </a:r>
            <a:r>
              <a:rPr lang="en-CA" sz="2700" b="1" dirty="0">
                <a:latin typeface="Helvetica" panose="020B0604020202020204" pitchFamily="34" charset="0"/>
                <a:cs typeface="Helvetica" panose="020B0604020202020204" pitchFamily="34" charset="0"/>
              </a:rPr>
              <a:t> </a:t>
            </a:r>
          </a:p>
          <a:p>
            <a:pPr>
              <a:lnSpc>
                <a:spcPct val="70000"/>
              </a:lnSpc>
            </a:pPr>
            <a:r>
              <a:rPr lang="en-US" sz="2700" b="1" dirty="0">
                <a:latin typeface="Helvetica" panose="020B0604020202020204" pitchFamily="34" charset="0"/>
                <a:cs typeface="Helvetica" panose="020B0604020202020204" pitchFamily="34" charset="0"/>
              </a:rPr>
              <a:t>VMAD deliverables for discussion at next GRVA</a:t>
            </a:r>
          </a:p>
          <a:p>
            <a:pPr marL="960120" lvl="2">
              <a:buFont typeface="Courier New" panose="02070309020205020404" pitchFamily="49" charset="0"/>
              <a:buChar char="o"/>
            </a:pPr>
            <a:r>
              <a:rPr lang="en-US" sz="2600" dirty="0">
                <a:latin typeface="Helvetica" panose="020B0604020202020204" pitchFamily="34" charset="0"/>
                <a:cs typeface="Helvetica" panose="020B0604020202020204" pitchFamily="34" charset="0"/>
              </a:rPr>
              <a:t>Draft NATM Master Document</a:t>
            </a:r>
          </a:p>
          <a:p>
            <a:pPr marL="960120" lvl="2">
              <a:buFont typeface="Courier New" panose="02070309020205020404" pitchFamily="49" charset="0"/>
              <a:buChar char="o"/>
            </a:pPr>
            <a:r>
              <a:rPr lang="en-US" sz="2600" dirty="0">
                <a:latin typeface="Helvetica" panose="020B0604020202020204" pitchFamily="34" charset="0"/>
                <a:cs typeface="Helvetica" panose="020B0604020202020204" pitchFamily="34" charset="0"/>
              </a:rPr>
              <a:t>List of open issues as appropriate including possible future work</a:t>
            </a:r>
          </a:p>
        </p:txBody>
      </p:sp>
    </p:spTree>
    <p:extLst>
      <p:ext uri="{BB962C8B-B14F-4D97-AF65-F5344CB8AC3E}">
        <p14:creationId xmlns:p14="http://schemas.microsoft.com/office/powerpoint/2010/main" val="3601313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9625" y="338796"/>
            <a:ext cx="6396787" cy="1167812"/>
          </a:xfrm>
        </p:spPr>
        <p:txBody>
          <a:bodyPr anchor="ctr">
            <a:normAutofit/>
          </a:bodyPr>
          <a:lstStyle/>
          <a:p>
            <a:r>
              <a:rPr lang="en-US" sz="3600" b="1" cap="none" dirty="0">
                <a:solidFill>
                  <a:srgbClr val="348CDC"/>
                </a:solidFill>
                <a:latin typeface="Arial" panose="020B0604020202020204" pitchFamily="34" charset="0"/>
                <a:cs typeface="Arial" panose="020B0604020202020204" pitchFamily="34" charset="0"/>
              </a:rPr>
              <a:t>Upcoming VMAD Sessions</a:t>
            </a:r>
          </a:p>
        </p:txBody>
      </p:sp>
      <p:pic>
        <p:nvPicPr>
          <p:cNvPr id="5" name="Picture 4"/>
          <p:cNvPicPr>
            <a:picLocks noChangeAspect="1"/>
          </p:cNvPicPr>
          <p:nvPr/>
        </p:nvPicPr>
        <p:blipFill>
          <a:blip r:embed="rId3"/>
          <a:srcRect/>
          <a:stretch/>
        </p:blipFill>
        <p:spPr>
          <a:xfrm>
            <a:off x="8380412" y="232435"/>
            <a:ext cx="3657917" cy="127417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12</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301624" y="1619420"/>
            <a:ext cx="11520883" cy="4829008"/>
          </a:xfrm>
        </p:spPr>
        <p:txBody>
          <a:bodyPr>
            <a:normAutofit/>
          </a:bodyPr>
          <a:lstStyle/>
          <a:p>
            <a:pPr marL="273050" lvl="1" indent="0">
              <a:buSzPct val="100000"/>
              <a:buNone/>
            </a:pPr>
            <a:r>
              <a:rPr lang="en-US" sz="3200" b="1" dirty="0">
                <a:latin typeface="Helvetica" panose="020B0604020202020204" pitchFamily="34" charset="0"/>
                <a:cs typeface="Helvetica" panose="020B0604020202020204" pitchFamily="34" charset="0"/>
              </a:rPr>
              <a:t>VMAD will hold the following upcoming sessions</a:t>
            </a:r>
          </a:p>
          <a:p>
            <a:pPr marL="960120" lvl="2">
              <a:buFont typeface="Courier New" panose="02070309020205020404" pitchFamily="49" charset="0"/>
              <a:buChar char="o"/>
            </a:pPr>
            <a:r>
              <a:rPr lang="en-US" sz="2600" dirty="0">
                <a:latin typeface="Helvetica" panose="020B0604020202020204" pitchFamily="34" charset="0"/>
                <a:cs typeface="Helvetica" panose="020B0604020202020204" pitchFamily="34" charset="0"/>
              </a:rPr>
              <a:t>13th VMAD IWG Session – October 9, 2020 (virtual)</a:t>
            </a:r>
          </a:p>
          <a:p>
            <a:pPr marL="960120" lvl="2">
              <a:buFont typeface="Courier New" panose="02070309020205020404" pitchFamily="49" charset="0"/>
              <a:buChar char="o"/>
            </a:pPr>
            <a:r>
              <a:rPr lang="en-US" sz="2600" dirty="0">
                <a:latin typeface="Helvetica" panose="020B0604020202020204" pitchFamily="34" charset="0"/>
                <a:cs typeface="Helvetica" panose="020B0604020202020204" pitchFamily="34" charset="0"/>
              </a:rPr>
              <a:t>14th VMAD IWG Session – November 5-6, 2020 (virtual)</a:t>
            </a:r>
          </a:p>
          <a:p>
            <a:pPr marL="960120" lvl="2">
              <a:buFont typeface="Courier New" panose="02070309020205020404" pitchFamily="49" charset="0"/>
              <a:buChar char="o"/>
            </a:pPr>
            <a:r>
              <a:rPr lang="fr-CA" sz="2600" dirty="0">
                <a:latin typeface="Helvetica" panose="020B0604020202020204" pitchFamily="34" charset="0"/>
                <a:cs typeface="Helvetica" panose="020B0604020202020204" pitchFamily="34" charset="0"/>
              </a:rPr>
              <a:t>Possible </a:t>
            </a:r>
            <a:r>
              <a:rPr lang="en-US" sz="2600" dirty="0">
                <a:latin typeface="Helvetica" panose="020B0604020202020204" pitchFamily="34" charset="0"/>
                <a:cs typeface="Helvetica" panose="020B0604020202020204" pitchFamily="34" charset="0"/>
              </a:rPr>
              <a:t>VMAD IWG Session – December, 2020 (TBC)</a:t>
            </a:r>
          </a:p>
          <a:p>
            <a:pPr marL="960120" lvl="2">
              <a:buFont typeface="Courier New" panose="02070309020205020404" pitchFamily="49" charset="0"/>
              <a:buChar char="o"/>
            </a:pPr>
            <a:r>
              <a:rPr lang="en-US" sz="2600" dirty="0">
                <a:latin typeface="Helvetica" panose="020B0604020202020204" pitchFamily="34" charset="0"/>
                <a:cs typeface="Helvetica" panose="020B0604020202020204" pitchFamily="34" charset="0"/>
              </a:rPr>
              <a:t>VMAD IWG Session – January 15-16, 2021</a:t>
            </a:r>
          </a:p>
          <a:p>
            <a:pPr lvl="1">
              <a:buSzPct val="100000"/>
            </a:pPr>
            <a:endParaRPr lang="en-US" dirty="0">
              <a:latin typeface="Helvetica" panose="020B0604020202020204" pitchFamily="34" charset="0"/>
              <a:cs typeface="Helvetica" panose="020B0604020202020204" pitchFamily="34" charset="0"/>
            </a:endParaRPr>
          </a:p>
        </p:txBody>
      </p:sp>
      <p:sp>
        <p:nvSpPr>
          <p:cNvPr id="7" name="Content Placeholder 1">
            <a:extLst>
              <a:ext uri="{FF2B5EF4-FFF2-40B4-BE49-F238E27FC236}">
                <a16:creationId xmlns:a16="http://schemas.microsoft.com/office/drawing/2014/main" id="{E7A00FA6-72B6-4E6D-8396-21C53461A7D9}"/>
              </a:ext>
            </a:extLst>
          </p:cNvPr>
          <p:cNvSpPr txBox="1">
            <a:spLocks/>
          </p:cNvSpPr>
          <p:nvPr/>
        </p:nvSpPr>
        <p:spPr>
          <a:xfrm>
            <a:off x="301624" y="1403109"/>
            <a:ext cx="11660188" cy="4483810"/>
          </a:xfrm>
          <a:prstGeom prst="rect">
            <a:avLst/>
          </a:prstGeom>
        </p:spPr>
        <p:txBody>
          <a:bodyPr vert="horz" lIns="91440" tIns="45720" rIns="91440" bIns="45720" rtlCol="0">
            <a:normAutofit/>
          </a:bodyPr>
          <a:lst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a:lstStyle>
          <a:p>
            <a:pPr lvl="1"/>
            <a:endParaRPr lang="en-US" sz="2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014262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36C87F6-986D-49E6-AF40-1B3A1EE8064D}" type="slidenum">
              <a:rPr lang="en-US" smtClean="0"/>
              <a:t>13</a:t>
            </a:fld>
            <a:endParaRPr lang="en-US"/>
          </a:p>
        </p:txBody>
      </p:sp>
      <p:pic>
        <p:nvPicPr>
          <p:cNvPr id="6" name="Picture 5"/>
          <p:cNvPicPr>
            <a:picLocks noChangeAspect="1"/>
          </p:cNvPicPr>
          <p:nvPr/>
        </p:nvPicPr>
        <p:blipFill>
          <a:blip r:embed="rId2"/>
          <a:stretch>
            <a:fillRect/>
          </a:stretch>
        </p:blipFill>
        <p:spPr>
          <a:xfrm>
            <a:off x="8545223" y="4648200"/>
            <a:ext cx="3657917" cy="1274174"/>
          </a:xfrm>
          <a:prstGeom prst="rect">
            <a:avLst/>
          </a:prstGeom>
        </p:spPr>
      </p:pic>
      <p:sp>
        <p:nvSpPr>
          <p:cNvPr id="7" name="Rectangle 6"/>
          <p:cNvSpPr/>
          <p:nvPr/>
        </p:nvSpPr>
        <p:spPr>
          <a:xfrm>
            <a:off x="14315" y="46482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8" name="Rectangle 7"/>
          <p:cNvSpPr/>
          <p:nvPr/>
        </p:nvSpPr>
        <p:spPr>
          <a:xfrm>
            <a:off x="14315" y="44958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9" name="Rectangle 8"/>
          <p:cNvSpPr/>
          <p:nvPr/>
        </p:nvSpPr>
        <p:spPr>
          <a:xfrm>
            <a:off x="20042" y="59162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11" name="Title 2"/>
          <p:cNvSpPr>
            <a:spLocks noGrp="1"/>
          </p:cNvSpPr>
          <p:nvPr>
            <p:ph type="title"/>
          </p:nvPr>
        </p:nvSpPr>
        <p:spPr>
          <a:xfrm>
            <a:off x="989012" y="1600200"/>
            <a:ext cx="10439400" cy="1905000"/>
          </a:xfrm>
        </p:spPr>
        <p:txBody>
          <a:bodyPr anchor="ctr">
            <a:normAutofit/>
          </a:bodyPr>
          <a:lstStyle/>
          <a:p>
            <a:r>
              <a:rPr lang="en-US" sz="3600" b="1" cap="none" dirty="0">
                <a:solidFill>
                  <a:srgbClr val="348CDC"/>
                </a:solidFill>
                <a:latin typeface="Arial" panose="020B0604020202020204" pitchFamily="34" charset="0"/>
                <a:cs typeface="Arial" panose="020B0604020202020204" pitchFamily="34" charset="0"/>
              </a:rPr>
              <a:t>Thank you!</a:t>
            </a:r>
            <a:br>
              <a:rPr lang="en-US" sz="3600" b="1" cap="none" dirty="0">
                <a:solidFill>
                  <a:srgbClr val="348CDC"/>
                </a:solidFill>
                <a:latin typeface="Arial" panose="020B0604020202020204" pitchFamily="34" charset="0"/>
                <a:cs typeface="Arial" panose="020B0604020202020204" pitchFamily="34" charset="0"/>
              </a:rPr>
            </a:br>
            <a:endParaRPr lang="en-US" sz="3600" b="1" cap="none" dirty="0">
              <a:solidFill>
                <a:srgbClr val="348CD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136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08012" y="278634"/>
            <a:ext cx="8320484" cy="1401762"/>
          </a:xfrm>
        </p:spPr>
        <p:txBody>
          <a:bodyPr anchor="ctr">
            <a:normAutofit/>
          </a:bodyPr>
          <a:lstStyle/>
          <a:p>
            <a:r>
              <a:rPr lang="en-US" b="1" u="sng" cap="none" dirty="0">
                <a:solidFill>
                  <a:srgbClr val="348CDC"/>
                </a:solidFill>
                <a:latin typeface="Arial" panose="020B0604020202020204" pitchFamily="34" charset="0"/>
                <a:cs typeface="Arial" panose="020B0604020202020204" pitchFamily="34" charset="0"/>
              </a:rPr>
              <a:t>Purpose</a:t>
            </a:r>
          </a:p>
        </p:txBody>
      </p:sp>
      <p:pic>
        <p:nvPicPr>
          <p:cNvPr id="5" name="Picture 4"/>
          <p:cNvPicPr>
            <a:picLocks noChangeAspect="1"/>
          </p:cNvPicPr>
          <p:nvPr/>
        </p:nvPicPr>
        <p:blipFill>
          <a:blip r:embed="rId3"/>
          <a:srcRect/>
          <a:stretch/>
        </p:blipFill>
        <p:spPr>
          <a:xfrm>
            <a:off x="9371012" y="518733"/>
            <a:ext cx="2645639" cy="92156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2</a:t>
            </a:fld>
            <a:endParaRPr lang="en-US" dirty="0"/>
          </a:p>
        </p:txBody>
      </p:sp>
      <p:sp>
        <p:nvSpPr>
          <p:cNvPr id="2" name="Rectangle 1"/>
          <p:cNvSpPr/>
          <p:nvPr/>
        </p:nvSpPr>
        <p:spPr>
          <a:xfrm>
            <a:off x="455612" y="1644537"/>
            <a:ext cx="10896600" cy="3290131"/>
          </a:xfrm>
          <a:prstGeom prst="rect">
            <a:avLst/>
          </a:prstGeom>
        </p:spPr>
        <p:txBody>
          <a:bodyPr wrap="square">
            <a:spAutoFit/>
          </a:bodyPr>
          <a:lstStyle/>
          <a:p>
            <a:pPr marL="274320" lvl="0" indent="-228600">
              <a:lnSpc>
                <a:spcPct val="70000"/>
              </a:lnSpc>
              <a:spcBef>
                <a:spcPts val="1800"/>
              </a:spcBef>
              <a:buClr>
                <a:schemeClr val="accent1">
                  <a:lumMod val="50000"/>
                </a:schemeClr>
              </a:buClr>
              <a:buSzPct val="80000"/>
              <a:buFont typeface="Arial" pitchFamily="34" charset="0"/>
              <a:buChar char="•"/>
            </a:pPr>
            <a:r>
              <a:rPr lang="en-US" sz="3000" dirty="0">
                <a:latin typeface="Helvetica" panose="020B0604020202020204" pitchFamily="34" charset="0"/>
                <a:cs typeface="Helvetica" panose="020B0604020202020204" pitchFamily="34" charset="0"/>
              </a:rPr>
              <a:t>To provide a status update on the work of the Validation Methods for Automated Driving (VMAD) Informal Working Group (IWG). Specifically the following:</a:t>
            </a:r>
          </a:p>
          <a:p>
            <a:pPr marL="960120" lvl="2" indent="-228600">
              <a:lnSpc>
                <a:spcPct val="90000"/>
              </a:lnSpc>
              <a:spcBef>
                <a:spcPts val="600"/>
              </a:spcBef>
              <a:buClr>
                <a:schemeClr val="accent1">
                  <a:lumMod val="50000"/>
                </a:schemeClr>
              </a:buClr>
              <a:buSzPct val="80000"/>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Deliverables,</a:t>
            </a:r>
          </a:p>
          <a:p>
            <a:pPr marL="960120" lvl="2" indent="-228600">
              <a:lnSpc>
                <a:spcPct val="90000"/>
              </a:lnSpc>
              <a:spcBef>
                <a:spcPts val="600"/>
              </a:spcBef>
              <a:buClr>
                <a:schemeClr val="accent1">
                  <a:lumMod val="50000"/>
                </a:schemeClr>
              </a:buClr>
              <a:buSzPct val="80000"/>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VMAD Sessions since January 2020,</a:t>
            </a:r>
          </a:p>
          <a:p>
            <a:pPr marL="960120" lvl="2" indent="-228600">
              <a:lnSpc>
                <a:spcPct val="90000"/>
              </a:lnSpc>
              <a:spcBef>
                <a:spcPts val="600"/>
              </a:spcBef>
              <a:buClr>
                <a:schemeClr val="accent1">
                  <a:lumMod val="50000"/>
                </a:schemeClr>
              </a:buClr>
              <a:buSzPct val="80000"/>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New Assessment/Test Methods Master Document,</a:t>
            </a:r>
          </a:p>
          <a:p>
            <a:pPr marL="960120" lvl="2" indent="-228600">
              <a:lnSpc>
                <a:spcPct val="90000"/>
              </a:lnSpc>
              <a:spcBef>
                <a:spcPts val="600"/>
              </a:spcBef>
              <a:buClr>
                <a:schemeClr val="accent1">
                  <a:lumMod val="50000"/>
                </a:schemeClr>
              </a:buClr>
              <a:buSzPct val="80000"/>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Next Steps</a:t>
            </a:r>
          </a:p>
          <a:p>
            <a:pPr marL="845820" lvl="1" indent="-342900">
              <a:buFont typeface="Arial" panose="020B0604020202020204" pitchFamily="34" charset="0"/>
              <a:buChar char="•"/>
            </a:pPr>
            <a:endParaRPr lang="en-US" sz="24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44850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5612" y="165975"/>
            <a:ext cx="8320484" cy="1401762"/>
          </a:xfrm>
        </p:spPr>
        <p:txBody>
          <a:bodyPr anchor="ctr">
            <a:noAutofit/>
          </a:bodyPr>
          <a:lstStyle/>
          <a:p>
            <a:r>
              <a:rPr lang="en-US" sz="3200" b="1" u="sng" cap="none" dirty="0">
                <a:solidFill>
                  <a:srgbClr val="348CDC"/>
                </a:solidFill>
                <a:latin typeface="Arial" panose="020B0604020202020204" pitchFamily="34" charset="0"/>
                <a:cs typeface="Arial" panose="020B0604020202020204" pitchFamily="34" charset="0"/>
              </a:rPr>
              <a:t>VMAD Deliverables to the World Forum for Harmonization of Vehicle Regulations (WP.29)</a:t>
            </a:r>
          </a:p>
        </p:txBody>
      </p:sp>
      <p:pic>
        <p:nvPicPr>
          <p:cNvPr id="5" name="Picture 4"/>
          <p:cNvPicPr>
            <a:picLocks noChangeAspect="1"/>
          </p:cNvPicPr>
          <p:nvPr/>
        </p:nvPicPr>
        <p:blipFill>
          <a:blip r:embed="rId3"/>
          <a:srcRect/>
          <a:stretch/>
        </p:blipFill>
        <p:spPr>
          <a:xfrm>
            <a:off x="9371012" y="439363"/>
            <a:ext cx="2645639" cy="92156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3</a:t>
            </a:fld>
            <a:endParaRPr lang="en-US" dirty="0"/>
          </a:p>
        </p:txBody>
      </p:sp>
      <p:sp>
        <p:nvSpPr>
          <p:cNvPr id="2" name="Rectangle 1"/>
          <p:cNvSpPr/>
          <p:nvPr/>
        </p:nvSpPr>
        <p:spPr>
          <a:xfrm>
            <a:off x="379413" y="1471025"/>
            <a:ext cx="10896600" cy="830997"/>
          </a:xfrm>
          <a:prstGeom prst="rect">
            <a:avLst/>
          </a:prstGeom>
        </p:spPr>
        <p:txBody>
          <a:bodyPr wrap="square">
            <a:spAutoFit/>
          </a:bodyPr>
          <a:lstStyle/>
          <a:p>
            <a:pPr marL="45720" lvl="0" indent="0">
              <a:buNone/>
            </a:pPr>
            <a:r>
              <a:rPr lang="en-US" sz="2400" dirty="0">
                <a:latin typeface="Helvetica" panose="020B0604020202020204" pitchFamily="34" charset="0"/>
                <a:cs typeface="Helvetica" panose="020B0604020202020204" pitchFamily="34" charset="0"/>
              </a:rPr>
              <a:t>Based on the Framework document, </a:t>
            </a:r>
            <a:r>
              <a:rPr lang="en-CA" sz="2400" dirty="0">
                <a:latin typeface="Helvetica" panose="020B0604020202020204" pitchFamily="34" charset="0"/>
                <a:cs typeface="Helvetica" panose="020B0604020202020204" pitchFamily="34" charset="0"/>
              </a:rPr>
              <a:t>VMAD has the following deliverables to GRVA/WP.29:</a:t>
            </a:r>
            <a:endParaRPr lang="en-US" sz="2400" dirty="0"/>
          </a:p>
        </p:txBody>
      </p:sp>
      <p:graphicFrame>
        <p:nvGraphicFramePr>
          <p:cNvPr id="8" name="Content Placeholder 7">
            <a:extLst>
              <a:ext uri="{FF2B5EF4-FFF2-40B4-BE49-F238E27FC236}">
                <a16:creationId xmlns:a16="http://schemas.microsoft.com/office/drawing/2014/main" id="{C7543BA7-6308-464E-876C-24D8F9203C5D}"/>
              </a:ext>
            </a:extLst>
          </p:cNvPr>
          <p:cNvGraphicFramePr>
            <a:graphicFrameLocks/>
          </p:cNvGraphicFramePr>
          <p:nvPr>
            <p:extLst>
              <p:ext uri="{D42A27DB-BD31-4B8C-83A1-F6EECF244321}">
                <p14:modId xmlns:p14="http://schemas.microsoft.com/office/powerpoint/2010/main" val="940957114"/>
              </p:ext>
            </p:extLst>
          </p:nvPr>
        </p:nvGraphicFramePr>
        <p:xfrm>
          <a:off x="459639" y="2370729"/>
          <a:ext cx="11277600" cy="3754711"/>
        </p:xfrm>
        <a:graphic>
          <a:graphicData uri="http://schemas.openxmlformats.org/drawingml/2006/table">
            <a:tbl>
              <a:tblPr firstRow="1" bandRow="1">
                <a:tableStyleId>{3B4B98B0-60AC-42C2-AFA5-B58CD77FA1E5}</a:tableStyleId>
              </a:tblPr>
              <a:tblGrid>
                <a:gridCol w="9060839">
                  <a:extLst>
                    <a:ext uri="{9D8B030D-6E8A-4147-A177-3AD203B41FA5}">
                      <a16:colId xmlns:a16="http://schemas.microsoft.com/office/drawing/2014/main" val="20000"/>
                    </a:ext>
                  </a:extLst>
                </a:gridCol>
                <a:gridCol w="2216761">
                  <a:extLst>
                    <a:ext uri="{9D8B030D-6E8A-4147-A177-3AD203B41FA5}">
                      <a16:colId xmlns:a16="http://schemas.microsoft.com/office/drawing/2014/main" val="20001"/>
                    </a:ext>
                  </a:extLst>
                </a:gridCol>
              </a:tblGrid>
              <a:tr h="462871">
                <a:tc>
                  <a:txBody>
                    <a:bodyPr/>
                    <a:lstStyle/>
                    <a:p>
                      <a:r>
                        <a:rPr lang="en-US" sz="2200" dirty="0">
                          <a:latin typeface="Helvetica" panose="020B0604020202020204" pitchFamily="34" charset="0"/>
                          <a:cs typeface="Helvetica" panose="020B0604020202020204" pitchFamily="34" charset="0"/>
                        </a:rPr>
                        <a:t>Deliverables</a:t>
                      </a:r>
                    </a:p>
                  </a:txBody>
                  <a:tcPr/>
                </a:tc>
                <a:tc>
                  <a:txBody>
                    <a:bodyPr/>
                    <a:lstStyle/>
                    <a:p>
                      <a:r>
                        <a:rPr lang="en-US" sz="2200" dirty="0">
                          <a:latin typeface="Helvetica" panose="020B0604020202020204" pitchFamily="34" charset="0"/>
                          <a:cs typeface="Helvetica" panose="020B0604020202020204" pitchFamily="34" charset="0"/>
                        </a:rPr>
                        <a:t>Status</a:t>
                      </a:r>
                    </a:p>
                  </a:txBody>
                  <a:tcPr/>
                </a:tc>
                <a:extLst>
                  <a:ext uri="{0D108BD9-81ED-4DB2-BD59-A6C34878D82A}">
                    <a16:rowId xmlns:a16="http://schemas.microsoft.com/office/drawing/2014/main" val="10000"/>
                  </a:ext>
                </a:extLst>
              </a:tr>
              <a:tr h="1223872">
                <a:tc>
                  <a:txBody>
                    <a:bodyPr/>
                    <a:lstStyle/>
                    <a:p>
                      <a:pPr marL="457200" indent="-457200">
                        <a:buFont typeface="+mj-lt"/>
                        <a:buAutoNum type="arabicPeriod"/>
                      </a:pPr>
                      <a:r>
                        <a:rPr lang="en-CA" sz="2200" b="0" kern="1200" dirty="0">
                          <a:solidFill>
                            <a:schemeClr val="tx1"/>
                          </a:solidFill>
                          <a:effectLst/>
                          <a:latin typeface="Helvetica" panose="020B0604020202020204" pitchFamily="34" charset="0"/>
                          <a:ea typeface="+mn-ea"/>
                          <a:cs typeface="Helvetica" panose="020B0604020202020204" pitchFamily="34" charset="0"/>
                        </a:rPr>
                        <a:t>The test and assessment (including CEL) for Automated Lane Keeping Systems (ALKS) of SAE levels 3/4 compatible as a new UN Regulation for contracting parties to the 1958 agreement</a:t>
                      </a:r>
                      <a:r>
                        <a:rPr lang="en-CA" sz="2200" b="0" kern="1200" baseline="0" dirty="0">
                          <a:solidFill>
                            <a:schemeClr val="tx1"/>
                          </a:solidFill>
                          <a:effectLst/>
                          <a:latin typeface="Helvetica" panose="020B0604020202020204" pitchFamily="34" charset="0"/>
                          <a:ea typeface="+mn-ea"/>
                          <a:cs typeface="Helvetica" panose="020B0604020202020204" pitchFamily="34" charset="0"/>
                        </a:rPr>
                        <a:t>*</a:t>
                      </a:r>
                      <a:endParaRPr lang="en-US" sz="2200" b="0" dirty="0">
                        <a:latin typeface="Helvetica" panose="020B0604020202020204" pitchFamily="34" charset="0"/>
                        <a:cs typeface="Helvetica" panose="020B0604020202020204" pitchFamily="34" charset="0"/>
                      </a:endParaRPr>
                    </a:p>
                  </a:txBody>
                  <a:tcPr/>
                </a:tc>
                <a:tc>
                  <a:txBody>
                    <a:bodyPr/>
                    <a:lstStyle/>
                    <a:p>
                      <a:r>
                        <a:rPr lang="en-US" sz="2200" dirty="0">
                          <a:latin typeface="Helvetica" panose="020B0604020202020204" pitchFamily="34" charset="0"/>
                          <a:cs typeface="Helvetica" panose="020B0604020202020204" pitchFamily="34" charset="0"/>
                        </a:rPr>
                        <a:t>Completed – March</a:t>
                      </a:r>
                      <a:r>
                        <a:rPr lang="en-US" sz="2200" baseline="0" dirty="0">
                          <a:latin typeface="Helvetica" panose="020B0604020202020204" pitchFamily="34" charset="0"/>
                          <a:cs typeface="Helvetica" panose="020B0604020202020204" pitchFamily="34" charset="0"/>
                        </a:rPr>
                        <a:t> 2020</a:t>
                      </a:r>
                    </a:p>
                    <a:p>
                      <a:endParaRPr lang="en-US" sz="2200" baseline="0" dirty="0">
                        <a:latin typeface="Helvetica" panose="020B0604020202020204" pitchFamily="34" charset="0"/>
                        <a:cs typeface="Helvetica" panose="020B0604020202020204" pitchFamily="34" charset="0"/>
                      </a:endParaRPr>
                    </a:p>
                    <a:p>
                      <a:endParaRPr lang="en-US" sz="2200" dirty="0">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10001"/>
                  </a:ext>
                </a:extLst>
              </a:tr>
              <a:tr h="838200">
                <a:tc>
                  <a:txBody>
                    <a:bodyPr/>
                    <a:lstStyle/>
                    <a:p>
                      <a:pPr marL="457200" indent="-457200">
                        <a:buFont typeface="+mj-lt"/>
                        <a:buAutoNum type="arabicPeriod" startAt="2"/>
                      </a:pPr>
                      <a:r>
                        <a:rPr lang="en-CA" sz="2200" b="0" kern="1200" dirty="0">
                          <a:solidFill>
                            <a:schemeClr val="tx1"/>
                          </a:solidFill>
                          <a:effectLst/>
                          <a:latin typeface="Helvetica" panose="020B0604020202020204" pitchFamily="34" charset="0"/>
                          <a:ea typeface="+mn-ea"/>
                          <a:cs typeface="Helvetica" panose="020B0604020202020204" pitchFamily="34" charset="0"/>
                        </a:rPr>
                        <a:t>Review of the existing and upcoming methods and a proposed way forward for the assessment of automated driving (AD)</a:t>
                      </a:r>
                      <a:endParaRPr lang="en-US" sz="2200" b="0" dirty="0">
                        <a:latin typeface="Helvetica" panose="020B0604020202020204" pitchFamily="34" charset="0"/>
                        <a:cs typeface="Helvetica" panose="020B0604020202020204" pitchFamily="34" charset="0"/>
                      </a:endParaRPr>
                    </a:p>
                  </a:txBody>
                  <a:tcPr/>
                </a:tc>
                <a:tc>
                  <a:txBody>
                    <a:bodyPr/>
                    <a:lstStyle/>
                    <a:p>
                      <a:r>
                        <a:rPr lang="en-US" sz="2200" dirty="0">
                          <a:latin typeface="Helvetica" panose="020B0604020202020204" pitchFamily="34" charset="0"/>
                          <a:cs typeface="Helvetica" panose="020B0604020202020204" pitchFamily="34" charset="0"/>
                        </a:rPr>
                        <a:t>Completed – March 2020</a:t>
                      </a:r>
                    </a:p>
                    <a:p>
                      <a:endParaRPr lang="en-US" sz="2200" dirty="0">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10002"/>
                  </a:ext>
                </a:extLst>
              </a:tr>
              <a:tr h="533400">
                <a:tc>
                  <a:txBody>
                    <a:bodyPr/>
                    <a:lstStyle/>
                    <a:p>
                      <a:pPr marL="457200" marR="0" lvl="0" indent="-457200" algn="l" defTabSz="914400" rtl="0" eaLnBrk="1" fontAlgn="auto" latinLnBrk="0" hangingPunct="1">
                        <a:lnSpc>
                          <a:spcPct val="100000"/>
                        </a:lnSpc>
                        <a:spcBef>
                          <a:spcPts val="0"/>
                        </a:spcBef>
                        <a:spcAft>
                          <a:spcPts val="0"/>
                        </a:spcAft>
                        <a:buClrTx/>
                        <a:buSzTx/>
                        <a:buFont typeface="+mj-lt"/>
                        <a:buAutoNum type="arabicPeriod" startAt="3"/>
                        <a:tabLst/>
                        <a:defRPr/>
                      </a:pPr>
                      <a:r>
                        <a:rPr lang="en-CA" sz="2200" b="1" kern="1200" dirty="0">
                          <a:solidFill>
                            <a:schemeClr val="tx1"/>
                          </a:solidFill>
                          <a:effectLst/>
                          <a:latin typeface="Helvetica" panose="020B0604020202020204" pitchFamily="34" charset="0"/>
                          <a:ea typeface="+mn-ea"/>
                          <a:cs typeface="Helvetica" panose="020B0604020202020204" pitchFamily="34" charset="0"/>
                        </a:rPr>
                        <a:t>New assessment/test method (NATM) of AD</a:t>
                      </a:r>
                      <a:endParaRPr lang="en-US" sz="2200" b="1" dirty="0">
                        <a:latin typeface="Helvetica" panose="020B0604020202020204" pitchFamily="34" charset="0"/>
                        <a:cs typeface="Helvetica" panose="020B0604020202020204" pitchFamily="34" charset="0"/>
                      </a:endParaRPr>
                    </a:p>
                  </a:txBody>
                  <a:tcPr/>
                </a:tc>
                <a:tc>
                  <a:txBody>
                    <a:bodyPr/>
                    <a:lstStyle/>
                    <a:p>
                      <a:r>
                        <a:rPr lang="en-US" sz="2200" b="1" dirty="0">
                          <a:latin typeface="Helvetica" panose="020B0604020202020204" pitchFamily="34" charset="0"/>
                          <a:cs typeface="Helvetica" panose="020B0604020202020204" pitchFamily="34" charset="0"/>
                        </a:rPr>
                        <a:t>March 2021</a:t>
                      </a:r>
                    </a:p>
                    <a:p>
                      <a:endParaRPr lang="en-US" sz="2200" b="1" dirty="0">
                        <a:latin typeface="Helvetica" panose="020B0604020202020204" pitchFamily="34" charset="0"/>
                        <a:cs typeface="Helvetica" panose="020B0604020202020204" pitchFamily="34"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096266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01624" y="232435"/>
            <a:ext cx="8840788" cy="1199890"/>
          </a:xfrm>
        </p:spPr>
        <p:txBody>
          <a:bodyPr anchor="ctr">
            <a:normAutofit/>
          </a:bodyPr>
          <a:lstStyle/>
          <a:p>
            <a:r>
              <a:rPr lang="en-US" sz="4400" b="1" u="sng" cap="none" dirty="0">
                <a:solidFill>
                  <a:srgbClr val="348CDC"/>
                </a:solidFill>
                <a:latin typeface="Arial" panose="020B0604020202020204" pitchFamily="34" charset="0"/>
                <a:cs typeface="Arial" panose="020B0604020202020204" pitchFamily="34" charset="0"/>
              </a:rPr>
              <a:t>Recent VMAD Sessions</a:t>
            </a:r>
          </a:p>
        </p:txBody>
      </p:sp>
      <p:pic>
        <p:nvPicPr>
          <p:cNvPr id="5" name="Picture 4"/>
          <p:cNvPicPr>
            <a:picLocks noChangeAspect="1"/>
          </p:cNvPicPr>
          <p:nvPr/>
        </p:nvPicPr>
        <p:blipFill>
          <a:blip r:embed="rId3"/>
          <a:srcRect/>
          <a:stretch/>
        </p:blipFill>
        <p:spPr>
          <a:xfrm>
            <a:off x="8951753" y="23243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4</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296025" y="1363496"/>
            <a:ext cx="11660188" cy="5197075"/>
          </a:xfrm>
        </p:spPr>
        <p:txBody>
          <a:bodyPr>
            <a:normAutofit/>
          </a:bodyPr>
          <a:lstStyle/>
          <a:p>
            <a:r>
              <a:rPr lang="en-US" sz="3200" b="1" dirty="0">
                <a:latin typeface="Helvetica" panose="020B0604020202020204" pitchFamily="34" charset="0"/>
                <a:cs typeface="Helvetica" panose="020B0604020202020204" pitchFamily="34" charset="0"/>
              </a:rPr>
              <a:t>VMAD has held regular VMAD Teleconferences </a:t>
            </a:r>
          </a:p>
          <a:p>
            <a:pPr marL="960120" lvl="2">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Since May 2020, VMAD has held six VMAD teleconferences as well as multiple sub-groups meetings and VMAD leadership meetings</a:t>
            </a:r>
          </a:p>
          <a:p>
            <a:pPr marL="960120" lvl="2">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Approximately 80 individuals from contracting parties (CPs), NGOs and industry have attended each of these WebEx VMAD sessions </a:t>
            </a:r>
          </a:p>
          <a:p>
            <a:pPr marL="960120" lvl="2">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VMAD sessions have been focused on developing the NATM Master Document</a:t>
            </a: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707503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624" y="232435"/>
            <a:ext cx="8840788" cy="1199890"/>
          </a:xfrm>
        </p:spPr>
        <p:txBody>
          <a:bodyPr anchor="ctr">
            <a:normAutofit/>
          </a:bodyPr>
          <a:lstStyle/>
          <a:p>
            <a:r>
              <a:rPr lang="en-US" sz="4400" b="1" u="sng" cap="none" dirty="0">
                <a:solidFill>
                  <a:srgbClr val="348CDC"/>
                </a:solidFill>
                <a:latin typeface="Arial" panose="020B0604020202020204" pitchFamily="34" charset="0"/>
                <a:cs typeface="Arial" panose="020B0604020202020204" pitchFamily="34" charset="0"/>
              </a:rPr>
              <a:t>Recent VMAD Sessions</a:t>
            </a:r>
          </a:p>
        </p:txBody>
      </p:sp>
      <p:pic>
        <p:nvPicPr>
          <p:cNvPr id="5" name="Picture 4"/>
          <p:cNvPicPr>
            <a:picLocks noChangeAspect="1"/>
          </p:cNvPicPr>
          <p:nvPr/>
        </p:nvPicPr>
        <p:blipFill>
          <a:blip r:embed="rId3"/>
          <a:srcRect/>
          <a:stretch/>
        </p:blipFill>
        <p:spPr>
          <a:xfrm>
            <a:off x="8951753" y="23243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5</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296025" y="1363496"/>
            <a:ext cx="11660188" cy="5197075"/>
          </a:xfrm>
        </p:spPr>
        <p:txBody>
          <a:bodyPr>
            <a:normAutofit fontScale="85000" lnSpcReduction="20000"/>
          </a:bodyPr>
          <a:lstStyle/>
          <a:p>
            <a:r>
              <a:rPr lang="en-US" sz="3200" b="1" dirty="0">
                <a:latin typeface="Helvetica" panose="020B0604020202020204" pitchFamily="34" charset="0"/>
                <a:cs typeface="Helvetica" panose="020B0604020202020204" pitchFamily="34" charset="0"/>
              </a:rPr>
              <a:t>VMAD Agreed Approach </a:t>
            </a:r>
          </a:p>
          <a:p>
            <a:pPr marL="960120" lvl="2">
              <a:lnSpc>
                <a:spcPct val="110000"/>
              </a:lnSpc>
              <a:buFont typeface="Courier New" panose="02070309020205020404" pitchFamily="49" charset="0"/>
              <a:buChar char="o"/>
            </a:pPr>
            <a:r>
              <a:rPr lang="fr-CA" sz="3000" dirty="0">
                <a:latin typeface="Helvetica" panose="020B0604020202020204" pitchFamily="34" charset="0"/>
                <a:cs typeface="Helvetica" panose="020B0604020202020204" pitchFamily="34" charset="0"/>
              </a:rPr>
              <a:t>Agreement to </a:t>
            </a:r>
            <a:r>
              <a:rPr lang="fr-CA" sz="3000" dirty="0" err="1">
                <a:latin typeface="Helvetica" panose="020B0604020202020204" pitchFamily="34" charset="0"/>
                <a:cs typeface="Helvetica" panose="020B0604020202020204" pitchFamily="34" charset="0"/>
              </a:rPr>
              <a:t>develop</a:t>
            </a:r>
            <a:r>
              <a:rPr lang="fr-CA" sz="3000" dirty="0">
                <a:latin typeface="Helvetica" panose="020B0604020202020204" pitchFamily="34" charset="0"/>
                <a:cs typeface="Helvetica" panose="020B0604020202020204" pitchFamily="34" charset="0"/>
              </a:rPr>
              <a:t> the </a:t>
            </a:r>
            <a:r>
              <a:rPr lang="fr-CA" sz="3000" dirty="0" err="1">
                <a:latin typeface="Helvetica" panose="020B0604020202020204" pitchFamily="34" charset="0"/>
                <a:cs typeface="Helvetica" panose="020B0604020202020204" pitchFamily="34" charset="0"/>
              </a:rPr>
              <a:t>methodologies</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from</a:t>
            </a:r>
            <a:r>
              <a:rPr lang="fr-CA" sz="3000" dirty="0">
                <a:latin typeface="Helvetica" panose="020B0604020202020204" pitchFamily="34" charset="0"/>
                <a:cs typeface="Helvetica" panose="020B0604020202020204" pitchFamily="34" charset="0"/>
              </a:rPr>
              <a:t> high </a:t>
            </a:r>
            <a:r>
              <a:rPr lang="fr-CA" sz="3000" dirty="0" err="1">
                <a:latin typeface="Helvetica" panose="020B0604020202020204" pitchFamily="34" charset="0"/>
                <a:cs typeface="Helvetica" panose="020B0604020202020204" pitchFamily="34" charset="0"/>
              </a:rPr>
              <a:t>level</a:t>
            </a:r>
            <a:r>
              <a:rPr lang="fr-CA" sz="3000" dirty="0">
                <a:latin typeface="Helvetica" panose="020B0604020202020204" pitchFamily="34" charset="0"/>
                <a:cs typeface="Helvetica" panose="020B0604020202020204" pitchFamily="34" charset="0"/>
              </a:rPr>
              <a:t> description first </a:t>
            </a:r>
            <a:r>
              <a:rPr lang="fr-CA" sz="3000" dirty="0" err="1">
                <a:latin typeface="Helvetica" panose="020B0604020202020204" pitchFamily="34" charset="0"/>
                <a:cs typeface="Helvetica" panose="020B0604020202020204" pitchFamily="34" charset="0"/>
              </a:rPr>
              <a:t>then</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providing</a:t>
            </a:r>
            <a:r>
              <a:rPr lang="fr-CA" sz="3000" dirty="0">
                <a:latin typeface="Helvetica" panose="020B0604020202020204" pitchFamily="34" charset="0"/>
                <a:cs typeface="Helvetica" panose="020B0604020202020204" pitchFamily="34" charset="0"/>
              </a:rPr>
              <a:t> more </a:t>
            </a:r>
            <a:r>
              <a:rPr lang="fr-CA" sz="3000" dirty="0" err="1">
                <a:latin typeface="Helvetica" panose="020B0604020202020204" pitchFamily="34" charset="0"/>
                <a:cs typeface="Helvetica" panose="020B0604020202020204" pitchFamily="34" charset="0"/>
              </a:rPr>
              <a:t>details</a:t>
            </a:r>
            <a:r>
              <a:rPr lang="fr-CA" sz="3000" dirty="0">
                <a:latin typeface="Helvetica" panose="020B0604020202020204" pitchFamily="34" charset="0"/>
                <a:cs typeface="Helvetica" panose="020B0604020202020204" pitchFamily="34" charset="0"/>
              </a:rPr>
              <a:t> </a:t>
            </a:r>
            <a:endParaRPr lang="en-US" sz="3000" dirty="0">
              <a:latin typeface="Helvetica" panose="020B0604020202020204" pitchFamily="34" charset="0"/>
              <a:cs typeface="Helvetica" panose="020B0604020202020204" pitchFamily="34" charset="0"/>
            </a:endParaRPr>
          </a:p>
          <a:p>
            <a:pPr lvl="5">
              <a:buFont typeface="Courier New" panose="02070309020205020404" pitchFamily="49" charset="0"/>
              <a:buChar char="o"/>
            </a:pPr>
            <a:r>
              <a:rPr lang="en-US" sz="2400" dirty="0">
                <a:latin typeface="Helvetica" panose="020B0604020202020204" pitchFamily="34" charset="0"/>
                <a:cs typeface="Helvetica" panose="020B0604020202020204" pitchFamily="34" charset="0"/>
              </a:rPr>
              <a:t>description of the different pillars and elements </a:t>
            </a:r>
          </a:p>
          <a:p>
            <a:pPr lvl="5">
              <a:buFont typeface="Courier New" panose="02070309020205020404" pitchFamily="49" charset="0"/>
              <a:buChar char="o"/>
            </a:pPr>
            <a:r>
              <a:rPr lang="en-US" sz="2400" dirty="0">
                <a:latin typeface="Helvetica" panose="020B0604020202020204" pitchFamily="34" charset="0"/>
                <a:cs typeface="Helvetica" panose="020B0604020202020204" pitchFamily="34" charset="0"/>
              </a:rPr>
              <a:t>description of the relations - between these pillars and elements</a:t>
            </a:r>
          </a:p>
          <a:p>
            <a:pPr lvl="5">
              <a:buFont typeface="Courier New" panose="02070309020205020404" pitchFamily="49" charset="0"/>
              <a:buChar char="o"/>
            </a:pPr>
            <a:r>
              <a:rPr lang="en-US" sz="2400" dirty="0">
                <a:latin typeface="Helvetica" panose="020B0604020202020204" pitchFamily="34" charset="0"/>
                <a:cs typeface="Helvetica" panose="020B0604020202020204" pitchFamily="34" charset="0"/>
              </a:rPr>
              <a:t>description of the (dis)advantages of the different pillars and maturity</a:t>
            </a:r>
          </a:p>
          <a:p>
            <a:pPr lvl="5">
              <a:buFont typeface="Courier New" panose="02070309020205020404" pitchFamily="49" charset="0"/>
              <a:buChar char="o"/>
            </a:pPr>
            <a:r>
              <a:rPr lang="en-US" sz="2400" dirty="0">
                <a:latin typeface="Helvetica" panose="020B0604020202020204" pitchFamily="34" charset="0"/>
                <a:cs typeface="Helvetica" panose="020B0604020202020204" pitchFamily="34" charset="0"/>
              </a:rPr>
              <a:t>high level description of the content of the pillars</a:t>
            </a:r>
          </a:p>
          <a:p>
            <a:pPr lvl="5">
              <a:buFont typeface="Courier New" panose="02070309020205020404" pitchFamily="49" charset="0"/>
              <a:buChar char="o"/>
            </a:pPr>
            <a:r>
              <a:rPr lang="fr-CA" sz="2400" dirty="0" err="1">
                <a:latin typeface="Helvetica" panose="020B0604020202020204" pitchFamily="34" charset="0"/>
                <a:cs typeface="Helvetica" panose="020B0604020202020204" pitchFamily="34" charset="0"/>
              </a:rPr>
              <a:t>Integration</a:t>
            </a:r>
            <a:r>
              <a:rPr lang="fr-CA" sz="2400" dirty="0">
                <a:latin typeface="Helvetica" panose="020B0604020202020204" pitchFamily="34" charset="0"/>
                <a:cs typeface="Helvetica" panose="020B0604020202020204" pitchFamily="34" charset="0"/>
              </a:rPr>
              <a:t> </a:t>
            </a:r>
            <a:r>
              <a:rPr lang="fr-CA" sz="2400" dirty="0" err="1">
                <a:latin typeface="Helvetica" panose="020B0604020202020204" pitchFamily="34" charset="0"/>
                <a:cs typeface="Helvetica" panose="020B0604020202020204" pitchFamily="34" charset="0"/>
              </a:rPr>
              <a:t>between</a:t>
            </a:r>
            <a:r>
              <a:rPr lang="fr-CA" sz="2400" dirty="0">
                <a:latin typeface="Helvetica" panose="020B0604020202020204" pitchFamily="34" charset="0"/>
                <a:cs typeface="Helvetica" panose="020B0604020202020204" pitchFamily="34" charset="0"/>
              </a:rPr>
              <a:t> </a:t>
            </a:r>
            <a:r>
              <a:rPr lang="fr-CA" sz="2400" dirty="0" err="1">
                <a:latin typeface="Helvetica" panose="020B0604020202020204" pitchFamily="34" charset="0"/>
                <a:cs typeface="Helvetica" panose="020B0604020202020204" pitchFamily="34" charset="0"/>
              </a:rPr>
              <a:t>pillars</a:t>
            </a:r>
            <a:r>
              <a:rPr lang="fr-CA" sz="2400" dirty="0">
                <a:latin typeface="Helvetica" panose="020B0604020202020204" pitchFamily="34" charset="0"/>
                <a:cs typeface="Helvetica" panose="020B0604020202020204" pitchFamily="34" charset="0"/>
              </a:rPr>
              <a:t> and </a:t>
            </a:r>
            <a:r>
              <a:rPr lang="fr-CA" sz="2400" dirty="0" err="1">
                <a:latin typeface="Helvetica" panose="020B0604020202020204" pitchFamily="34" charset="0"/>
                <a:cs typeface="Helvetica" panose="020B0604020202020204" pitchFamily="34" charset="0"/>
              </a:rPr>
              <a:t>with</a:t>
            </a:r>
            <a:r>
              <a:rPr lang="fr-CA" sz="2400" dirty="0">
                <a:latin typeface="Helvetica" panose="020B0604020202020204" pitchFamily="34" charset="0"/>
                <a:cs typeface="Helvetica" panose="020B0604020202020204" pitchFamily="34" charset="0"/>
              </a:rPr>
              <a:t> the </a:t>
            </a:r>
            <a:r>
              <a:rPr lang="fr-CA" sz="2400" dirty="0" err="1">
                <a:latin typeface="Helvetica" panose="020B0604020202020204" pitchFamily="34" charset="0"/>
                <a:cs typeface="Helvetica" panose="020B0604020202020204" pitchFamily="34" charset="0"/>
              </a:rPr>
              <a:t>functional</a:t>
            </a:r>
            <a:r>
              <a:rPr lang="fr-CA" sz="2400" dirty="0">
                <a:latin typeface="Helvetica" panose="020B0604020202020204" pitchFamily="34" charset="0"/>
                <a:cs typeface="Helvetica" panose="020B0604020202020204" pitchFamily="34" charset="0"/>
              </a:rPr>
              <a:t> </a:t>
            </a:r>
            <a:r>
              <a:rPr lang="fr-CA" sz="2400" dirty="0" err="1">
                <a:latin typeface="Helvetica" panose="020B0604020202020204" pitchFamily="34" charset="0"/>
                <a:cs typeface="Helvetica" panose="020B0604020202020204" pitchFamily="34" charset="0"/>
              </a:rPr>
              <a:t>requirements</a:t>
            </a:r>
            <a:r>
              <a:rPr lang="fr-CA" sz="2400" dirty="0">
                <a:latin typeface="Helvetica" panose="020B0604020202020204" pitchFamily="34" charset="0"/>
                <a:cs typeface="Helvetica" panose="020B0604020202020204" pitchFamily="34" charset="0"/>
              </a:rPr>
              <a:t> </a:t>
            </a:r>
            <a:r>
              <a:rPr lang="fr-CA" sz="2400" dirty="0" err="1">
                <a:latin typeface="Helvetica" panose="020B0604020202020204" pitchFamily="34" charset="0"/>
                <a:cs typeface="Helvetica" panose="020B0604020202020204" pitchFamily="34" charset="0"/>
              </a:rPr>
              <a:t>developped</a:t>
            </a:r>
            <a:r>
              <a:rPr lang="fr-CA" sz="2400" dirty="0">
                <a:latin typeface="Helvetica" panose="020B0604020202020204" pitchFamily="34" charset="0"/>
                <a:cs typeface="Helvetica" panose="020B0604020202020204" pitchFamily="34" charset="0"/>
              </a:rPr>
              <a:t> by FRAV</a:t>
            </a:r>
          </a:p>
          <a:p>
            <a:pPr marL="960120" lvl="2">
              <a:lnSpc>
                <a:spcPct val="110000"/>
              </a:lnSpc>
              <a:buFont typeface="Courier New" panose="02070309020205020404" pitchFamily="49" charset="0"/>
              <a:buChar char="o"/>
            </a:pPr>
            <a:r>
              <a:rPr lang="fr-CA" sz="3000" dirty="0">
                <a:latin typeface="Helvetica" panose="020B0604020202020204" pitchFamily="34" charset="0"/>
                <a:cs typeface="Helvetica" panose="020B0604020202020204" pitchFamily="34" charset="0"/>
              </a:rPr>
              <a:t>Agreement on the structure of Master document</a:t>
            </a:r>
          </a:p>
          <a:p>
            <a:pPr marL="960120" lvl="2">
              <a:lnSpc>
                <a:spcPct val="110000"/>
              </a:lnSpc>
              <a:buFont typeface="Courier New" panose="02070309020205020404" pitchFamily="49" charset="0"/>
              <a:buChar char="o"/>
            </a:pPr>
            <a:r>
              <a:rPr lang="en-US" sz="3000" dirty="0">
                <a:latin typeface="Helvetica" panose="020B0604020202020204" pitchFamily="34" charset="0"/>
                <a:cs typeface="Helvetica" panose="020B0604020202020204" pitchFamily="34" charset="0"/>
              </a:rPr>
              <a:t>Start with validation of NATM for Highway systems</a:t>
            </a:r>
          </a:p>
          <a:p>
            <a:r>
              <a:rPr lang="en-US" sz="3200" b="1" dirty="0">
                <a:latin typeface="Helvetica" panose="020B0604020202020204" pitchFamily="34" charset="0"/>
                <a:cs typeface="Helvetica" panose="020B0604020202020204" pitchFamily="34" charset="0"/>
              </a:rPr>
              <a:t>VMAD issues for further (internal) discussion e.g.</a:t>
            </a:r>
          </a:p>
          <a:p>
            <a:pPr marL="960120" lvl="2">
              <a:lnSpc>
                <a:spcPct val="110000"/>
              </a:lnSpc>
              <a:buFont typeface="Courier New" panose="02070309020205020404" pitchFamily="49" charset="0"/>
              <a:buChar char="o"/>
            </a:pPr>
            <a:r>
              <a:rPr lang="en-US" sz="3100" dirty="0">
                <a:latin typeface="Helvetica" panose="020B0604020202020204" pitchFamily="34" charset="0"/>
                <a:cs typeface="Helvetica" panose="020B0604020202020204" pitchFamily="34" charset="0"/>
              </a:rPr>
              <a:t>How to develop in-use monitoring/evaluation</a:t>
            </a:r>
          </a:p>
          <a:p>
            <a:pPr marL="960120" lvl="2">
              <a:lnSpc>
                <a:spcPct val="110000"/>
              </a:lnSpc>
              <a:buFont typeface="Courier New" panose="02070309020205020404" pitchFamily="49" charset="0"/>
              <a:buChar char="o"/>
            </a:pPr>
            <a:r>
              <a:rPr lang="en-US" sz="3100" dirty="0">
                <a:latin typeface="Helvetica" panose="020B0604020202020204" pitchFamily="34" charset="0"/>
                <a:cs typeface="Helvetica" panose="020B0604020202020204" pitchFamily="34" charset="0"/>
              </a:rPr>
              <a:t>Description of Audit which meets both 58 and 98 agreements</a:t>
            </a: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900738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343741"/>
            <a:ext cx="8785435" cy="868981"/>
          </a:xfrm>
        </p:spPr>
        <p:txBody>
          <a:bodyPr anchor="ctr">
            <a:normAutofit fontScale="90000"/>
          </a:bodyPr>
          <a:lstStyle/>
          <a:p>
            <a:r>
              <a:rPr lang="en-US" sz="4400" b="1" u="sng" cap="none" dirty="0">
                <a:solidFill>
                  <a:srgbClr val="348CDC"/>
                </a:solidFill>
                <a:latin typeface="Arial" panose="020B0604020202020204" pitchFamily="34" charset="0"/>
                <a:cs typeface="Arial" panose="020B0604020202020204" pitchFamily="34" charset="0"/>
              </a:rPr>
              <a:t>Relationship between </a:t>
            </a:r>
            <a:br>
              <a:rPr lang="en-US" sz="4400" b="1" u="sng" cap="none" dirty="0">
                <a:solidFill>
                  <a:srgbClr val="348CDC"/>
                </a:solidFill>
                <a:latin typeface="Arial" panose="020B0604020202020204" pitchFamily="34" charset="0"/>
                <a:cs typeface="Arial" panose="020B0604020202020204" pitchFamily="34" charset="0"/>
              </a:rPr>
            </a:br>
            <a:r>
              <a:rPr lang="en-US" sz="4400" b="1" u="sng" cap="none" dirty="0">
                <a:solidFill>
                  <a:srgbClr val="348CDC"/>
                </a:solidFill>
                <a:latin typeface="Arial" panose="020B0604020202020204" pitchFamily="34" charset="0"/>
                <a:cs typeface="Arial" panose="020B0604020202020204" pitchFamily="34" charset="0"/>
              </a:rPr>
              <a:t>FRAV and VMAD</a:t>
            </a:r>
          </a:p>
        </p:txBody>
      </p:sp>
      <p:pic>
        <p:nvPicPr>
          <p:cNvPr id="5" name="Picture 4"/>
          <p:cNvPicPr>
            <a:picLocks noChangeAspect="1"/>
          </p:cNvPicPr>
          <p:nvPr/>
        </p:nvPicPr>
        <p:blipFill>
          <a:blip r:embed="rId3"/>
          <a:srcRect/>
          <a:stretch/>
        </p:blipFill>
        <p:spPr>
          <a:xfrm>
            <a:off x="9164847" y="311921"/>
            <a:ext cx="2895917" cy="1008743"/>
          </a:xfrm>
          <a:prstGeom prst="rect">
            <a:avLst/>
          </a:prstGeom>
        </p:spPr>
      </p:pic>
      <p:sp>
        <p:nvSpPr>
          <p:cNvPr id="6" name="Slide Number Placeholder 5"/>
          <p:cNvSpPr>
            <a:spLocks noGrp="1"/>
          </p:cNvSpPr>
          <p:nvPr>
            <p:ph type="sldNum" sz="quarter" idx="12"/>
          </p:nvPr>
        </p:nvSpPr>
        <p:spPr>
          <a:xfrm>
            <a:off x="9840529" y="5901211"/>
            <a:ext cx="1143001" cy="180974"/>
          </a:xfrm>
        </p:spPr>
        <p:txBody>
          <a:bodyPr/>
          <a:lstStyle/>
          <a:p>
            <a:fld id="{F36C87F6-986D-49E6-AF40-1B3A1EE8064D}" type="slidenum">
              <a:rPr lang="en-US" smtClean="0"/>
              <a:t>6</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0" y="1600200"/>
            <a:ext cx="11864772" cy="4835523"/>
          </a:xfrm>
        </p:spPr>
        <p:txBody>
          <a:bodyPr>
            <a:normAutofit/>
          </a:bodyPr>
          <a:lstStyle/>
          <a:p>
            <a:pPr marL="502920" lvl="2" indent="0">
              <a:buNone/>
            </a:pPr>
            <a:endParaRPr lang="en-US" sz="26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marL="274320" lvl="1" indent="0">
              <a:buNone/>
            </a:pPr>
            <a:endParaRPr lang="en-CA" sz="2400"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pic>
        <p:nvPicPr>
          <p:cNvPr id="9" name="Picture 8" descr="Art Hand Drawing Sketch Letter F With A White Background ...">
            <a:extLst>
              <a:ext uri="{FF2B5EF4-FFF2-40B4-BE49-F238E27FC236}">
                <a16:creationId xmlns:a16="http://schemas.microsoft.com/office/drawing/2014/main" id="{390FA6F0-4E13-45D8-94BD-814841E6444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511" t="12008" r="47010" b="17255"/>
          <a:stretch/>
        </p:blipFill>
        <p:spPr bwMode="auto">
          <a:xfrm>
            <a:off x="3593717" y="1758200"/>
            <a:ext cx="4211297" cy="41430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B8A6770-A48F-4C89-B184-57E28F4AFCC4}"/>
              </a:ext>
            </a:extLst>
          </p:cNvPr>
          <p:cNvSpPr txBox="1"/>
          <p:nvPr/>
        </p:nvSpPr>
        <p:spPr>
          <a:xfrm>
            <a:off x="4928759" y="2111495"/>
            <a:ext cx="1340239" cy="369332"/>
          </a:xfrm>
          <a:prstGeom prst="rect">
            <a:avLst/>
          </a:prstGeom>
          <a:noFill/>
        </p:spPr>
        <p:txBody>
          <a:bodyPr wrap="none" rtlCol="0">
            <a:spAutoFit/>
          </a:bodyPr>
          <a:lstStyle/>
          <a:p>
            <a:r>
              <a:rPr lang="en-US" dirty="0">
                <a:solidFill>
                  <a:srgbClr val="000000"/>
                </a:solidFill>
                <a:latin typeface="Arial" panose="020B0604020202020204"/>
              </a:rPr>
              <a:t>“High Level”</a:t>
            </a:r>
          </a:p>
        </p:txBody>
      </p:sp>
      <p:sp>
        <p:nvSpPr>
          <p:cNvPr id="12" name="Arrow: Left-Right 26">
            <a:extLst>
              <a:ext uri="{FF2B5EF4-FFF2-40B4-BE49-F238E27FC236}">
                <a16:creationId xmlns:a16="http://schemas.microsoft.com/office/drawing/2014/main" id="{F1D66056-718E-422A-BF10-831D94746E7E}"/>
              </a:ext>
            </a:extLst>
          </p:cNvPr>
          <p:cNvSpPr/>
          <p:nvPr/>
        </p:nvSpPr>
        <p:spPr>
          <a:xfrm>
            <a:off x="3602542" y="3479381"/>
            <a:ext cx="4202472" cy="584705"/>
          </a:xfrm>
          <a:prstGeom prst="leftRightArrow">
            <a:avLst/>
          </a:prstGeom>
          <a:solidFill>
            <a:srgbClr val="A6A6A6"/>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3" name="TextBox 12">
            <a:extLst>
              <a:ext uri="{FF2B5EF4-FFF2-40B4-BE49-F238E27FC236}">
                <a16:creationId xmlns:a16="http://schemas.microsoft.com/office/drawing/2014/main" id="{57012EB9-3735-499D-9FB2-69D9036CE679}"/>
              </a:ext>
            </a:extLst>
          </p:cNvPr>
          <p:cNvSpPr txBox="1"/>
          <p:nvPr/>
        </p:nvSpPr>
        <p:spPr>
          <a:xfrm>
            <a:off x="5019648" y="4877974"/>
            <a:ext cx="1158459" cy="369332"/>
          </a:xfrm>
          <a:prstGeom prst="rect">
            <a:avLst/>
          </a:prstGeom>
          <a:noFill/>
        </p:spPr>
        <p:txBody>
          <a:bodyPr wrap="none" rtlCol="0">
            <a:spAutoFit/>
          </a:bodyPr>
          <a:lstStyle/>
          <a:p>
            <a:r>
              <a:rPr lang="en-US" dirty="0">
                <a:solidFill>
                  <a:srgbClr val="000000"/>
                </a:solidFill>
                <a:latin typeface="Arial" panose="020B0604020202020204"/>
              </a:rPr>
              <a:t>“Detailed”</a:t>
            </a:r>
          </a:p>
        </p:txBody>
      </p:sp>
      <p:sp>
        <p:nvSpPr>
          <p:cNvPr id="14" name="TextBox 13">
            <a:extLst>
              <a:ext uri="{FF2B5EF4-FFF2-40B4-BE49-F238E27FC236}">
                <a16:creationId xmlns:a16="http://schemas.microsoft.com/office/drawing/2014/main" id="{B50C07C7-F428-4F3E-AA37-22018B17C729}"/>
              </a:ext>
            </a:extLst>
          </p:cNvPr>
          <p:cNvSpPr txBox="1"/>
          <p:nvPr/>
        </p:nvSpPr>
        <p:spPr>
          <a:xfrm>
            <a:off x="379412" y="1926829"/>
            <a:ext cx="2736262" cy="369332"/>
          </a:xfrm>
          <a:prstGeom prst="rect">
            <a:avLst/>
          </a:prstGeom>
          <a:noFill/>
        </p:spPr>
        <p:txBody>
          <a:bodyPr wrap="none" rtlCol="0">
            <a:spAutoFit/>
          </a:bodyPr>
          <a:lstStyle/>
          <a:p>
            <a:r>
              <a:rPr lang="en-US" dirty="0">
                <a:solidFill>
                  <a:srgbClr val="000000"/>
                </a:solidFill>
                <a:latin typeface="Arial" panose="020B0604020202020204"/>
              </a:rPr>
              <a:t>REQUIREMENT DEFINITION</a:t>
            </a:r>
          </a:p>
        </p:txBody>
      </p:sp>
      <p:sp>
        <p:nvSpPr>
          <p:cNvPr id="15" name="TextBox 14">
            <a:extLst>
              <a:ext uri="{FF2B5EF4-FFF2-40B4-BE49-F238E27FC236}">
                <a16:creationId xmlns:a16="http://schemas.microsoft.com/office/drawing/2014/main" id="{3230C725-17B8-4730-AC0D-E79BF85CC4CE}"/>
              </a:ext>
            </a:extLst>
          </p:cNvPr>
          <p:cNvSpPr txBox="1"/>
          <p:nvPr/>
        </p:nvSpPr>
        <p:spPr>
          <a:xfrm>
            <a:off x="8329105" y="1921829"/>
            <a:ext cx="2987228" cy="369332"/>
          </a:xfrm>
          <a:prstGeom prst="rect">
            <a:avLst/>
          </a:prstGeom>
          <a:noFill/>
        </p:spPr>
        <p:txBody>
          <a:bodyPr wrap="none" rtlCol="0">
            <a:spAutoFit/>
          </a:bodyPr>
          <a:lstStyle/>
          <a:p>
            <a:r>
              <a:rPr lang="en-US" dirty="0">
                <a:solidFill>
                  <a:srgbClr val="000000"/>
                </a:solidFill>
                <a:latin typeface="Arial" panose="020B0604020202020204"/>
              </a:rPr>
              <a:t>ASSESSMENT METHODOLOGY</a:t>
            </a:r>
          </a:p>
        </p:txBody>
      </p:sp>
      <p:sp>
        <p:nvSpPr>
          <p:cNvPr id="16" name="TextBox 15">
            <a:extLst>
              <a:ext uri="{FF2B5EF4-FFF2-40B4-BE49-F238E27FC236}">
                <a16:creationId xmlns:a16="http://schemas.microsoft.com/office/drawing/2014/main" id="{082F297A-63D1-4F24-9CB1-92A46BF2F175}"/>
              </a:ext>
            </a:extLst>
          </p:cNvPr>
          <p:cNvSpPr txBox="1"/>
          <p:nvPr/>
        </p:nvSpPr>
        <p:spPr>
          <a:xfrm>
            <a:off x="1619494" y="2410997"/>
            <a:ext cx="1048492" cy="584775"/>
          </a:xfrm>
          <a:prstGeom prst="rect">
            <a:avLst/>
          </a:prstGeom>
          <a:noFill/>
        </p:spPr>
        <p:txBody>
          <a:bodyPr wrap="none" rtlCol="0">
            <a:spAutoFit/>
          </a:bodyPr>
          <a:lstStyle/>
          <a:p>
            <a:r>
              <a:rPr lang="en-US" sz="3200" dirty="0">
                <a:solidFill>
                  <a:srgbClr val="000000"/>
                </a:solidFill>
                <a:latin typeface="Arial" panose="020B0604020202020204"/>
              </a:rPr>
              <a:t>FRAV</a:t>
            </a:r>
          </a:p>
        </p:txBody>
      </p:sp>
      <p:sp>
        <p:nvSpPr>
          <p:cNvPr id="17" name="TextBox 16">
            <a:extLst>
              <a:ext uri="{FF2B5EF4-FFF2-40B4-BE49-F238E27FC236}">
                <a16:creationId xmlns:a16="http://schemas.microsoft.com/office/drawing/2014/main" id="{0712D217-2D9E-465B-BD5F-B3A91CE49FEF}"/>
              </a:ext>
            </a:extLst>
          </p:cNvPr>
          <p:cNvSpPr txBox="1"/>
          <p:nvPr/>
        </p:nvSpPr>
        <p:spPr>
          <a:xfrm>
            <a:off x="8730745" y="2403618"/>
            <a:ext cx="1258678" cy="584775"/>
          </a:xfrm>
          <a:prstGeom prst="rect">
            <a:avLst/>
          </a:prstGeom>
          <a:noFill/>
        </p:spPr>
        <p:txBody>
          <a:bodyPr wrap="none" rtlCol="0">
            <a:spAutoFit/>
          </a:bodyPr>
          <a:lstStyle/>
          <a:p>
            <a:r>
              <a:rPr lang="en-US" sz="3200" dirty="0">
                <a:solidFill>
                  <a:srgbClr val="000000"/>
                </a:solidFill>
                <a:latin typeface="Arial" panose="020B0604020202020204"/>
              </a:rPr>
              <a:t>VMAD</a:t>
            </a:r>
          </a:p>
        </p:txBody>
      </p:sp>
      <p:sp>
        <p:nvSpPr>
          <p:cNvPr id="18" name="TextBox 17">
            <a:extLst>
              <a:ext uri="{FF2B5EF4-FFF2-40B4-BE49-F238E27FC236}">
                <a16:creationId xmlns:a16="http://schemas.microsoft.com/office/drawing/2014/main" id="{276A06CE-B430-4148-AB5A-1AA58EC6D724}"/>
              </a:ext>
            </a:extLst>
          </p:cNvPr>
          <p:cNvSpPr txBox="1"/>
          <p:nvPr/>
        </p:nvSpPr>
        <p:spPr>
          <a:xfrm>
            <a:off x="12317" y="3424796"/>
            <a:ext cx="3866535" cy="830997"/>
          </a:xfrm>
          <a:prstGeom prst="rect">
            <a:avLst/>
          </a:prstGeom>
          <a:noFill/>
        </p:spPr>
        <p:txBody>
          <a:bodyPr wrap="square" rtlCol="0">
            <a:spAutoFit/>
          </a:bodyPr>
          <a:lstStyle/>
          <a:p>
            <a:pPr algn="ctr"/>
            <a:r>
              <a:rPr lang="en-US" sz="2400" dirty="0">
                <a:solidFill>
                  <a:srgbClr val="000000"/>
                </a:solidFill>
                <a:latin typeface="Arial" panose="020B0604020202020204"/>
              </a:rPr>
              <a:t>Pass/Fail Performance Requirement(s)</a:t>
            </a:r>
          </a:p>
        </p:txBody>
      </p:sp>
      <p:sp>
        <p:nvSpPr>
          <p:cNvPr id="19" name="TextBox 18">
            <a:extLst>
              <a:ext uri="{FF2B5EF4-FFF2-40B4-BE49-F238E27FC236}">
                <a16:creationId xmlns:a16="http://schemas.microsoft.com/office/drawing/2014/main" id="{D8BBB97B-67B8-476E-8E59-ED3BB896D6A2}"/>
              </a:ext>
            </a:extLst>
          </p:cNvPr>
          <p:cNvSpPr txBox="1"/>
          <p:nvPr/>
        </p:nvSpPr>
        <p:spPr>
          <a:xfrm>
            <a:off x="8046288" y="3356234"/>
            <a:ext cx="3028770" cy="830997"/>
          </a:xfrm>
          <a:prstGeom prst="rect">
            <a:avLst/>
          </a:prstGeom>
          <a:noFill/>
        </p:spPr>
        <p:txBody>
          <a:bodyPr wrap="square" rtlCol="0">
            <a:spAutoFit/>
          </a:bodyPr>
          <a:lstStyle/>
          <a:p>
            <a:pPr algn="ctr"/>
            <a:r>
              <a:rPr lang="en-US" sz="2400" dirty="0">
                <a:solidFill>
                  <a:srgbClr val="000000"/>
                </a:solidFill>
                <a:latin typeface="Arial" panose="020B0604020202020204"/>
              </a:rPr>
              <a:t>Test/Assessment Procedure(s)</a:t>
            </a:r>
          </a:p>
        </p:txBody>
      </p:sp>
    </p:spTree>
    <p:extLst>
      <p:ext uri="{BB962C8B-B14F-4D97-AF65-F5344CB8AC3E}">
        <p14:creationId xmlns:p14="http://schemas.microsoft.com/office/powerpoint/2010/main" val="488476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624" y="232435"/>
            <a:ext cx="8840788" cy="1199890"/>
          </a:xfrm>
        </p:spPr>
        <p:txBody>
          <a:bodyPr anchor="ctr">
            <a:normAutofit fontScale="90000"/>
          </a:bodyPr>
          <a:lstStyle/>
          <a:p>
            <a:r>
              <a:rPr lang="en-US" sz="4400" b="1" u="sng" cap="none" dirty="0">
                <a:solidFill>
                  <a:srgbClr val="348CDC"/>
                </a:solidFill>
                <a:latin typeface="Arial" panose="020B0604020202020204" pitchFamily="34" charset="0"/>
                <a:cs typeface="Arial" panose="020B0604020202020204" pitchFamily="34" charset="0"/>
              </a:rPr>
              <a:t>Continued collaboration between VMAD and FRAV</a:t>
            </a:r>
          </a:p>
        </p:txBody>
      </p:sp>
      <p:pic>
        <p:nvPicPr>
          <p:cNvPr id="5" name="Picture 4"/>
          <p:cNvPicPr>
            <a:picLocks noChangeAspect="1"/>
          </p:cNvPicPr>
          <p:nvPr/>
        </p:nvPicPr>
        <p:blipFill>
          <a:blip r:embed="rId3"/>
          <a:srcRect/>
          <a:stretch/>
        </p:blipFill>
        <p:spPr>
          <a:xfrm>
            <a:off x="8951753" y="23243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7</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296025" y="1363496"/>
            <a:ext cx="11660188" cy="5197075"/>
          </a:xfrm>
        </p:spPr>
        <p:txBody>
          <a:bodyPr>
            <a:normAutofit fontScale="92500" lnSpcReduction="10000"/>
          </a:bodyPr>
          <a:lstStyle/>
          <a:p>
            <a:endParaRPr lang="en-US" sz="3200" b="1" dirty="0">
              <a:latin typeface="Helvetica" panose="020B0604020202020204" pitchFamily="34" charset="0"/>
              <a:cs typeface="Helvetica" panose="020B0604020202020204" pitchFamily="34" charset="0"/>
            </a:endParaRPr>
          </a:p>
          <a:p>
            <a:pPr>
              <a:lnSpc>
                <a:spcPct val="80000"/>
              </a:lnSpc>
            </a:pPr>
            <a:r>
              <a:rPr lang="en-US" sz="3000" dirty="0">
                <a:latin typeface="Helvetica" panose="020B0604020202020204" pitchFamily="34" charset="0"/>
                <a:cs typeface="Helvetica" panose="020B0604020202020204" pitchFamily="34" charset="0"/>
              </a:rPr>
              <a:t>More than 90% of the participants attended both FRAV &amp; VMAD</a:t>
            </a:r>
          </a:p>
          <a:p>
            <a:pPr>
              <a:lnSpc>
                <a:spcPct val="80000"/>
              </a:lnSpc>
            </a:pPr>
            <a:r>
              <a:rPr lang="en-US" sz="3000" dirty="0">
                <a:latin typeface="Helvetica" panose="020B0604020202020204" pitchFamily="34" charset="0"/>
                <a:cs typeface="Helvetica" panose="020B0604020202020204" pitchFamily="34" charset="0"/>
              </a:rPr>
              <a:t>Discussions and work by FRAV continues to inform VMAD’s work and vice versa</a:t>
            </a:r>
          </a:p>
          <a:p>
            <a:pPr>
              <a:lnSpc>
                <a:spcPct val="80000"/>
              </a:lnSpc>
            </a:pPr>
            <a:r>
              <a:rPr lang="fr-CA" sz="3000" dirty="0">
                <a:latin typeface="Helvetica" panose="020B0604020202020204" pitchFamily="34" charset="0"/>
                <a:cs typeface="Helvetica" panose="020B0604020202020204" pitchFamily="34" charset="0"/>
              </a:rPr>
              <a:t>Agreement to </a:t>
            </a:r>
            <a:r>
              <a:rPr lang="fr-CA" sz="3000" dirty="0" err="1">
                <a:latin typeface="Helvetica" panose="020B0604020202020204" pitchFamily="34" charset="0"/>
                <a:cs typeface="Helvetica" panose="020B0604020202020204" pitchFamily="34" charset="0"/>
              </a:rPr>
              <a:t>establish</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regular</a:t>
            </a:r>
            <a:r>
              <a:rPr lang="fr-CA" sz="3000" dirty="0">
                <a:latin typeface="Helvetica" panose="020B0604020202020204" pitchFamily="34" charset="0"/>
                <a:cs typeface="Helvetica" panose="020B0604020202020204" pitchFamily="34" charset="0"/>
              </a:rPr>
              <a:t> check-</a:t>
            </a:r>
            <a:r>
              <a:rPr lang="fr-CA" sz="3000" dirty="0" err="1">
                <a:latin typeface="Helvetica" panose="020B0604020202020204" pitchFamily="34" charset="0"/>
                <a:cs typeface="Helvetica" panose="020B0604020202020204" pitchFamily="34" charset="0"/>
              </a:rPr>
              <a:t>ins</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monthly</a:t>
            </a:r>
            <a:r>
              <a:rPr lang="fr-CA" sz="3000" dirty="0">
                <a:latin typeface="Helvetica" panose="020B0604020202020204" pitchFamily="34" charset="0"/>
                <a:cs typeface="Helvetica" panose="020B0604020202020204" pitchFamily="34" charset="0"/>
              </a:rPr>
              <a:t> at minimum)</a:t>
            </a:r>
          </a:p>
          <a:p>
            <a:pPr>
              <a:lnSpc>
                <a:spcPct val="80000"/>
              </a:lnSpc>
            </a:pPr>
            <a:r>
              <a:rPr lang="fr-CA" sz="3000" dirty="0">
                <a:latin typeface="Helvetica" panose="020B0604020202020204" pitchFamily="34" charset="0"/>
                <a:cs typeface="Helvetica" panose="020B0604020202020204" pitchFamily="34" charset="0"/>
              </a:rPr>
              <a:t>Agreement </a:t>
            </a:r>
            <a:r>
              <a:rPr lang="fr-CA" sz="3000" dirty="0" err="1">
                <a:latin typeface="Helvetica" panose="020B0604020202020204" pitchFamily="34" charset="0"/>
                <a:cs typeface="Helvetica" panose="020B0604020202020204" pitchFamily="34" charset="0"/>
              </a:rPr>
              <a:t>that</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both</a:t>
            </a:r>
            <a:r>
              <a:rPr lang="fr-CA" sz="3000" dirty="0">
                <a:latin typeface="Helvetica" panose="020B0604020202020204" pitchFamily="34" charset="0"/>
                <a:cs typeface="Helvetica" panose="020B0604020202020204" pitchFamily="34" charset="0"/>
              </a:rPr>
              <a:t> groups </a:t>
            </a:r>
            <a:r>
              <a:rPr lang="fr-CA" sz="3000" dirty="0" err="1">
                <a:latin typeface="Helvetica" panose="020B0604020202020204" pitchFamily="34" charset="0"/>
                <a:cs typeface="Helvetica" panose="020B0604020202020204" pitchFamily="34" charset="0"/>
              </a:rPr>
              <a:t>start</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with</a:t>
            </a:r>
            <a:r>
              <a:rPr lang="fr-CA" sz="3000" dirty="0">
                <a:latin typeface="Helvetica" panose="020B0604020202020204" pitchFamily="34" charset="0"/>
                <a:cs typeface="Helvetica" panose="020B0604020202020204" pitchFamily="34" charset="0"/>
              </a:rPr>
              <a:t> high </a:t>
            </a:r>
            <a:r>
              <a:rPr lang="fr-CA" sz="3000" dirty="0" err="1">
                <a:latin typeface="Helvetica" panose="020B0604020202020204" pitchFamily="34" charset="0"/>
                <a:cs typeface="Helvetica" panose="020B0604020202020204" pitchFamily="34" charset="0"/>
              </a:rPr>
              <a:t>level</a:t>
            </a:r>
            <a:r>
              <a:rPr lang="fr-CA" sz="3000" dirty="0">
                <a:latin typeface="Helvetica" panose="020B0604020202020204" pitchFamily="34" charset="0"/>
                <a:cs typeface="Helvetica" panose="020B0604020202020204" pitchFamily="34" charset="0"/>
              </a:rPr>
              <a:t> descriptions of </a:t>
            </a:r>
            <a:r>
              <a:rPr lang="fr-CA" sz="3000" dirty="0" err="1">
                <a:latin typeface="Helvetica" panose="020B0604020202020204" pitchFamily="34" charset="0"/>
                <a:cs typeface="Helvetica" panose="020B0604020202020204" pitchFamily="34" charset="0"/>
              </a:rPr>
              <a:t>functional</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requirements</a:t>
            </a:r>
            <a:r>
              <a:rPr lang="fr-CA" sz="3000" dirty="0">
                <a:latin typeface="Helvetica" panose="020B0604020202020204" pitchFamily="34" charset="0"/>
                <a:cs typeface="Helvetica" panose="020B0604020202020204" pitchFamily="34" charset="0"/>
              </a:rPr>
              <a:t> (FRAV) and </a:t>
            </a:r>
            <a:r>
              <a:rPr lang="fr-CA" sz="3000" dirty="0" err="1">
                <a:latin typeface="Helvetica" panose="020B0604020202020204" pitchFamily="34" charset="0"/>
                <a:cs typeface="Helvetica" panose="020B0604020202020204" pitchFamily="34" charset="0"/>
              </a:rPr>
              <a:t>assessments</a:t>
            </a:r>
            <a:r>
              <a:rPr lang="fr-CA" sz="3000" dirty="0">
                <a:latin typeface="Helvetica" panose="020B0604020202020204" pitchFamily="34" charset="0"/>
                <a:cs typeface="Helvetica" panose="020B0604020202020204" pitchFamily="34" charset="0"/>
              </a:rPr>
              <a:t> and test </a:t>
            </a:r>
            <a:r>
              <a:rPr lang="fr-CA" sz="3000" dirty="0" err="1">
                <a:latin typeface="Helvetica" panose="020B0604020202020204" pitchFamily="34" charset="0"/>
                <a:cs typeface="Helvetica" panose="020B0604020202020204" pitchFamily="34" charset="0"/>
              </a:rPr>
              <a:t>methods</a:t>
            </a:r>
            <a:r>
              <a:rPr lang="fr-CA" sz="3000" dirty="0">
                <a:latin typeface="Helvetica" panose="020B0604020202020204" pitchFamily="34" charset="0"/>
                <a:cs typeface="Helvetica" panose="020B0604020202020204" pitchFamily="34" charset="0"/>
              </a:rPr>
              <a:t> (VMAD)</a:t>
            </a:r>
            <a:endParaRPr lang="en-US" sz="3000" dirty="0">
              <a:latin typeface="Helvetica" panose="020B0604020202020204" pitchFamily="34" charset="0"/>
              <a:cs typeface="Helvetica" panose="020B0604020202020204" pitchFamily="34" charset="0"/>
            </a:endParaRPr>
          </a:p>
          <a:p>
            <a:pPr>
              <a:lnSpc>
                <a:spcPct val="80000"/>
              </a:lnSpc>
            </a:pPr>
            <a:r>
              <a:rPr lang="fr-CA" sz="3000" dirty="0">
                <a:latin typeface="Helvetica" panose="020B0604020202020204" pitchFamily="34" charset="0"/>
                <a:cs typeface="Helvetica" panose="020B0604020202020204" pitchFamily="34" charset="0"/>
              </a:rPr>
              <a:t>Agreement </a:t>
            </a:r>
            <a:r>
              <a:rPr lang="fr-CA" sz="3000" dirty="0" err="1">
                <a:latin typeface="Helvetica" panose="020B0604020202020204" pitchFamily="34" charset="0"/>
                <a:cs typeface="Helvetica" panose="020B0604020202020204" pitchFamily="34" charset="0"/>
              </a:rPr>
              <a:t>that</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elements</a:t>
            </a:r>
            <a:r>
              <a:rPr lang="fr-CA" sz="3000" dirty="0">
                <a:latin typeface="Helvetica" panose="020B0604020202020204" pitchFamily="34" charset="0"/>
                <a:cs typeface="Helvetica" panose="020B0604020202020204" pitchFamily="34" charset="0"/>
              </a:rPr>
              <a:t> of FRAV and VMAD </a:t>
            </a:r>
            <a:r>
              <a:rPr lang="fr-CA" sz="3000" dirty="0" err="1">
                <a:latin typeface="Helvetica" panose="020B0604020202020204" pitchFamily="34" charset="0"/>
                <a:cs typeface="Helvetica" panose="020B0604020202020204" pitchFamily="34" charset="0"/>
              </a:rPr>
              <a:t>should</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be</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similar</a:t>
            </a:r>
            <a:r>
              <a:rPr lang="fr-CA" sz="3000" dirty="0">
                <a:latin typeface="Helvetica" panose="020B0604020202020204" pitchFamily="34" charset="0"/>
                <a:cs typeface="Helvetica" panose="020B0604020202020204" pitchFamily="34" charset="0"/>
              </a:rPr>
              <a:t> and </a:t>
            </a:r>
            <a:r>
              <a:rPr lang="fr-CA" sz="3000" dirty="0" err="1">
                <a:latin typeface="Helvetica" panose="020B0604020202020204" pitchFamily="34" charset="0"/>
                <a:cs typeface="Helvetica" panose="020B0604020202020204" pitchFamily="34" charset="0"/>
              </a:rPr>
              <a:t>Annex</a:t>
            </a:r>
            <a:r>
              <a:rPr lang="fr-CA" sz="3000" dirty="0">
                <a:latin typeface="Helvetica" panose="020B0604020202020204" pitchFamily="34" charset="0"/>
                <a:cs typeface="Helvetica" panose="020B0604020202020204" pitchFamily="34" charset="0"/>
              </a:rPr>
              <a:t> 1 of the Framework document </a:t>
            </a:r>
            <a:r>
              <a:rPr lang="fr-CA" sz="3000" dirty="0" err="1">
                <a:latin typeface="Helvetica" panose="020B0604020202020204" pitchFamily="34" charset="0"/>
                <a:cs typeface="Helvetica" panose="020B0604020202020204" pitchFamily="34" charset="0"/>
              </a:rPr>
              <a:t>should</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be</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amended</a:t>
            </a:r>
            <a:r>
              <a:rPr lang="fr-CA" sz="3000" dirty="0">
                <a:latin typeface="Helvetica" panose="020B0604020202020204" pitchFamily="34" charset="0"/>
                <a:cs typeface="Helvetica" panose="020B0604020202020204" pitchFamily="34" charset="0"/>
              </a:rPr>
              <a:t> to </a:t>
            </a:r>
            <a:r>
              <a:rPr lang="fr-CA" sz="3000" dirty="0" err="1">
                <a:latin typeface="Helvetica" panose="020B0604020202020204" pitchFamily="34" charset="0"/>
                <a:cs typeface="Helvetica" panose="020B0604020202020204" pitchFamily="34" charset="0"/>
              </a:rPr>
              <a:t>reflect</a:t>
            </a:r>
            <a:r>
              <a:rPr lang="fr-CA" sz="3000" dirty="0">
                <a:latin typeface="Helvetica" panose="020B0604020202020204" pitchFamily="34" charset="0"/>
                <a:cs typeface="Helvetica" panose="020B0604020202020204" pitchFamily="34" charset="0"/>
              </a:rPr>
              <a:t> </a:t>
            </a:r>
            <a:r>
              <a:rPr lang="fr-CA" sz="3000" dirty="0" err="1">
                <a:latin typeface="Helvetica" panose="020B0604020202020204" pitchFamily="34" charset="0"/>
                <a:cs typeface="Helvetica" panose="020B0604020202020204" pitchFamily="34" charset="0"/>
              </a:rPr>
              <a:t>this</a:t>
            </a:r>
            <a:r>
              <a:rPr lang="fr-CA" sz="3000" dirty="0">
                <a:latin typeface="Helvetica" panose="020B0604020202020204" pitchFamily="34" charset="0"/>
                <a:cs typeface="Helvetica" panose="020B0604020202020204" pitchFamily="34" charset="0"/>
              </a:rPr>
              <a:t> in the future</a:t>
            </a:r>
          </a:p>
          <a:p>
            <a:pPr>
              <a:lnSpc>
                <a:spcPct val="80000"/>
              </a:lnSpc>
            </a:pPr>
            <a:r>
              <a:rPr lang="fr-CA" sz="3000" dirty="0">
                <a:latin typeface="Helvetica" panose="020B0604020202020204" pitchFamily="34" charset="0"/>
                <a:cs typeface="Helvetica" panose="020B0604020202020204" pitchFamily="34" charset="0"/>
              </a:rPr>
              <a:t>Agreement to </a:t>
            </a:r>
            <a:r>
              <a:rPr lang="fr-CA" sz="3000" dirty="0" err="1">
                <a:latin typeface="Helvetica" panose="020B0604020202020204" pitchFamily="34" charset="0"/>
                <a:cs typeface="Helvetica" panose="020B0604020202020204" pitchFamily="34" charset="0"/>
              </a:rPr>
              <a:t>address</a:t>
            </a:r>
            <a:r>
              <a:rPr lang="fr-CA" sz="3000" dirty="0">
                <a:latin typeface="Helvetica" panose="020B0604020202020204" pitchFamily="34" charset="0"/>
                <a:cs typeface="Helvetica" panose="020B0604020202020204" pitchFamily="34" charset="0"/>
              </a:rPr>
              <a:t> « system </a:t>
            </a:r>
            <a:r>
              <a:rPr lang="fr-CA" sz="3000" dirty="0" err="1">
                <a:latin typeface="Helvetica" panose="020B0604020202020204" pitchFamily="34" charset="0"/>
                <a:cs typeface="Helvetica" panose="020B0604020202020204" pitchFamily="34" charset="0"/>
              </a:rPr>
              <a:t>safety</a:t>
            </a:r>
            <a:r>
              <a:rPr lang="fr-CA" sz="3000" dirty="0">
                <a:latin typeface="Helvetica" panose="020B0604020202020204" pitchFamily="34" charset="0"/>
                <a:cs typeface="Helvetica" panose="020B0604020202020204" pitchFamily="34" charset="0"/>
              </a:rPr>
              <a:t> » first at FRAV </a:t>
            </a:r>
            <a:r>
              <a:rPr lang="fr-CA" sz="3000" dirty="0" err="1">
                <a:latin typeface="Helvetica" panose="020B0604020202020204" pitchFamily="34" charset="0"/>
                <a:cs typeface="Helvetica" panose="020B0604020202020204" pitchFamily="34" charset="0"/>
              </a:rPr>
              <a:t>then</a:t>
            </a:r>
            <a:r>
              <a:rPr lang="fr-CA" sz="3000" dirty="0">
                <a:latin typeface="Helvetica" panose="020B0604020202020204" pitchFamily="34" charset="0"/>
                <a:cs typeface="Helvetica" panose="020B0604020202020204" pitchFamily="34" charset="0"/>
              </a:rPr>
              <a:t> at VMAD</a:t>
            </a:r>
          </a:p>
          <a:p>
            <a:pPr lvl="1">
              <a:buFont typeface="Courier New" panose="02070309020205020404" pitchFamily="49" charset="0"/>
              <a:buChar char="o"/>
            </a:pPr>
            <a:endParaRPr lang="fr-CA" sz="2800" i="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938949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7824" y="186713"/>
            <a:ext cx="9450388" cy="1199890"/>
          </a:xfrm>
        </p:spPr>
        <p:txBody>
          <a:bodyPr anchor="ctr">
            <a:normAutofit/>
          </a:bodyPr>
          <a:lstStyle/>
          <a:p>
            <a:r>
              <a:rPr lang="en-US" sz="4400" b="1" u="sng" cap="none" dirty="0">
                <a:solidFill>
                  <a:srgbClr val="348CDC"/>
                </a:solidFill>
                <a:latin typeface="Arial" panose="020B0604020202020204" pitchFamily="34" charset="0"/>
                <a:cs typeface="Arial" panose="020B0604020202020204" pitchFamily="34" charset="0"/>
              </a:rPr>
              <a:t>NATM Master Document</a:t>
            </a:r>
          </a:p>
        </p:txBody>
      </p:sp>
      <p:pic>
        <p:nvPicPr>
          <p:cNvPr id="5" name="Picture 4"/>
          <p:cNvPicPr>
            <a:picLocks noChangeAspect="1"/>
          </p:cNvPicPr>
          <p:nvPr/>
        </p:nvPicPr>
        <p:blipFill>
          <a:blip r:embed="rId3"/>
          <a:srcRect/>
          <a:stretch/>
        </p:blipFill>
        <p:spPr>
          <a:xfrm>
            <a:off x="9043467" y="217193"/>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8</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0" y="1225936"/>
            <a:ext cx="12038011" cy="5318064"/>
          </a:xfrm>
        </p:spPr>
        <p:txBody>
          <a:bodyPr>
            <a:normAutofit fontScale="85000" lnSpcReduction="20000"/>
          </a:bodyPr>
          <a:lstStyle/>
          <a:p>
            <a:pPr marL="274320" lvl="1" indent="0">
              <a:buNone/>
            </a:pPr>
            <a:r>
              <a:rPr lang="en-US" sz="2800" dirty="0">
                <a:latin typeface="Helvetica" panose="020B0604020202020204" pitchFamily="34" charset="0"/>
                <a:cs typeface="Helvetica" panose="020B0604020202020204" pitchFamily="34" charset="0"/>
              </a:rPr>
              <a:t>In May at VMAD-6, a draft NATM Master Document was tabled. </a:t>
            </a:r>
          </a:p>
          <a:p>
            <a:pPr marL="274320" lvl="1" indent="0">
              <a:buNone/>
            </a:pPr>
            <a:endParaRPr lang="en-US" sz="2800" dirty="0">
              <a:latin typeface="Helvetica" panose="020B0604020202020204" pitchFamily="34" charset="0"/>
              <a:cs typeface="Helvetica" panose="020B0604020202020204" pitchFamily="34" charset="0"/>
            </a:endParaRPr>
          </a:p>
          <a:p>
            <a:pPr marL="274320" lvl="1" indent="0">
              <a:buNone/>
            </a:pPr>
            <a:r>
              <a:rPr lang="en-US" sz="2800" dirty="0">
                <a:latin typeface="Helvetica" panose="020B0604020202020204" pitchFamily="34" charset="0"/>
                <a:cs typeface="Helvetica" panose="020B0604020202020204" pitchFamily="34" charset="0"/>
              </a:rPr>
              <a:t>The NATM Master Document outlines the various sections of the NATM. When completed, the document will be structured as follows:</a:t>
            </a:r>
            <a:br>
              <a:rPr lang="en-US" sz="2800" dirty="0">
                <a:latin typeface="Helvetica" panose="020B0604020202020204" pitchFamily="34" charset="0"/>
                <a:cs typeface="Helvetica" panose="020B0604020202020204" pitchFamily="34" charset="0"/>
              </a:rPr>
            </a:br>
            <a:endParaRPr lang="en-US" sz="2800" dirty="0">
              <a:latin typeface="Helvetica" panose="020B0604020202020204" pitchFamily="34" charset="0"/>
              <a:cs typeface="Helvetica" panose="020B0604020202020204" pitchFamily="34" charset="0"/>
            </a:endParaRPr>
          </a:p>
          <a:p>
            <a:pPr marL="731520" lvl="1" indent="-457200">
              <a:buFont typeface="+mj-lt"/>
              <a:buAutoNum type="arabicPeriod"/>
            </a:pPr>
            <a:r>
              <a:rPr lang="en-US" sz="2800" b="1" dirty="0">
                <a:latin typeface="Helvetica" panose="020B0604020202020204" pitchFamily="34" charset="0"/>
                <a:cs typeface="Helvetica" panose="020B0604020202020204" pitchFamily="34" charset="0"/>
              </a:rPr>
              <a:t>The first portion of the document is a high level framework of the NATM, including: </a:t>
            </a:r>
          </a:p>
          <a:p>
            <a:pPr marL="960120" lvl="2">
              <a:lnSpc>
                <a:spcPct val="110000"/>
              </a:lnSpc>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Scope and general overviews of each of the pillars (scenarios catalogue, audit, simulation/virtual testing, test-track, and real-world testing); and, </a:t>
            </a:r>
          </a:p>
          <a:p>
            <a:pPr marL="960120" lvl="2">
              <a:lnSpc>
                <a:spcPct val="110000"/>
              </a:lnSpc>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Overall process of the NATM (e.g., how the pillars of the NATM operate together, producing an efficient, comprehensive, and cohesive process).</a:t>
            </a:r>
            <a:br>
              <a:rPr lang="en-US" sz="2600" dirty="0">
                <a:latin typeface="Helvetica" panose="020B0604020202020204" pitchFamily="34" charset="0"/>
                <a:cs typeface="Helvetica" panose="020B0604020202020204" pitchFamily="34" charset="0"/>
              </a:rPr>
            </a:br>
            <a:endParaRPr lang="en-US" sz="2600" dirty="0">
              <a:latin typeface="Helvetica" panose="020B0604020202020204" pitchFamily="34" charset="0"/>
              <a:cs typeface="Helvetica" panose="020B0604020202020204" pitchFamily="34" charset="0"/>
            </a:endParaRPr>
          </a:p>
          <a:p>
            <a:pPr marL="731520" lvl="1" indent="-457200">
              <a:buFont typeface="+mj-lt"/>
              <a:buAutoNum type="arabicPeriod"/>
            </a:pPr>
            <a:r>
              <a:rPr lang="en-US" sz="2800" b="1" dirty="0">
                <a:latin typeface="Helvetica" panose="020B0604020202020204" pitchFamily="34" charset="0"/>
                <a:cs typeface="Helvetica" panose="020B0604020202020204" pitchFamily="34" charset="0"/>
              </a:rPr>
              <a:t>The second portion of the document will map out the process for how specific functional requirements are assessed by the NATM. </a:t>
            </a:r>
          </a:p>
          <a:p>
            <a:pPr marL="960120" lvl="2">
              <a:lnSpc>
                <a:spcPct val="110000"/>
              </a:lnSpc>
              <a:buFont typeface="Courier New" panose="02070309020205020404" pitchFamily="49" charset="0"/>
              <a:buChar char="o"/>
            </a:pPr>
            <a:r>
              <a:rPr lang="en-US" sz="2800" dirty="0">
                <a:latin typeface="Helvetica" panose="020B0604020202020204" pitchFamily="34" charset="0"/>
                <a:cs typeface="Helvetica" panose="020B0604020202020204" pitchFamily="34" charset="0"/>
              </a:rPr>
              <a:t>As part of this work, VMAD, in consultation with FRAV, will outline how the pillars correspond with the functional requirements indicated in the FRAV-05 document. </a:t>
            </a:r>
          </a:p>
          <a:p>
            <a:pPr marL="502920" lvl="2" indent="0">
              <a:buNone/>
            </a:pPr>
            <a:endParaRPr lang="en-US" sz="2400" dirty="0">
              <a:latin typeface="Helvetica" panose="020B0604020202020204" pitchFamily="34" charset="0"/>
              <a:cs typeface="Helvetica" panose="020B0604020202020204" pitchFamily="34" charset="0"/>
            </a:endParaRPr>
          </a:p>
          <a:p>
            <a:pPr marL="502920" lvl="2" indent="0">
              <a:buNone/>
            </a:pPr>
            <a:endParaRPr lang="en-US" sz="26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marL="274320" lvl="1" indent="0">
              <a:buNone/>
            </a:pPr>
            <a:endParaRPr lang="en-CA" sz="2400"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196070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72902"/>
            <a:ext cx="8785435" cy="868981"/>
          </a:xfrm>
        </p:spPr>
        <p:txBody>
          <a:bodyPr anchor="ctr">
            <a:normAutofit/>
          </a:bodyPr>
          <a:lstStyle/>
          <a:p>
            <a:r>
              <a:rPr lang="en-US" sz="4400" b="1" u="sng" cap="none" dirty="0">
                <a:solidFill>
                  <a:srgbClr val="348CDC"/>
                </a:solidFill>
                <a:latin typeface="Arial" panose="020B0604020202020204" pitchFamily="34" charset="0"/>
                <a:cs typeface="Arial" panose="020B0604020202020204" pitchFamily="34" charset="0"/>
              </a:rPr>
              <a:t>NATM Master Document</a:t>
            </a:r>
          </a:p>
        </p:txBody>
      </p:sp>
      <p:pic>
        <p:nvPicPr>
          <p:cNvPr id="5" name="Picture 4"/>
          <p:cNvPicPr>
            <a:picLocks noChangeAspect="1"/>
          </p:cNvPicPr>
          <p:nvPr/>
        </p:nvPicPr>
        <p:blipFill>
          <a:blip r:embed="rId3"/>
          <a:srcRect/>
          <a:stretch/>
        </p:blipFill>
        <p:spPr>
          <a:xfrm>
            <a:off x="9043468" y="103020"/>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9</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74613" y="1414028"/>
            <a:ext cx="11658599" cy="4964519"/>
          </a:xfrm>
        </p:spPr>
        <p:txBody>
          <a:bodyPr>
            <a:noAutofit/>
          </a:bodyPr>
          <a:lstStyle/>
          <a:p>
            <a:pPr marL="274320" lvl="1">
              <a:lnSpc>
                <a:spcPct val="70000"/>
              </a:lnSpc>
              <a:spcBef>
                <a:spcPts val="1800"/>
              </a:spcBef>
            </a:pPr>
            <a:r>
              <a:rPr lang="en-US" sz="2400" dirty="0">
                <a:latin typeface="Helvetica" panose="020B0604020202020204" pitchFamily="34" charset="0"/>
                <a:cs typeface="Helvetica" panose="020B0604020202020204" pitchFamily="34" charset="0"/>
              </a:rPr>
              <a:t>Since VMAD-6, VMAD and its sub-groups have held meetings to revise and further develop the NATM Master Document. A revised version of the NATM Master Document is currently under development. </a:t>
            </a:r>
          </a:p>
          <a:p>
            <a:pPr marL="960120" lvl="2">
              <a:buFont typeface="Courier New" panose="02070309020205020404" pitchFamily="49" charset="0"/>
              <a:buChar char="o"/>
            </a:pPr>
            <a:r>
              <a:rPr lang="en-US" sz="2400" dirty="0">
                <a:latin typeface="Helvetica" panose="020B0604020202020204" pitchFamily="34" charset="0"/>
                <a:cs typeface="Helvetica" panose="020B0604020202020204" pitchFamily="34" charset="0"/>
              </a:rPr>
              <a:t>The new version of the NATM Master Document will work from the pillar-specific concept papers which have been advanced by the sub-groups.</a:t>
            </a:r>
          </a:p>
          <a:p>
            <a:pPr marL="274320" lvl="1">
              <a:lnSpc>
                <a:spcPct val="70000"/>
              </a:lnSpc>
              <a:spcBef>
                <a:spcPts val="1800"/>
              </a:spcBef>
            </a:pPr>
            <a:r>
              <a:rPr lang="en-US" sz="2400" dirty="0">
                <a:latin typeface="Helvetica" panose="020B0604020202020204" pitchFamily="34" charset="0"/>
                <a:cs typeface="Helvetica" panose="020B0604020202020204" pitchFamily="34" charset="0"/>
              </a:rPr>
              <a:t>To ensure the NATM Master Document  is completed in a systematic and timely fashion, VMAD and its sub-groups have initiated the development of </a:t>
            </a:r>
            <a:r>
              <a:rPr lang="en-US" sz="2400" dirty="0" err="1">
                <a:latin typeface="Helvetica" panose="020B0604020202020204" pitchFamily="34" charset="0"/>
                <a:cs typeface="Helvetica" panose="020B0604020202020204" pitchFamily="34" charset="0"/>
              </a:rPr>
              <a:t>workplans</a:t>
            </a:r>
            <a:r>
              <a:rPr lang="en-US" sz="2400" dirty="0">
                <a:latin typeface="Helvetica" panose="020B0604020202020204" pitchFamily="34" charset="0"/>
                <a:cs typeface="Helvetica" panose="020B0604020202020204" pitchFamily="34" charset="0"/>
              </a:rPr>
              <a:t>. </a:t>
            </a:r>
          </a:p>
          <a:p>
            <a:pPr marL="960120" lvl="2">
              <a:buFont typeface="Courier New" panose="02070309020205020404" pitchFamily="49" charset="0"/>
              <a:buChar char="o"/>
            </a:pPr>
            <a:r>
              <a:rPr lang="en-US" sz="2400" dirty="0" err="1">
                <a:latin typeface="Helvetica" panose="020B0604020202020204" pitchFamily="34" charset="0"/>
                <a:cs typeface="Helvetica" panose="020B0604020202020204" pitchFamily="34" charset="0"/>
              </a:rPr>
              <a:t>Workplans</a:t>
            </a:r>
            <a:r>
              <a:rPr lang="en-US" sz="2400" dirty="0">
                <a:latin typeface="Helvetica" panose="020B0604020202020204" pitchFamily="34" charset="0"/>
                <a:cs typeface="Helvetica" panose="020B0604020202020204" pitchFamily="34" charset="0"/>
              </a:rPr>
              <a:t> include outstanding questions and action items for further development of various technical aspects of the NATM (e.g. scenarios catalogue).</a:t>
            </a:r>
          </a:p>
          <a:p>
            <a:pPr marL="274320" lvl="1">
              <a:lnSpc>
                <a:spcPct val="70000"/>
              </a:lnSpc>
              <a:spcBef>
                <a:spcPts val="1800"/>
              </a:spcBef>
            </a:pPr>
            <a:r>
              <a:rPr lang="en-US" sz="2400" dirty="0">
                <a:latin typeface="Helvetica" panose="020B0604020202020204" pitchFamily="34" charset="0"/>
                <a:cs typeface="Helvetica" panose="020B0604020202020204" pitchFamily="34" charset="0"/>
              </a:rPr>
              <a:t>As work progresses, the NATM Master Document will continue to evolve to a level of maturity sufficient enough for VMAD to then begin more detailed deliberations, and edits to the NATM describing how the pillars will be integrated and applied to meet the specific needs of parties under both the 1958 and 1998 Agreements.</a:t>
            </a:r>
          </a:p>
        </p:txBody>
      </p:sp>
    </p:spTree>
    <p:extLst>
      <p:ext uri="{BB962C8B-B14F-4D97-AF65-F5344CB8AC3E}">
        <p14:creationId xmlns:p14="http://schemas.microsoft.com/office/powerpoint/2010/main" val="2681732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country report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 country report presentation</Template>
  <TotalTime>3060</TotalTime>
  <Words>1112</Words>
  <Application>Microsoft Office PowerPoint</Application>
  <PresentationFormat>Custom</PresentationFormat>
  <Paragraphs>135</Paragraphs>
  <Slides>13</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Century Gothic</vt:lpstr>
      <vt:lpstr>Courier New</vt:lpstr>
      <vt:lpstr>Helvetica</vt:lpstr>
      <vt:lpstr>World country report presentation</vt:lpstr>
      <vt:lpstr>Status Report of the Informal Working Group on Validation Methods for Automated Driving (VMAD)</vt:lpstr>
      <vt:lpstr>Purpose</vt:lpstr>
      <vt:lpstr>VMAD Deliverables to the World Forum for Harmonization of Vehicle Regulations (WP.29)</vt:lpstr>
      <vt:lpstr>Recent VMAD Sessions</vt:lpstr>
      <vt:lpstr>Recent VMAD Sessions</vt:lpstr>
      <vt:lpstr>Relationship between  FRAV and VMAD</vt:lpstr>
      <vt:lpstr>Continued collaboration between VMAD and FRAV</vt:lpstr>
      <vt:lpstr>NATM Master Document</vt:lpstr>
      <vt:lpstr>NATM Master Document</vt:lpstr>
      <vt:lpstr>Considerations for GRVA </vt:lpstr>
      <vt:lpstr>Next Steps</vt:lpstr>
      <vt:lpstr>Upcoming VMAD Sessions</vt:lpstr>
      <vt:lpstr>Thank you! </vt:lpstr>
    </vt:vector>
  </TitlesOfParts>
  <Company>Transport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Your Country</dc:title>
  <dc:creator>Yonick, Gregory</dc:creator>
  <cp:lastModifiedBy>FG</cp:lastModifiedBy>
  <cp:revision>166</cp:revision>
  <cp:lastPrinted>2020-01-29T18:06:17Z</cp:lastPrinted>
  <dcterms:created xsi:type="dcterms:W3CDTF">2019-10-28T02:43:14Z</dcterms:created>
  <dcterms:modified xsi:type="dcterms:W3CDTF">2020-09-21T09:41:44Z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