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59" r:id="rId2"/>
    <p:sldId id="575" r:id="rId3"/>
    <p:sldId id="586" r:id="rId4"/>
    <p:sldId id="587" r:id="rId5"/>
    <p:sldId id="581" r:id="rId6"/>
    <p:sldId id="582" r:id="rId7"/>
    <p:sldId id="583" r:id="rId8"/>
    <p:sldId id="588" r:id="rId9"/>
    <p:sldId id="589" r:id="rId10"/>
    <p:sldId id="577" r:id="rId11"/>
    <p:sldId id="584" r:id="rId12"/>
    <p:sldId id="585" r:id="rId13"/>
    <p:sldId id="590" r:id="rId14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706">
          <p15:clr>
            <a:srgbClr val="A4A3A4"/>
          </p15:clr>
        </p15:guide>
        <p15:guide id="2" orient="horz" pos="300">
          <p15:clr>
            <a:srgbClr val="A4A3A4"/>
          </p15:clr>
        </p15:guide>
        <p15:guide id="3" orient="horz" pos="624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4080">
          <p15:clr>
            <a:srgbClr val="A4A3A4"/>
          </p15:clr>
        </p15:guide>
        <p15:guide id="6" pos="3462">
          <p15:clr>
            <a:srgbClr val="A4A3A4"/>
          </p15:clr>
        </p15:guide>
        <p15:guide id="7" pos="336">
          <p15:clr>
            <a:srgbClr val="A4A3A4"/>
          </p15:clr>
        </p15:guide>
        <p15:guide id="8" pos="56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il" initials="g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198A"/>
    <a:srgbClr val="99CCFF"/>
    <a:srgbClr val="009900"/>
    <a:srgbClr val="FF9933"/>
    <a:srgbClr val="FF6600"/>
    <a:srgbClr val="33CC33"/>
    <a:srgbClr val="F8F8F8"/>
    <a:srgbClr val="FFCC66"/>
    <a:srgbClr val="FFFF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30" autoAdjust="0"/>
    <p:restoredTop sz="92093" autoAdjust="0"/>
  </p:normalViewPr>
  <p:slideViewPr>
    <p:cSldViewPr>
      <p:cViewPr varScale="1">
        <p:scale>
          <a:sx n="59" d="100"/>
          <a:sy n="59" d="100"/>
        </p:scale>
        <p:origin x="1938" y="72"/>
      </p:cViewPr>
      <p:guideLst>
        <p:guide orient="horz" pos="1706"/>
        <p:guide orient="horz" pos="300"/>
        <p:guide orient="horz" pos="624"/>
        <p:guide orient="horz" pos="3888"/>
        <p:guide orient="horz" pos="4080"/>
        <p:guide pos="3462"/>
        <p:guide pos="336"/>
        <p:guide pos="56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90" d="100"/>
          <a:sy n="90" d="100"/>
        </p:scale>
        <p:origin x="-1866" y="-72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3C439B-BCDC-48BA-A6C8-3B4761A7C4FE}" type="doc">
      <dgm:prSet loTypeId="urn:microsoft.com/office/officeart/2005/8/layout/cycle2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6215BEC-F8F3-4EB8-9F50-BA555FCD1496}">
      <dgm:prSet phldrT="[Text]"/>
      <dgm:spPr>
        <a:solidFill>
          <a:srgbClr val="0070C0"/>
        </a:solidFill>
      </dgm:spPr>
      <dgm:t>
        <a:bodyPr/>
        <a:lstStyle/>
        <a:p>
          <a:r>
            <a:rPr lang="de-DE" dirty="0" err="1"/>
            <a:t>system</a:t>
          </a:r>
          <a:endParaRPr lang="de-DE" dirty="0"/>
        </a:p>
      </dgm:t>
    </dgm:pt>
    <dgm:pt modelId="{3A191761-4D41-4EE4-A0CF-3F702DC3F95E}" type="parTrans" cxnId="{8D86D040-FCA2-4A69-83CA-55F5BD65E8A0}">
      <dgm:prSet/>
      <dgm:spPr/>
      <dgm:t>
        <a:bodyPr/>
        <a:lstStyle/>
        <a:p>
          <a:endParaRPr lang="de-DE"/>
        </a:p>
      </dgm:t>
    </dgm:pt>
    <dgm:pt modelId="{0B76417C-78A6-4465-B280-4C3B962C2D6E}" type="sibTrans" cxnId="{8D86D040-FCA2-4A69-83CA-55F5BD65E8A0}">
      <dgm:prSet/>
      <dgm:spPr>
        <a:solidFill>
          <a:srgbClr val="54B631"/>
        </a:solidFill>
      </dgm:spPr>
      <dgm:t>
        <a:bodyPr/>
        <a:lstStyle/>
        <a:p>
          <a:endParaRPr lang="de-DE"/>
        </a:p>
      </dgm:t>
    </dgm:pt>
    <dgm:pt modelId="{580D50A1-CA3C-4639-BC0B-EA2D32A38B9F}">
      <dgm:prSet phldrT="[Text]"/>
      <dgm:spPr>
        <a:solidFill>
          <a:srgbClr val="FFC000"/>
        </a:solidFill>
      </dgm:spPr>
      <dgm:t>
        <a:bodyPr/>
        <a:lstStyle/>
        <a:p>
          <a:r>
            <a:rPr lang="de-DE" dirty="0" err="1">
              <a:solidFill>
                <a:schemeClr val="tx1"/>
              </a:solidFill>
            </a:rPr>
            <a:t>driver</a:t>
          </a:r>
          <a:endParaRPr lang="de-DE" dirty="0">
            <a:solidFill>
              <a:schemeClr val="tx1"/>
            </a:solidFill>
          </a:endParaRPr>
        </a:p>
      </dgm:t>
    </dgm:pt>
    <dgm:pt modelId="{B1B1EC2F-D2F0-49BF-8EE5-89C64620B14D}" type="parTrans" cxnId="{F23EF3E3-3796-463C-8F6B-B8ACA2FDD5AA}">
      <dgm:prSet/>
      <dgm:spPr/>
      <dgm:t>
        <a:bodyPr/>
        <a:lstStyle/>
        <a:p>
          <a:endParaRPr lang="de-DE"/>
        </a:p>
      </dgm:t>
    </dgm:pt>
    <dgm:pt modelId="{2C34390A-C42A-4AFE-8C4C-B9E880913413}" type="sibTrans" cxnId="{F23EF3E3-3796-463C-8F6B-B8ACA2FDD5AA}">
      <dgm:prSet/>
      <dgm:spPr>
        <a:solidFill>
          <a:srgbClr val="54B631"/>
        </a:solidFill>
      </dgm:spPr>
      <dgm:t>
        <a:bodyPr/>
        <a:lstStyle/>
        <a:p>
          <a:endParaRPr lang="de-DE"/>
        </a:p>
      </dgm:t>
    </dgm:pt>
    <dgm:pt modelId="{B6E51CDA-17FE-4843-AC3C-50E5CBF3523B}" type="pres">
      <dgm:prSet presAssocID="{333C439B-BCDC-48BA-A6C8-3B4761A7C4FE}" presName="cycle" presStyleCnt="0">
        <dgm:presLayoutVars>
          <dgm:dir/>
          <dgm:resizeHandles val="exact"/>
        </dgm:presLayoutVars>
      </dgm:prSet>
      <dgm:spPr/>
    </dgm:pt>
    <dgm:pt modelId="{12620538-5444-4128-A650-6DA5976DDCAA}" type="pres">
      <dgm:prSet presAssocID="{76215BEC-F8F3-4EB8-9F50-BA555FCD1496}" presName="node" presStyleLbl="node1" presStyleIdx="0" presStyleCnt="2">
        <dgm:presLayoutVars>
          <dgm:bulletEnabled val="1"/>
        </dgm:presLayoutVars>
      </dgm:prSet>
      <dgm:spPr/>
    </dgm:pt>
    <dgm:pt modelId="{A8BFAFED-A53C-4A43-9B55-B46E4E64E742}" type="pres">
      <dgm:prSet presAssocID="{0B76417C-78A6-4465-B280-4C3B962C2D6E}" presName="sibTrans" presStyleLbl="sibTrans2D1" presStyleIdx="0" presStyleCnt="2" custLinFactNeighborY="49390"/>
      <dgm:spPr/>
    </dgm:pt>
    <dgm:pt modelId="{69B619AE-A6F0-4D65-9AA9-EACA397230B0}" type="pres">
      <dgm:prSet presAssocID="{0B76417C-78A6-4465-B280-4C3B962C2D6E}" presName="connectorText" presStyleLbl="sibTrans2D1" presStyleIdx="0" presStyleCnt="2"/>
      <dgm:spPr/>
    </dgm:pt>
    <dgm:pt modelId="{6D1DE2EF-58A7-4BD7-B5B8-37E88B62A94E}" type="pres">
      <dgm:prSet presAssocID="{580D50A1-CA3C-4639-BC0B-EA2D32A38B9F}" presName="node" presStyleLbl="node1" presStyleIdx="1" presStyleCnt="2">
        <dgm:presLayoutVars>
          <dgm:bulletEnabled val="1"/>
        </dgm:presLayoutVars>
      </dgm:prSet>
      <dgm:spPr/>
    </dgm:pt>
    <dgm:pt modelId="{FCAB663E-D283-40C9-B6D2-F6B0FBFF77EA}" type="pres">
      <dgm:prSet presAssocID="{2C34390A-C42A-4AFE-8C4C-B9E880913413}" presName="sibTrans" presStyleLbl="sibTrans2D1" presStyleIdx="1" presStyleCnt="2" custLinFactNeighborY="-80964"/>
      <dgm:spPr/>
    </dgm:pt>
    <dgm:pt modelId="{E741BC6C-1441-4ED3-BA38-CFEEC25889B9}" type="pres">
      <dgm:prSet presAssocID="{2C34390A-C42A-4AFE-8C4C-B9E880913413}" presName="connectorText" presStyleLbl="sibTrans2D1" presStyleIdx="1" presStyleCnt="2"/>
      <dgm:spPr/>
    </dgm:pt>
  </dgm:ptLst>
  <dgm:cxnLst>
    <dgm:cxn modelId="{94B2BB04-E50D-47CE-9293-52D5569D12D1}" type="presOf" srcId="{2C34390A-C42A-4AFE-8C4C-B9E880913413}" destId="{E741BC6C-1441-4ED3-BA38-CFEEC25889B9}" srcOrd="1" destOrd="0" presId="urn:microsoft.com/office/officeart/2005/8/layout/cycle2"/>
    <dgm:cxn modelId="{57B17F20-3A0B-43D8-BC5B-733CF798B34E}" type="presOf" srcId="{0B76417C-78A6-4465-B280-4C3B962C2D6E}" destId="{A8BFAFED-A53C-4A43-9B55-B46E4E64E742}" srcOrd="0" destOrd="0" presId="urn:microsoft.com/office/officeart/2005/8/layout/cycle2"/>
    <dgm:cxn modelId="{0D792A2E-0167-4380-9DE8-AE0B2841776E}" type="presOf" srcId="{2C34390A-C42A-4AFE-8C4C-B9E880913413}" destId="{FCAB663E-D283-40C9-B6D2-F6B0FBFF77EA}" srcOrd="0" destOrd="0" presId="urn:microsoft.com/office/officeart/2005/8/layout/cycle2"/>
    <dgm:cxn modelId="{8D86D040-FCA2-4A69-83CA-55F5BD65E8A0}" srcId="{333C439B-BCDC-48BA-A6C8-3B4761A7C4FE}" destId="{76215BEC-F8F3-4EB8-9F50-BA555FCD1496}" srcOrd="0" destOrd="0" parTransId="{3A191761-4D41-4EE4-A0CF-3F702DC3F95E}" sibTransId="{0B76417C-78A6-4465-B280-4C3B962C2D6E}"/>
    <dgm:cxn modelId="{97423069-20CF-401E-8DDE-19700802CC73}" type="presOf" srcId="{76215BEC-F8F3-4EB8-9F50-BA555FCD1496}" destId="{12620538-5444-4128-A650-6DA5976DDCAA}" srcOrd="0" destOrd="0" presId="urn:microsoft.com/office/officeart/2005/8/layout/cycle2"/>
    <dgm:cxn modelId="{5C605D7F-5FD2-4630-AD33-913C6445D8A1}" type="presOf" srcId="{0B76417C-78A6-4465-B280-4C3B962C2D6E}" destId="{69B619AE-A6F0-4D65-9AA9-EACA397230B0}" srcOrd="1" destOrd="0" presId="urn:microsoft.com/office/officeart/2005/8/layout/cycle2"/>
    <dgm:cxn modelId="{90F2D7B5-EDB3-4E8A-8C8A-43C6E3285C07}" type="presOf" srcId="{580D50A1-CA3C-4639-BC0B-EA2D32A38B9F}" destId="{6D1DE2EF-58A7-4BD7-B5B8-37E88B62A94E}" srcOrd="0" destOrd="0" presId="urn:microsoft.com/office/officeart/2005/8/layout/cycle2"/>
    <dgm:cxn modelId="{EC066AD5-2CEC-4925-AA84-1A2E63BB23CB}" type="presOf" srcId="{333C439B-BCDC-48BA-A6C8-3B4761A7C4FE}" destId="{B6E51CDA-17FE-4843-AC3C-50E5CBF3523B}" srcOrd="0" destOrd="0" presId="urn:microsoft.com/office/officeart/2005/8/layout/cycle2"/>
    <dgm:cxn modelId="{F23EF3E3-3796-463C-8F6B-B8ACA2FDD5AA}" srcId="{333C439B-BCDC-48BA-A6C8-3B4761A7C4FE}" destId="{580D50A1-CA3C-4639-BC0B-EA2D32A38B9F}" srcOrd="1" destOrd="0" parTransId="{B1B1EC2F-D2F0-49BF-8EE5-89C64620B14D}" sibTransId="{2C34390A-C42A-4AFE-8C4C-B9E880913413}"/>
    <dgm:cxn modelId="{5A691106-7FDB-473B-AE32-A9F61EA1D559}" type="presParOf" srcId="{B6E51CDA-17FE-4843-AC3C-50E5CBF3523B}" destId="{12620538-5444-4128-A650-6DA5976DDCAA}" srcOrd="0" destOrd="0" presId="urn:microsoft.com/office/officeart/2005/8/layout/cycle2"/>
    <dgm:cxn modelId="{3BC53D05-1D76-43E1-9594-4436308BDE2C}" type="presParOf" srcId="{B6E51CDA-17FE-4843-AC3C-50E5CBF3523B}" destId="{A8BFAFED-A53C-4A43-9B55-B46E4E64E742}" srcOrd="1" destOrd="0" presId="urn:microsoft.com/office/officeart/2005/8/layout/cycle2"/>
    <dgm:cxn modelId="{A5F3D57D-AE3F-4332-A2BF-19DCC0F90A9F}" type="presParOf" srcId="{A8BFAFED-A53C-4A43-9B55-B46E4E64E742}" destId="{69B619AE-A6F0-4D65-9AA9-EACA397230B0}" srcOrd="0" destOrd="0" presId="urn:microsoft.com/office/officeart/2005/8/layout/cycle2"/>
    <dgm:cxn modelId="{F5096598-0343-4E77-8251-DE4848EBA39A}" type="presParOf" srcId="{B6E51CDA-17FE-4843-AC3C-50E5CBF3523B}" destId="{6D1DE2EF-58A7-4BD7-B5B8-37E88B62A94E}" srcOrd="2" destOrd="0" presId="urn:microsoft.com/office/officeart/2005/8/layout/cycle2"/>
    <dgm:cxn modelId="{766B125B-3C26-4EFA-9D74-40000F780016}" type="presParOf" srcId="{B6E51CDA-17FE-4843-AC3C-50E5CBF3523B}" destId="{FCAB663E-D283-40C9-B6D2-F6B0FBFF77EA}" srcOrd="3" destOrd="0" presId="urn:microsoft.com/office/officeart/2005/8/layout/cycle2"/>
    <dgm:cxn modelId="{5DF75B34-CDDB-461D-9221-6BFB27E7D34F}" type="presParOf" srcId="{FCAB663E-D283-40C9-B6D2-F6B0FBFF77EA}" destId="{E741BC6C-1441-4ED3-BA38-CFEEC25889B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620538-5444-4128-A650-6DA5976DDCAA}">
      <dsp:nvSpPr>
        <dsp:cNvPr id="0" name=""/>
        <dsp:cNvSpPr/>
      </dsp:nvSpPr>
      <dsp:spPr>
        <a:xfrm>
          <a:off x="880" y="196"/>
          <a:ext cx="905967" cy="905967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 err="1"/>
            <a:t>system</a:t>
          </a:r>
          <a:endParaRPr lang="de-DE" sz="1300" kern="1200" dirty="0"/>
        </a:p>
      </dsp:txBody>
      <dsp:txXfrm>
        <a:off x="133556" y="132872"/>
        <a:ext cx="640615" cy="640615"/>
      </dsp:txXfrm>
    </dsp:sp>
    <dsp:sp modelId="{A8BFAFED-A53C-4A43-9B55-B46E4E64E742}">
      <dsp:nvSpPr>
        <dsp:cNvPr id="0" name=""/>
        <dsp:cNvSpPr/>
      </dsp:nvSpPr>
      <dsp:spPr>
        <a:xfrm>
          <a:off x="1636555" y="0"/>
          <a:ext cx="2755647" cy="305764"/>
        </a:xfrm>
        <a:prstGeom prst="rightArrow">
          <a:avLst>
            <a:gd name="adj1" fmla="val 60000"/>
            <a:gd name="adj2" fmla="val 50000"/>
          </a:avLst>
        </a:prstGeom>
        <a:solidFill>
          <a:srgbClr val="54B631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636555" y="61153"/>
        <a:ext cx="2663918" cy="183458"/>
      </dsp:txXfrm>
    </dsp:sp>
    <dsp:sp modelId="{6D1DE2EF-58A7-4BD7-B5B8-37E88B62A94E}">
      <dsp:nvSpPr>
        <dsp:cNvPr id="0" name=""/>
        <dsp:cNvSpPr/>
      </dsp:nvSpPr>
      <dsp:spPr>
        <a:xfrm>
          <a:off x="5277890" y="196"/>
          <a:ext cx="905967" cy="905967"/>
        </a:xfrm>
        <a:prstGeom prst="ellipse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 err="1">
              <a:solidFill>
                <a:schemeClr val="tx1"/>
              </a:solidFill>
            </a:rPr>
            <a:t>driver</a:t>
          </a:r>
          <a:endParaRPr lang="de-DE" sz="1300" kern="1200" dirty="0">
            <a:solidFill>
              <a:schemeClr val="tx1"/>
            </a:solidFill>
          </a:endParaRPr>
        </a:p>
      </dsp:txBody>
      <dsp:txXfrm>
        <a:off x="5410566" y="132872"/>
        <a:ext cx="640615" cy="640615"/>
      </dsp:txXfrm>
    </dsp:sp>
    <dsp:sp modelId="{FCAB663E-D283-40C9-B6D2-F6B0FBFF77EA}">
      <dsp:nvSpPr>
        <dsp:cNvPr id="0" name=""/>
        <dsp:cNvSpPr/>
      </dsp:nvSpPr>
      <dsp:spPr>
        <a:xfrm rot="10800000">
          <a:off x="1792535" y="504055"/>
          <a:ext cx="2755647" cy="305764"/>
        </a:xfrm>
        <a:prstGeom prst="rightArrow">
          <a:avLst>
            <a:gd name="adj1" fmla="val 60000"/>
            <a:gd name="adj2" fmla="val 50000"/>
          </a:avLst>
        </a:prstGeom>
        <a:solidFill>
          <a:srgbClr val="54B631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 rot="10800000">
        <a:off x="1884264" y="565208"/>
        <a:ext cx="2663918" cy="1834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Datum/Jahr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77B61F7-1ED7-4580-B10E-D9BB36E7958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518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Datum/Jahr</a:t>
            </a:r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CE592D3-9349-45CE-AEF8-D65978B468D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732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A0E1D0-35B2-4AC8-9377-5565A3A1EEC9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D34298-4C11-4871-B14A-0E346F78FBC1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D34298-4C11-4871-B14A-0E346F78FBC1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D34298-4C11-4871-B14A-0E346F78FBC1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D34298-4C11-4871-B14A-0E346F78FBC1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D34298-4C11-4871-B14A-0E346F78FBC1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D34298-4C11-4871-B14A-0E346F78FBC1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D34298-4C11-4871-B14A-0E346F78FBC1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D34298-4C11-4871-B14A-0E346F78FBC1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D34298-4C11-4871-B14A-0E346F78FBC1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D34298-4C11-4871-B14A-0E346F78FBC1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D34298-4C11-4871-B14A-0E346F78FBC1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D34298-4C11-4871-B14A-0E346F78FBC1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408488" y="5894388"/>
            <a:ext cx="453231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spcBef>
                <a:spcPct val="50000"/>
              </a:spcBef>
              <a:defRPr/>
            </a:pPr>
            <a:endParaRPr lang="de-DE">
              <a:cs typeface="+mn-cs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0" y="836712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>
              <a:cs typeface="+mn-cs"/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0" y="6405563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>
              <a:cs typeface="+mn-cs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341438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Veranstaltungsname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2997200"/>
            <a:ext cx="6400800" cy="1752600"/>
          </a:xfr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de-DE"/>
              <a:t>Vortragsbezeichnung</a:t>
            </a:r>
          </a:p>
          <a:p>
            <a:endParaRPr lang="de-DE"/>
          </a:p>
          <a:p>
            <a:r>
              <a:rPr lang="de-DE"/>
              <a:t>Vortragende / Vortragender </a:t>
            </a:r>
            <a:br>
              <a:rPr lang="de-DE"/>
            </a:br>
            <a:r>
              <a:rPr lang="de-DE"/>
              <a:t>(Vorname Name)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Bundesanstalt für Straßenwesen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Jost Gail</a:t>
            </a:r>
          </a:p>
          <a:p>
            <a:pPr>
              <a:defRPr/>
            </a:pPr>
            <a:r>
              <a:rPr lang="de-DE"/>
              <a:t>Referat F1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Nr.  </a:t>
            </a:r>
            <a:fld id="{29612816-91AC-433C-986E-1FC980A2377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4975" y="630238"/>
            <a:ext cx="2108200" cy="564356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630238"/>
            <a:ext cx="6175375" cy="5643562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Bundesanstalt für Straßenwesen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Jost Gail</a:t>
            </a:r>
          </a:p>
          <a:p>
            <a:pPr>
              <a:defRPr/>
            </a:pPr>
            <a:r>
              <a:rPr lang="de-DE"/>
              <a:t>Referat F1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Nr.  </a:t>
            </a:r>
            <a:fld id="{2EBD092B-19D7-403B-A2A1-5994D0B088F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Bundesanstalt für Straßenwesen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Jost Gail</a:t>
            </a:r>
          </a:p>
          <a:p>
            <a:pPr>
              <a:defRPr/>
            </a:pPr>
            <a:r>
              <a:rPr lang="de-DE"/>
              <a:t>Referat F1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Nr.  </a:t>
            </a:r>
            <a:fld id="{2AC1F64A-9C91-4AEC-A727-8FC1C774E33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Bundesanstalt für Straßenwesen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Jost Gail</a:t>
            </a:r>
          </a:p>
          <a:p>
            <a:pPr>
              <a:defRPr/>
            </a:pPr>
            <a:r>
              <a:rPr lang="de-DE"/>
              <a:t>Referat F1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Nr.  </a:t>
            </a:r>
            <a:fld id="{C4490022-E41F-411A-B0E4-96431F3DEC3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854200"/>
            <a:ext cx="4141788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1388" y="1854200"/>
            <a:ext cx="4141787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Bundesanstalt für Straßenwesen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Jost Gail</a:t>
            </a:r>
          </a:p>
          <a:p>
            <a:pPr>
              <a:defRPr/>
            </a:pPr>
            <a:r>
              <a:rPr lang="de-DE"/>
              <a:t>Referat F1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Nr.  </a:t>
            </a:r>
            <a:fld id="{CE8D9163-899F-4BFE-888C-AA7A3971CE7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Bundesanstalt für Straßenwesen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Jost Gail</a:t>
            </a:r>
          </a:p>
          <a:p>
            <a:pPr>
              <a:defRPr/>
            </a:pPr>
            <a:r>
              <a:rPr lang="de-DE"/>
              <a:t>Referat F1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Nr.  </a:t>
            </a:r>
            <a:fld id="{5FFA140F-E3AE-4E8C-B43C-5B8BB2069F0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Bundesanstalt für Straßenwesen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Jost Gail</a:t>
            </a:r>
          </a:p>
          <a:p>
            <a:pPr>
              <a:defRPr/>
            </a:pPr>
            <a:r>
              <a:rPr lang="de-DE"/>
              <a:t>Referat F1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Nr.  </a:t>
            </a:r>
            <a:fld id="{FCBC18C2-715C-4BE4-AE36-55E18D1579C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Bundesanstalt für Straßenwesen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Jost Gail</a:t>
            </a:r>
          </a:p>
          <a:p>
            <a:pPr>
              <a:defRPr/>
            </a:pPr>
            <a:r>
              <a:rPr lang="de-DE"/>
              <a:t>Referat F1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Nr.  </a:t>
            </a:r>
            <a:fld id="{0D3ACD54-03B9-4985-AFED-14F2BB1295F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Bundesanstalt für Straßenwesen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Jost Gail</a:t>
            </a:r>
          </a:p>
          <a:p>
            <a:pPr>
              <a:defRPr/>
            </a:pPr>
            <a:r>
              <a:rPr lang="de-DE"/>
              <a:t>Referat F1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Nr.  </a:t>
            </a:r>
            <a:fld id="{41460385-63F7-4A68-B7F6-473C68C9232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Bundesanstalt für Straßenwesen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Jost Gail</a:t>
            </a:r>
          </a:p>
          <a:p>
            <a:pPr>
              <a:defRPr/>
            </a:pPr>
            <a:r>
              <a:rPr lang="de-DE"/>
              <a:t>Referat F1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Nr.  </a:t>
            </a:r>
            <a:fld id="{BE840584-3DC6-44AC-B9BD-ACCC64FB509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30238"/>
            <a:ext cx="84359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54200"/>
            <a:ext cx="84359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76600" y="6408738"/>
            <a:ext cx="3429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de-DE"/>
              <a:t>Bundesanstalt für Straßenwesen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de-DE"/>
              <a:t>Dr. Jost Gail</a:t>
            </a:r>
          </a:p>
          <a:p>
            <a:pPr>
              <a:defRPr/>
            </a:pPr>
            <a:r>
              <a:rPr lang="de-DE"/>
              <a:t>Referat F1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31013" y="64087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de-DE"/>
              <a:t>Folie Nr.  </a:t>
            </a:r>
            <a:fld id="{EC208F3A-ABC3-43BD-B3FE-899DCBF60A2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pic>
        <p:nvPicPr>
          <p:cNvPr id="25" name="Picture 19" descr="Logo-grün-peter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52558" y="116632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" name="Group 35"/>
          <p:cNvGrpSpPr>
            <a:grpSpLocks/>
          </p:cNvGrpSpPr>
          <p:nvPr userDrawn="1"/>
        </p:nvGrpSpPr>
        <p:grpSpPr bwMode="auto">
          <a:xfrm>
            <a:off x="6260270" y="346819"/>
            <a:ext cx="1522413" cy="153988"/>
            <a:chOff x="3910" y="190"/>
            <a:chExt cx="959" cy="97"/>
          </a:xfrm>
        </p:grpSpPr>
        <p:sp>
          <p:nvSpPr>
            <p:cNvPr id="27" name="AutoShape 22"/>
            <p:cNvSpPr>
              <a:spLocks noChangeAspect="1" noChangeArrowheads="1" noTextEdit="1"/>
            </p:cNvSpPr>
            <p:nvPr userDrawn="1"/>
          </p:nvSpPr>
          <p:spPr bwMode="auto">
            <a:xfrm>
              <a:off x="3910" y="190"/>
              <a:ext cx="95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28" name="Rectangle 23"/>
            <p:cNvSpPr>
              <a:spLocks noChangeArrowheads="1"/>
            </p:cNvSpPr>
            <p:nvPr userDrawn="1"/>
          </p:nvSpPr>
          <p:spPr bwMode="auto">
            <a:xfrm>
              <a:off x="3919" y="198"/>
              <a:ext cx="145" cy="81"/>
            </a:xfrm>
            <a:prstGeom prst="rect">
              <a:avLst/>
            </a:prstGeom>
            <a:solidFill>
              <a:srgbClr val="E779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29" name="Freeform 24"/>
            <p:cNvSpPr>
              <a:spLocks noEditPoints="1"/>
            </p:cNvSpPr>
            <p:nvPr userDrawn="1"/>
          </p:nvSpPr>
          <p:spPr bwMode="auto">
            <a:xfrm>
              <a:off x="3916" y="195"/>
              <a:ext cx="150" cy="87"/>
            </a:xfrm>
            <a:custGeom>
              <a:avLst/>
              <a:gdLst/>
              <a:ahLst/>
              <a:cxnLst>
                <a:cxn ang="0">
                  <a:pos x="838" y="500"/>
                </a:cxn>
                <a:cxn ang="0">
                  <a:pos x="824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24" y="486"/>
                </a:cxn>
                <a:cxn ang="0">
                  <a:pos x="838" y="500"/>
                </a:cxn>
                <a:cxn ang="0">
                  <a:pos x="838" y="500"/>
                </a:cxn>
                <a:cxn ang="0">
                  <a:pos x="838" y="521"/>
                </a:cxn>
                <a:cxn ang="0">
                  <a:pos x="824" y="521"/>
                </a:cxn>
                <a:cxn ang="0">
                  <a:pos x="838" y="500"/>
                </a:cxn>
                <a:cxn ang="0">
                  <a:pos x="824" y="0"/>
                </a:cxn>
                <a:cxn ang="0">
                  <a:pos x="838" y="21"/>
                </a:cxn>
                <a:cxn ang="0">
                  <a:pos x="838" y="500"/>
                </a:cxn>
                <a:cxn ang="0">
                  <a:pos x="810" y="500"/>
                </a:cxn>
                <a:cxn ang="0">
                  <a:pos x="810" y="21"/>
                </a:cxn>
                <a:cxn ang="0">
                  <a:pos x="824" y="0"/>
                </a:cxn>
                <a:cxn ang="0">
                  <a:pos x="824" y="0"/>
                </a:cxn>
                <a:cxn ang="0">
                  <a:pos x="838" y="0"/>
                </a:cxn>
                <a:cxn ang="0">
                  <a:pos x="838" y="21"/>
                </a:cxn>
                <a:cxn ang="0">
                  <a:pos x="824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24" y="0"/>
                </a:cxn>
                <a:cxn ang="0">
                  <a:pos x="824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8" y="21"/>
                </a:cxn>
                <a:cxn ang="0">
                  <a:pos x="28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38" h="521">
                  <a:moveTo>
                    <a:pt x="838" y="500"/>
                  </a:moveTo>
                  <a:lnTo>
                    <a:pt x="824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24" y="486"/>
                  </a:lnTo>
                  <a:lnTo>
                    <a:pt x="838" y="500"/>
                  </a:lnTo>
                  <a:close/>
                  <a:moveTo>
                    <a:pt x="838" y="500"/>
                  </a:moveTo>
                  <a:lnTo>
                    <a:pt x="838" y="521"/>
                  </a:lnTo>
                  <a:lnTo>
                    <a:pt x="824" y="521"/>
                  </a:lnTo>
                  <a:lnTo>
                    <a:pt x="838" y="500"/>
                  </a:lnTo>
                  <a:close/>
                  <a:moveTo>
                    <a:pt x="824" y="0"/>
                  </a:moveTo>
                  <a:lnTo>
                    <a:pt x="838" y="21"/>
                  </a:lnTo>
                  <a:lnTo>
                    <a:pt x="838" y="500"/>
                  </a:lnTo>
                  <a:lnTo>
                    <a:pt x="810" y="500"/>
                  </a:lnTo>
                  <a:lnTo>
                    <a:pt x="810" y="21"/>
                  </a:lnTo>
                  <a:lnTo>
                    <a:pt x="824" y="0"/>
                  </a:lnTo>
                  <a:close/>
                  <a:moveTo>
                    <a:pt x="824" y="0"/>
                  </a:moveTo>
                  <a:lnTo>
                    <a:pt x="838" y="0"/>
                  </a:lnTo>
                  <a:lnTo>
                    <a:pt x="838" y="21"/>
                  </a:lnTo>
                  <a:lnTo>
                    <a:pt x="824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24" y="0"/>
                  </a:lnTo>
                  <a:lnTo>
                    <a:pt x="824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8" y="21"/>
                  </a:lnTo>
                  <a:lnTo>
                    <a:pt x="28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0" name="Rectangle 25"/>
            <p:cNvSpPr>
              <a:spLocks noChangeArrowheads="1"/>
            </p:cNvSpPr>
            <p:nvPr userDrawn="1"/>
          </p:nvSpPr>
          <p:spPr bwMode="auto">
            <a:xfrm>
              <a:off x="4078" y="198"/>
              <a:ext cx="146" cy="81"/>
            </a:xfrm>
            <a:prstGeom prst="rect">
              <a:avLst/>
            </a:prstGeom>
            <a:solidFill>
              <a:srgbClr val="CC864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1" name="Freeform 26"/>
            <p:cNvSpPr>
              <a:spLocks noEditPoints="1"/>
            </p:cNvSpPr>
            <p:nvPr userDrawn="1"/>
          </p:nvSpPr>
          <p:spPr bwMode="auto">
            <a:xfrm>
              <a:off x="4076" y="195"/>
              <a:ext cx="150" cy="87"/>
            </a:xfrm>
            <a:custGeom>
              <a:avLst/>
              <a:gdLst/>
              <a:ahLst/>
              <a:cxnLst>
                <a:cxn ang="0">
                  <a:pos x="838" y="500"/>
                </a:cxn>
                <a:cxn ang="0">
                  <a:pos x="824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24" y="486"/>
                </a:cxn>
                <a:cxn ang="0">
                  <a:pos x="838" y="500"/>
                </a:cxn>
                <a:cxn ang="0">
                  <a:pos x="838" y="500"/>
                </a:cxn>
                <a:cxn ang="0">
                  <a:pos x="838" y="521"/>
                </a:cxn>
                <a:cxn ang="0">
                  <a:pos x="824" y="521"/>
                </a:cxn>
                <a:cxn ang="0">
                  <a:pos x="838" y="500"/>
                </a:cxn>
                <a:cxn ang="0">
                  <a:pos x="824" y="0"/>
                </a:cxn>
                <a:cxn ang="0">
                  <a:pos x="838" y="21"/>
                </a:cxn>
                <a:cxn ang="0">
                  <a:pos x="838" y="500"/>
                </a:cxn>
                <a:cxn ang="0">
                  <a:pos x="810" y="500"/>
                </a:cxn>
                <a:cxn ang="0">
                  <a:pos x="810" y="21"/>
                </a:cxn>
                <a:cxn ang="0">
                  <a:pos x="824" y="0"/>
                </a:cxn>
                <a:cxn ang="0">
                  <a:pos x="824" y="0"/>
                </a:cxn>
                <a:cxn ang="0">
                  <a:pos x="838" y="0"/>
                </a:cxn>
                <a:cxn ang="0">
                  <a:pos x="838" y="21"/>
                </a:cxn>
                <a:cxn ang="0">
                  <a:pos x="824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24" y="0"/>
                </a:cxn>
                <a:cxn ang="0">
                  <a:pos x="824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8" y="21"/>
                </a:cxn>
                <a:cxn ang="0">
                  <a:pos x="28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38" h="521">
                  <a:moveTo>
                    <a:pt x="838" y="500"/>
                  </a:moveTo>
                  <a:lnTo>
                    <a:pt x="824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24" y="486"/>
                  </a:lnTo>
                  <a:lnTo>
                    <a:pt x="838" y="500"/>
                  </a:lnTo>
                  <a:close/>
                  <a:moveTo>
                    <a:pt x="838" y="500"/>
                  </a:moveTo>
                  <a:lnTo>
                    <a:pt x="838" y="521"/>
                  </a:lnTo>
                  <a:lnTo>
                    <a:pt x="824" y="521"/>
                  </a:lnTo>
                  <a:lnTo>
                    <a:pt x="838" y="500"/>
                  </a:lnTo>
                  <a:close/>
                  <a:moveTo>
                    <a:pt x="824" y="0"/>
                  </a:moveTo>
                  <a:lnTo>
                    <a:pt x="838" y="21"/>
                  </a:lnTo>
                  <a:lnTo>
                    <a:pt x="838" y="500"/>
                  </a:lnTo>
                  <a:lnTo>
                    <a:pt x="810" y="500"/>
                  </a:lnTo>
                  <a:lnTo>
                    <a:pt x="810" y="21"/>
                  </a:lnTo>
                  <a:lnTo>
                    <a:pt x="824" y="0"/>
                  </a:lnTo>
                  <a:close/>
                  <a:moveTo>
                    <a:pt x="824" y="0"/>
                  </a:moveTo>
                  <a:lnTo>
                    <a:pt x="838" y="0"/>
                  </a:lnTo>
                  <a:lnTo>
                    <a:pt x="838" y="21"/>
                  </a:lnTo>
                  <a:lnTo>
                    <a:pt x="824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24" y="0"/>
                  </a:lnTo>
                  <a:lnTo>
                    <a:pt x="824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8" y="21"/>
                  </a:lnTo>
                  <a:lnTo>
                    <a:pt x="28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2" name="Rectangle 27"/>
            <p:cNvSpPr>
              <a:spLocks noChangeArrowheads="1"/>
            </p:cNvSpPr>
            <p:nvPr userDrawn="1"/>
          </p:nvSpPr>
          <p:spPr bwMode="auto">
            <a:xfrm>
              <a:off x="4237" y="198"/>
              <a:ext cx="145" cy="81"/>
            </a:xfrm>
            <a:prstGeom prst="rect">
              <a:avLst/>
            </a:prstGeom>
            <a:solidFill>
              <a:srgbClr val="EE251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3" name="Freeform 28"/>
            <p:cNvSpPr>
              <a:spLocks noEditPoints="1"/>
            </p:cNvSpPr>
            <p:nvPr userDrawn="1"/>
          </p:nvSpPr>
          <p:spPr bwMode="auto">
            <a:xfrm>
              <a:off x="4235" y="195"/>
              <a:ext cx="150" cy="87"/>
            </a:xfrm>
            <a:custGeom>
              <a:avLst/>
              <a:gdLst/>
              <a:ahLst/>
              <a:cxnLst>
                <a:cxn ang="0">
                  <a:pos x="837" y="500"/>
                </a:cxn>
                <a:cxn ang="0">
                  <a:pos x="823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23" y="486"/>
                </a:cxn>
                <a:cxn ang="0">
                  <a:pos x="837" y="500"/>
                </a:cxn>
                <a:cxn ang="0">
                  <a:pos x="837" y="500"/>
                </a:cxn>
                <a:cxn ang="0">
                  <a:pos x="837" y="521"/>
                </a:cxn>
                <a:cxn ang="0">
                  <a:pos x="823" y="521"/>
                </a:cxn>
                <a:cxn ang="0">
                  <a:pos x="837" y="500"/>
                </a:cxn>
                <a:cxn ang="0">
                  <a:pos x="823" y="0"/>
                </a:cxn>
                <a:cxn ang="0">
                  <a:pos x="837" y="21"/>
                </a:cxn>
                <a:cxn ang="0">
                  <a:pos x="837" y="500"/>
                </a:cxn>
                <a:cxn ang="0">
                  <a:pos x="810" y="500"/>
                </a:cxn>
                <a:cxn ang="0">
                  <a:pos x="810" y="21"/>
                </a:cxn>
                <a:cxn ang="0">
                  <a:pos x="823" y="0"/>
                </a:cxn>
                <a:cxn ang="0">
                  <a:pos x="823" y="0"/>
                </a:cxn>
                <a:cxn ang="0">
                  <a:pos x="837" y="0"/>
                </a:cxn>
                <a:cxn ang="0">
                  <a:pos x="837" y="21"/>
                </a:cxn>
                <a:cxn ang="0">
                  <a:pos x="823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23" y="0"/>
                </a:cxn>
                <a:cxn ang="0">
                  <a:pos x="823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7" y="21"/>
                </a:cxn>
                <a:cxn ang="0">
                  <a:pos x="27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37" h="521">
                  <a:moveTo>
                    <a:pt x="837" y="500"/>
                  </a:moveTo>
                  <a:lnTo>
                    <a:pt x="823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23" y="486"/>
                  </a:lnTo>
                  <a:lnTo>
                    <a:pt x="837" y="500"/>
                  </a:lnTo>
                  <a:close/>
                  <a:moveTo>
                    <a:pt x="837" y="500"/>
                  </a:moveTo>
                  <a:lnTo>
                    <a:pt x="837" y="521"/>
                  </a:lnTo>
                  <a:lnTo>
                    <a:pt x="823" y="521"/>
                  </a:lnTo>
                  <a:lnTo>
                    <a:pt x="837" y="500"/>
                  </a:lnTo>
                  <a:close/>
                  <a:moveTo>
                    <a:pt x="823" y="0"/>
                  </a:moveTo>
                  <a:lnTo>
                    <a:pt x="837" y="21"/>
                  </a:lnTo>
                  <a:lnTo>
                    <a:pt x="837" y="500"/>
                  </a:lnTo>
                  <a:lnTo>
                    <a:pt x="810" y="500"/>
                  </a:lnTo>
                  <a:lnTo>
                    <a:pt x="810" y="21"/>
                  </a:lnTo>
                  <a:lnTo>
                    <a:pt x="823" y="0"/>
                  </a:lnTo>
                  <a:close/>
                  <a:moveTo>
                    <a:pt x="823" y="0"/>
                  </a:moveTo>
                  <a:lnTo>
                    <a:pt x="837" y="0"/>
                  </a:lnTo>
                  <a:lnTo>
                    <a:pt x="837" y="21"/>
                  </a:lnTo>
                  <a:lnTo>
                    <a:pt x="823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23" y="0"/>
                  </a:lnTo>
                  <a:lnTo>
                    <a:pt x="823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7" y="21"/>
                  </a:lnTo>
                  <a:lnTo>
                    <a:pt x="27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4" name="Rectangle 29"/>
            <p:cNvSpPr>
              <a:spLocks noChangeArrowheads="1"/>
            </p:cNvSpPr>
            <p:nvPr userDrawn="1"/>
          </p:nvSpPr>
          <p:spPr bwMode="auto">
            <a:xfrm>
              <a:off x="4397" y="198"/>
              <a:ext cx="145" cy="81"/>
            </a:xfrm>
            <a:prstGeom prst="rect">
              <a:avLst/>
            </a:prstGeom>
            <a:solidFill>
              <a:srgbClr val="667A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5" name="Freeform 30"/>
            <p:cNvSpPr>
              <a:spLocks noEditPoints="1"/>
            </p:cNvSpPr>
            <p:nvPr userDrawn="1"/>
          </p:nvSpPr>
          <p:spPr bwMode="auto">
            <a:xfrm>
              <a:off x="4394" y="195"/>
              <a:ext cx="150" cy="87"/>
            </a:xfrm>
            <a:custGeom>
              <a:avLst/>
              <a:gdLst/>
              <a:ahLst/>
              <a:cxnLst>
                <a:cxn ang="0">
                  <a:pos x="837" y="500"/>
                </a:cxn>
                <a:cxn ang="0">
                  <a:pos x="823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23" y="486"/>
                </a:cxn>
                <a:cxn ang="0">
                  <a:pos x="837" y="500"/>
                </a:cxn>
                <a:cxn ang="0">
                  <a:pos x="837" y="500"/>
                </a:cxn>
                <a:cxn ang="0">
                  <a:pos x="837" y="521"/>
                </a:cxn>
                <a:cxn ang="0">
                  <a:pos x="823" y="521"/>
                </a:cxn>
                <a:cxn ang="0">
                  <a:pos x="837" y="500"/>
                </a:cxn>
                <a:cxn ang="0">
                  <a:pos x="823" y="0"/>
                </a:cxn>
                <a:cxn ang="0">
                  <a:pos x="837" y="21"/>
                </a:cxn>
                <a:cxn ang="0">
                  <a:pos x="837" y="500"/>
                </a:cxn>
                <a:cxn ang="0">
                  <a:pos x="810" y="500"/>
                </a:cxn>
                <a:cxn ang="0">
                  <a:pos x="810" y="21"/>
                </a:cxn>
                <a:cxn ang="0">
                  <a:pos x="823" y="0"/>
                </a:cxn>
                <a:cxn ang="0">
                  <a:pos x="823" y="0"/>
                </a:cxn>
                <a:cxn ang="0">
                  <a:pos x="837" y="0"/>
                </a:cxn>
                <a:cxn ang="0">
                  <a:pos x="837" y="21"/>
                </a:cxn>
                <a:cxn ang="0">
                  <a:pos x="823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23" y="0"/>
                </a:cxn>
                <a:cxn ang="0">
                  <a:pos x="823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7" y="21"/>
                </a:cxn>
                <a:cxn ang="0">
                  <a:pos x="27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37" h="521">
                  <a:moveTo>
                    <a:pt x="837" y="500"/>
                  </a:moveTo>
                  <a:lnTo>
                    <a:pt x="823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23" y="486"/>
                  </a:lnTo>
                  <a:lnTo>
                    <a:pt x="837" y="500"/>
                  </a:lnTo>
                  <a:close/>
                  <a:moveTo>
                    <a:pt x="837" y="500"/>
                  </a:moveTo>
                  <a:lnTo>
                    <a:pt x="837" y="521"/>
                  </a:lnTo>
                  <a:lnTo>
                    <a:pt x="823" y="521"/>
                  </a:lnTo>
                  <a:lnTo>
                    <a:pt x="837" y="500"/>
                  </a:lnTo>
                  <a:close/>
                  <a:moveTo>
                    <a:pt x="823" y="0"/>
                  </a:moveTo>
                  <a:lnTo>
                    <a:pt x="837" y="21"/>
                  </a:lnTo>
                  <a:lnTo>
                    <a:pt x="837" y="500"/>
                  </a:lnTo>
                  <a:lnTo>
                    <a:pt x="810" y="500"/>
                  </a:lnTo>
                  <a:lnTo>
                    <a:pt x="810" y="21"/>
                  </a:lnTo>
                  <a:lnTo>
                    <a:pt x="823" y="0"/>
                  </a:lnTo>
                  <a:close/>
                  <a:moveTo>
                    <a:pt x="823" y="0"/>
                  </a:moveTo>
                  <a:lnTo>
                    <a:pt x="837" y="0"/>
                  </a:lnTo>
                  <a:lnTo>
                    <a:pt x="837" y="21"/>
                  </a:lnTo>
                  <a:lnTo>
                    <a:pt x="823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23" y="0"/>
                  </a:lnTo>
                  <a:lnTo>
                    <a:pt x="823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7" y="21"/>
                  </a:lnTo>
                  <a:lnTo>
                    <a:pt x="27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6" name="Rectangle 31"/>
            <p:cNvSpPr>
              <a:spLocks noChangeArrowheads="1"/>
            </p:cNvSpPr>
            <p:nvPr userDrawn="1"/>
          </p:nvSpPr>
          <p:spPr bwMode="auto">
            <a:xfrm>
              <a:off x="4555" y="198"/>
              <a:ext cx="147" cy="81"/>
            </a:xfrm>
            <a:prstGeom prst="rect">
              <a:avLst/>
            </a:prstGeom>
            <a:solidFill>
              <a:srgbClr val="FFF5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7" name="Freeform 32"/>
            <p:cNvSpPr>
              <a:spLocks noEditPoints="1"/>
            </p:cNvSpPr>
            <p:nvPr userDrawn="1"/>
          </p:nvSpPr>
          <p:spPr bwMode="auto">
            <a:xfrm>
              <a:off x="4553" y="195"/>
              <a:ext cx="151" cy="87"/>
            </a:xfrm>
            <a:custGeom>
              <a:avLst/>
              <a:gdLst/>
              <a:ahLst/>
              <a:cxnLst>
                <a:cxn ang="0">
                  <a:pos x="844" y="500"/>
                </a:cxn>
                <a:cxn ang="0">
                  <a:pos x="831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31" y="486"/>
                </a:cxn>
                <a:cxn ang="0">
                  <a:pos x="844" y="500"/>
                </a:cxn>
                <a:cxn ang="0">
                  <a:pos x="844" y="500"/>
                </a:cxn>
                <a:cxn ang="0">
                  <a:pos x="844" y="521"/>
                </a:cxn>
                <a:cxn ang="0">
                  <a:pos x="831" y="521"/>
                </a:cxn>
                <a:cxn ang="0">
                  <a:pos x="844" y="500"/>
                </a:cxn>
                <a:cxn ang="0">
                  <a:pos x="831" y="0"/>
                </a:cxn>
                <a:cxn ang="0">
                  <a:pos x="844" y="21"/>
                </a:cxn>
                <a:cxn ang="0">
                  <a:pos x="844" y="500"/>
                </a:cxn>
                <a:cxn ang="0">
                  <a:pos x="817" y="500"/>
                </a:cxn>
                <a:cxn ang="0">
                  <a:pos x="817" y="21"/>
                </a:cxn>
                <a:cxn ang="0">
                  <a:pos x="831" y="0"/>
                </a:cxn>
                <a:cxn ang="0">
                  <a:pos x="831" y="0"/>
                </a:cxn>
                <a:cxn ang="0">
                  <a:pos x="844" y="0"/>
                </a:cxn>
                <a:cxn ang="0">
                  <a:pos x="844" y="21"/>
                </a:cxn>
                <a:cxn ang="0">
                  <a:pos x="831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31" y="0"/>
                </a:cxn>
                <a:cxn ang="0">
                  <a:pos x="831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8" y="21"/>
                </a:cxn>
                <a:cxn ang="0">
                  <a:pos x="28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44" h="521">
                  <a:moveTo>
                    <a:pt x="844" y="500"/>
                  </a:moveTo>
                  <a:lnTo>
                    <a:pt x="831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31" y="486"/>
                  </a:lnTo>
                  <a:lnTo>
                    <a:pt x="844" y="500"/>
                  </a:lnTo>
                  <a:close/>
                  <a:moveTo>
                    <a:pt x="844" y="500"/>
                  </a:moveTo>
                  <a:lnTo>
                    <a:pt x="844" y="521"/>
                  </a:lnTo>
                  <a:lnTo>
                    <a:pt x="831" y="521"/>
                  </a:lnTo>
                  <a:lnTo>
                    <a:pt x="844" y="500"/>
                  </a:lnTo>
                  <a:close/>
                  <a:moveTo>
                    <a:pt x="831" y="0"/>
                  </a:moveTo>
                  <a:lnTo>
                    <a:pt x="844" y="21"/>
                  </a:lnTo>
                  <a:lnTo>
                    <a:pt x="844" y="500"/>
                  </a:lnTo>
                  <a:lnTo>
                    <a:pt x="817" y="500"/>
                  </a:lnTo>
                  <a:lnTo>
                    <a:pt x="817" y="21"/>
                  </a:lnTo>
                  <a:lnTo>
                    <a:pt x="831" y="0"/>
                  </a:lnTo>
                  <a:close/>
                  <a:moveTo>
                    <a:pt x="831" y="0"/>
                  </a:moveTo>
                  <a:lnTo>
                    <a:pt x="844" y="0"/>
                  </a:lnTo>
                  <a:lnTo>
                    <a:pt x="844" y="21"/>
                  </a:lnTo>
                  <a:lnTo>
                    <a:pt x="831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31" y="0"/>
                  </a:lnTo>
                  <a:lnTo>
                    <a:pt x="831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8" y="21"/>
                  </a:lnTo>
                  <a:lnTo>
                    <a:pt x="28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8" name="Rectangle 33"/>
            <p:cNvSpPr>
              <a:spLocks noChangeArrowheads="1"/>
            </p:cNvSpPr>
            <p:nvPr userDrawn="1"/>
          </p:nvSpPr>
          <p:spPr bwMode="auto">
            <a:xfrm>
              <a:off x="4715" y="198"/>
              <a:ext cx="145" cy="81"/>
            </a:xfrm>
            <a:prstGeom prst="rect">
              <a:avLst/>
            </a:prstGeom>
            <a:solidFill>
              <a:srgbClr val="54B63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9" name="Freeform 34"/>
            <p:cNvSpPr>
              <a:spLocks noEditPoints="1"/>
            </p:cNvSpPr>
            <p:nvPr userDrawn="1"/>
          </p:nvSpPr>
          <p:spPr bwMode="auto">
            <a:xfrm>
              <a:off x="4713" y="195"/>
              <a:ext cx="150" cy="87"/>
            </a:xfrm>
            <a:custGeom>
              <a:avLst/>
              <a:gdLst/>
              <a:ahLst/>
              <a:cxnLst>
                <a:cxn ang="0">
                  <a:pos x="838" y="500"/>
                </a:cxn>
                <a:cxn ang="0">
                  <a:pos x="824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24" y="486"/>
                </a:cxn>
                <a:cxn ang="0">
                  <a:pos x="838" y="500"/>
                </a:cxn>
                <a:cxn ang="0">
                  <a:pos x="838" y="500"/>
                </a:cxn>
                <a:cxn ang="0">
                  <a:pos x="838" y="521"/>
                </a:cxn>
                <a:cxn ang="0">
                  <a:pos x="824" y="521"/>
                </a:cxn>
                <a:cxn ang="0">
                  <a:pos x="838" y="500"/>
                </a:cxn>
                <a:cxn ang="0">
                  <a:pos x="824" y="0"/>
                </a:cxn>
                <a:cxn ang="0">
                  <a:pos x="838" y="21"/>
                </a:cxn>
                <a:cxn ang="0">
                  <a:pos x="838" y="500"/>
                </a:cxn>
                <a:cxn ang="0">
                  <a:pos x="810" y="500"/>
                </a:cxn>
                <a:cxn ang="0">
                  <a:pos x="810" y="21"/>
                </a:cxn>
                <a:cxn ang="0">
                  <a:pos x="824" y="0"/>
                </a:cxn>
                <a:cxn ang="0">
                  <a:pos x="824" y="0"/>
                </a:cxn>
                <a:cxn ang="0">
                  <a:pos x="838" y="0"/>
                </a:cxn>
                <a:cxn ang="0">
                  <a:pos x="838" y="21"/>
                </a:cxn>
                <a:cxn ang="0">
                  <a:pos x="824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24" y="0"/>
                </a:cxn>
                <a:cxn ang="0">
                  <a:pos x="824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8" y="21"/>
                </a:cxn>
                <a:cxn ang="0">
                  <a:pos x="28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38" h="521">
                  <a:moveTo>
                    <a:pt x="838" y="500"/>
                  </a:moveTo>
                  <a:lnTo>
                    <a:pt x="824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24" y="486"/>
                  </a:lnTo>
                  <a:lnTo>
                    <a:pt x="838" y="500"/>
                  </a:lnTo>
                  <a:close/>
                  <a:moveTo>
                    <a:pt x="838" y="500"/>
                  </a:moveTo>
                  <a:lnTo>
                    <a:pt x="838" y="521"/>
                  </a:lnTo>
                  <a:lnTo>
                    <a:pt x="824" y="521"/>
                  </a:lnTo>
                  <a:lnTo>
                    <a:pt x="838" y="500"/>
                  </a:lnTo>
                  <a:close/>
                  <a:moveTo>
                    <a:pt x="824" y="0"/>
                  </a:moveTo>
                  <a:lnTo>
                    <a:pt x="838" y="21"/>
                  </a:lnTo>
                  <a:lnTo>
                    <a:pt x="838" y="500"/>
                  </a:lnTo>
                  <a:lnTo>
                    <a:pt x="810" y="500"/>
                  </a:lnTo>
                  <a:lnTo>
                    <a:pt x="810" y="21"/>
                  </a:lnTo>
                  <a:lnTo>
                    <a:pt x="824" y="0"/>
                  </a:lnTo>
                  <a:close/>
                  <a:moveTo>
                    <a:pt x="824" y="0"/>
                  </a:moveTo>
                  <a:lnTo>
                    <a:pt x="838" y="0"/>
                  </a:lnTo>
                  <a:lnTo>
                    <a:pt x="838" y="21"/>
                  </a:lnTo>
                  <a:lnTo>
                    <a:pt x="824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24" y="0"/>
                  </a:lnTo>
                  <a:lnTo>
                    <a:pt x="824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8" y="21"/>
                  </a:lnTo>
                  <a:lnTo>
                    <a:pt x="28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9pPr>
    </p:titleStyle>
    <p:bodyStyle>
      <a:lvl1pPr marL="361950" indent="-36195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435100" indent="-36036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974850" indent="-360363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»"/>
        <a:defRPr sz="1600">
          <a:solidFill>
            <a:schemeClr val="tx1"/>
          </a:solidFill>
          <a:latin typeface="+mn-lt"/>
        </a:defRPr>
      </a:lvl4pPr>
      <a:lvl5pPr marL="2514600" indent="-360363" algn="l" rtl="0" eaLnBrk="0" fontAlgn="base" hangingPunct="0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5pPr>
      <a:lvl6pPr marL="2971800" indent="-360363" algn="l" rtl="0" fontAlgn="base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6pPr>
      <a:lvl7pPr marL="3429000" indent="-360363" algn="l" rtl="0" fontAlgn="base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7pPr>
      <a:lvl8pPr marL="3886200" indent="-360363" algn="l" rtl="0" fontAlgn="base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8pPr>
      <a:lvl9pPr marL="4343400" indent="-360363" algn="l" rtl="0" fontAlgn="base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6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2276872"/>
            <a:ext cx="8675687" cy="1792288"/>
          </a:xfrm>
        </p:spPr>
        <p:txBody>
          <a:bodyPr/>
          <a:lstStyle/>
          <a:p>
            <a:pPr algn="ctr" eaLnBrk="1" hangingPunct="1"/>
            <a:r>
              <a:rPr lang="de-DE" sz="2800" dirty="0" err="1"/>
              <a:t>How</a:t>
            </a:r>
            <a:r>
              <a:rPr lang="de-DE" sz="2800" dirty="0"/>
              <a:t> </a:t>
            </a:r>
            <a:r>
              <a:rPr lang="de-DE" sz="2800" dirty="0" err="1"/>
              <a:t>to</a:t>
            </a:r>
            <a:r>
              <a:rPr lang="de-DE" sz="2800" dirty="0"/>
              <a:t> </a:t>
            </a:r>
            <a:r>
              <a:rPr lang="de-DE" sz="2800" dirty="0" err="1"/>
              <a:t>proceed</a:t>
            </a:r>
            <a:r>
              <a:rPr lang="de-DE" sz="2800" dirty="0"/>
              <a:t> </a:t>
            </a:r>
            <a:r>
              <a:rPr lang="de-DE" sz="2800" dirty="0" err="1"/>
              <a:t>with</a:t>
            </a:r>
            <a:r>
              <a:rPr lang="de-DE" sz="2800" dirty="0"/>
              <a:t> </a:t>
            </a:r>
            <a:br>
              <a:rPr lang="de-DE" sz="2800" dirty="0"/>
            </a:br>
            <a:r>
              <a:rPr lang="de-DE" sz="2800" dirty="0" err="1"/>
              <a:t>Advanced</a:t>
            </a:r>
            <a:r>
              <a:rPr lang="de-DE" sz="2800" dirty="0"/>
              <a:t> Driver </a:t>
            </a:r>
            <a:r>
              <a:rPr lang="de-DE" sz="2800" dirty="0" err="1"/>
              <a:t>Assist</a:t>
            </a:r>
            <a:r>
              <a:rPr lang="de-DE" sz="2800" dirty="0"/>
              <a:t> Systems </a:t>
            </a:r>
            <a:r>
              <a:rPr lang="de-DE" sz="2800" dirty="0" err="1"/>
              <a:t>and</a:t>
            </a:r>
            <a:r>
              <a:rPr lang="de-DE" sz="2800" dirty="0"/>
              <a:t> </a:t>
            </a:r>
            <a:r>
              <a:rPr lang="de-DE" sz="2800" dirty="0" err="1"/>
              <a:t>continuous</a:t>
            </a:r>
            <a:r>
              <a:rPr lang="de-DE" sz="2800" dirty="0"/>
              <a:t> </a:t>
            </a:r>
            <a:r>
              <a:rPr lang="de-DE" sz="2800" dirty="0" err="1"/>
              <a:t>automation</a:t>
            </a:r>
            <a:br>
              <a:rPr lang="de-DE" sz="2800" dirty="0"/>
            </a:br>
            <a:r>
              <a:rPr lang="de-DE" sz="2800" dirty="0" err="1"/>
              <a:t>up</a:t>
            </a:r>
            <a:r>
              <a:rPr lang="de-DE" sz="2800" dirty="0"/>
              <a:t> </a:t>
            </a:r>
            <a:r>
              <a:rPr lang="de-DE" sz="2800" dirty="0" err="1"/>
              <a:t>to</a:t>
            </a:r>
            <a:r>
              <a:rPr lang="de-DE" sz="2800" dirty="0"/>
              <a:t> Level 2 </a:t>
            </a:r>
            <a:r>
              <a:rPr lang="de-DE" sz="2800" dirty="0" err="1"/>
              <a:t>within</a:t>
            </a:r>
            <a:r>
              <a:rPr lang="de-DE" sz="2800" dirty="0"/>
              <a:t> R 79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sz="2000" dirty="0"/>
            </a:br>
            <a:br>
              <a:rPr lang="de-DE" sz="2000" dirty="0"/>
            </a:br>
            <a:endParaRPr lang="de-DE" sz="2000" dirty="0"/>
          </a:p>
        </p:txBody>
      </p:sp>
      <p:sp>
        <p:nvSpPr>
          <p:cNvPr id="15" name="Fußzeilenplatzhalter 4"/>
          <p:cNvSpPr txBox="1">
            <a:spLocks/>
          </p:cNvSpPr>
          <p:nvPr/>
        </p:nvSpPr>
        <p:spPr>
          <a:xfrm>
            <a:off x="457200" y="6429375"/>
            <a:ext cx="4186808" cy="428625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Gail, Bartels, Gasser, Wiggerich</a:t>
            </a:r>
          </a:p>
        </p:txBody>
      </p:sp>
      <p:sp>
        <p:nvSpPr>
          <p:cNvPr id="16" name="Foliennummernplatzhalter 5"/>
          <p:cNvSpPr txBox="1">
            <a:spLocks/>
          </p:cNvSpPr>
          <p:nvPr/>
        </p:nvSpPr>
        <p:spPr>
          <a:xfrm>
            <a:off x="6831013" y="6408738"/>
            <a:ext cx="2133600" cy="47625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94C15D-7309-4DE3-AD40-453232ACC33E}" type="slidenum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5148064" y="4365104"/>
            <a:ext cx="367240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J. Gail, O. Bartels,</a:t>
            </a:r>
          </a:p>
          <a:p>
            <a:r>
              <a:rPr lang="de-DE" dirty="0"/>
              <a:t>T. Gasser, A. Wiggerich</a:t>
            </a:r>
          </a:p>
          <a:p>
            <a:endParaRPr lang="de-DE" dirty="0"/>
          </a:p>
          <a:p>
            <a:r>
              <a:rPr lang="de-DE" sz="1600" dirty="0"/>
              <a:t>Federal Highway Research Institute, Germany</a:t>
            </a:r>
          </a:p>
          <a:p>
            <a:endParaRPr lang="de-DE" sz="1600" dirty="0"/>
          </a:p>
          <a:p>
            <a:r>
              <a:rPr lang="de-DE" sz="1600" dirty="0"/>
              <a:t>September 2020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60956" y="195263"/>
            <a:ext cx="3419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Submitted by the experts from Germany</a:t>
            </a:r>
          </a:p>
          <a:p>
            <a:pPr algn="r"/>
            <a:endParaRPr lang="en-US" sz="1200" dirty="0"/>
          </a:p>
        </p:txBody>
      </p:sp>
      <p:sp>
        <p:nvSpPr>
          <p:cNvPr id="8" name="Textfeld 7"/>
          <p:cNvSpPr txBox="1"/>
          <p:nvPr/>
        </p:nvSpPr>
        <p:spPr>
          <a:xfrm>
            <a:off x="6115245" y="44624"/>
            <a:ext cx="28492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u="sng" dirty="0"/>
              <a:t>Informal document:</a:t>
            </a:r>
            <a:r>
              <a:rPr lang="en-US" sz="1200" dirty="0"/>
              <a:t> </a:t>
            </a:r>
            <a:r>
              <a:rPr lang="en-US" sz="1200" b="1" dirty="0"/>
              <a:t>GRVA-07-42</a:t>
            </a:r>
          </a:p>
          <a:p>
            <a:pPr algn="r"/>
            <a:r>
              <a:rPr lang="en-US" sz="1200" dirty="0"/>
              <a:t>7th GRVA, 21-25 September 2020</a:t>
            </a:r>
          </a:p>
          <a:p>
            <a:pPr algn="r"/>
            <a:r>
              <a:rPr lang="en-US" sz="1200" dirty="0"/>
              <a:t>Agenda item  6</a:t>
            </a:r>
          </a:p>
          <a:p>
            <a:pPr algn="r"/>
            <a:endParaRPr 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620688"/>
            <a:ext cx="8507288" cy="5498207"/>
          </a:xfrm>
        </p:spPr>
        <p:txBody>
          <a:bodyPr/>
          <a:lstStyle/>
          <a:p>
            <a:pPr>
              <a:buNone/>
            </a:pPr>
            <a:r>
              <a:rPr lang="en-US" sz="2400" b="1" dirty="0">
                <a:solidFill>
                  <a:srgbClr val="002060"/>
                </a:solidFill>
              </a:rPr>
              <a:t>Approaches for possible solutions</a:t>
            </a:r>
          </a:p>
          <a:p>
            <a:pPr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arenR"/>
            </a:pPr>
            <a:r>
              <a:rPr lang="en-US" sz="2400" dirty="0">
                <a:solidFill>
                  <a:srgbClr val="B7198A"/>
                </a:solidFill>
              </a:rPr>
              <a:t>Keep the driver in the loop by ensuring that there is the continuous need for the driver to act</a:t>
            </a:r>
            <a:r>
              <a:rPr lang="en-US" sz="2400" dirty="0">
                <a:solidFill>
                  <a:srgbClr val="99CCFF"/>
                </a:solidFill>
              </a:rPr>
              <a:t> </a:t>
            </a:r>
            <a:br>
              <a:rPr lang="en-US" sz="2400" dirty="0">
                <a:solidFill>
                  <a:srgbClr val="B7198A"/>
                </a:solidFill>
              </a:rPr>
            </a:br>
            <a:r>
              <a:rPr lang="en-US" sz="2400" dirty="0">
                <a:solidFill>
                  <a:srgbClr val="B7198A"/>
                </a:solidFill>
              </a:rPr>
              <a:t>or</a:t>
            </a:r>
            <a:br>
              <a:rPr lang="en-US" sz="2400" dirty="0">
                <a:solidFill>
                  <a:srgbClr val="B7198A"/>
                </a:solidFill>
              </a:rPr>
            </a:br>
            <a:r>
              <a:rPr lang="en-US" sz="2400" dirty="0">
                <a:solidFill>
                  <a:srgbClr val="B7198A"/>
                </a:solidFill>
              </a:rPr>
              <a:t>ensure the system will identify driver state and apply appropriate strategies</a:t>
            </a:r>
            <a:endParaRPr lang="en-US" sz="24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If this is not achieved</a:t>
            </a:r>
          </a:p>
          <a:p>
            <a:pPr lvl="1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Do not allow such a Level 2 system</a:t>
            </a:r>
            <a:br>
              <a:rPr lang="en-US" sz="2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or</a:t>
            </a:r>
          </a:p>
          <a:p>
            <a:pPr lvl="1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Require technical means to ensure that the system can compensate the risks induced by overreliance, low vigilance, longer reaction times, missing situation awareness,…</a:t>
            </a:r>
          </a:p>
          <a:p>
            <a:pPr lvl="1"/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429375"/>
            <a:ext cx="4186808" cy="428625"/>
          </a:xfrm>
          <a:noFill/>
        </p:spPr>
        <p:txBody>
          <a:bodyPr/>
          <a:lstStyle/>
          <a:p>
            <a:pPr lvl="0" defTabSz="912813">
              <a:defRPr/>
            </a:pPr>
            <a:r>
              <a:rPr lang="de-DE" dirty="0">
                <a:cs typeface="Arial" charset="0"/>
              </a:rPr>
              <a:t>Gail, Bartels, Gasser, Wiggerich</a:t>
            </a:r>
          </a:p>
        </p:txBody>
      </p:sp>
      <p:sp>
        <p:nvSpPr>
          <p:cNvPr id="410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831013" y="6453188"/>
            <a:ext cx="2133600" cy="431800"/>
          </a:xfrm>
        </p:spPr>
        <p:txBody>
          <a:bodyPr/>
          <a:lstStyle/>
          <a:p>
            <a:pPr>
              <a:defRPr/>
            </a:pPr>
            <a:fld id="{282C73A3-CF53-4132-9B6D-55702A767C9D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23528" y="0"/>
            <a:ext cx="8820472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defRPr/>
            </a:pPr>
            <a:endParaRPr lang="de-DE" b="1" kern="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620688"/>
            <a:ext cx="8507288" cy="5498207"/>
          </a:xfrm>
        </p:spPr>
        <p:txBody>
          <a:bodyPr/>
          <a:lstStyle/>
          <a:p>
            <a:pPr>
              <a:buNone/>
            </a:pPr>
            <a:r>
              <a:rPr lang="en-US" sz="2400" b="1" dirty="0">
                <a:solidFill>
                  <a:srgbClr val="002060"/>
                </a:solidFill>
              </a:rPr>
              <a:t>Approaches for possible solutions</a:t>
            </a:r>
          </a:p>
          <a:p>
            <a:pPr>
              <a:buNone/>
            </a:pPr>
            <a:endParaRPr lang="en-US" sz="2400" dirty="0">
              <a:solidFill>
                <a:srgbClr val="B7198A"/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en-US" sz="2400" dirty="0">
                <a:solidFill>
                  <a:srgbClr val="B7198A"/>
                </a:solidFill>
              </a:rPr>
              <a:t>Keep the driver in the loop by ensuring that there is the continuous need for the driver to act</a:t>
            </a:r>
            <a:br>
              <a:rPr lang="en-US" sz="2400" dirty="0">
                <a:solidFill>
                  <a:srgbClr val="B7198A"/>
                </a:solidFill>
              </a:rPr>
            </a:br>
            <a:endParaRPr lang="en-US" sz="2400" dirty="0">
              <a:solidFill>
                <a:srgbClr val="B7198A"/>
              </a:solidFill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>
                <a:solidFill>
                  <a:srgbClr val="B7198A"/>
                </a:solidFill>
              </a:rPr>
              <a:t>During continuous normal driving situations the Level 2 system gives the driver only appropriate/balanced support</a:t>
            </a:r>
            <a:endParaRPr lang="en-US" sz="2400" strike="sngStrike" dirty="0">
              <a:solidFill>
                <a:srgbClr val="B7198A"/>
              </a:solidFill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US" sz="2400" dirty="0">
              <a:solidFill>
                <a:srgbClr val="B7198A"/>
              </a:solidFill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>
                <a:solidFill>
                  <a:srgbClr val="B7198A"/>
                </a:solidFill>
              </a:rPr>
              <a:t>Clearly communicate system limits at all times</a:t>
            </a:r>
          </a:p>
          <a:p>
            <a:pPr marL="457200" indent="-457200">
              <a:buFont typeface="Wingdings" pitchFamily="2" charset="2"/>
              <a:buChar char="Ø"/>
            </a:pPr>
            <a:endParaRPr lang="en-US" sz="2400" dirty="0">
              <a:solidFill>
                <a:srgbClr val="B7198A"/>
              </a:solidFill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>
                <a:solidFill>
                  <a:srgbClr val="B7198A"/>
                </a:solidFill>
              </a:rPr>
              <a:t>In critical situations give as much support as possible by other systems like AEB, CSF, ESF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429375"/>
            <a:ext cx="4186808" cy="428625"/>
          </a:xfrm>
          <a:noFill/>
        </p:spPr>
        <p:txBody>
          <a:bodyPr/>
          <a:lstStyle/>
          <a:p>
            <a:pPr lvl="0" defTabSz="912813">
              <a:defRPr/>
            </a:pPr>
            <a:r>
              <a:rPr lang="de-DE" dirty="0">
                <a:cs typeface="Arial" charset="0"/>
              </a:rPr>
              <a:t>Gail, Bartels, Gasser, Wiggerich</a:t>
            </a:r>
          </a:p>
        </p:txBody>
      </p:sp>
      <p:sp>
        <p:nvSpPr>
          <p:cNvPr id="410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831013" y="6453188"/>
            <a:ext cx="2133600" cy="431800"/>
          </a:xfrm>
        </p:spPr>
        <p:txBody>
          <a:bodyPr/>
          <a:lstStyle/>
          <a:p>
            <a:pPr>
              <a:defRPr/>
            </a:pPr>
            <a:fld id="{282C73A3-CF53-4132-9B6D-55702A767C9D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23528" y="0"/>
            <a:ext cx="8820472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defRPr/>
            </a:pPr>
            <a:endParaRPr lang="de-DE" b="1" kern="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620688"/>
            <a:ext cx="8507288" cy="5498207"/>
          </a:xfrm>
        </p:spPr>
        <p:txBody>
          <a:bodyPr/>
          <a:lstStyle/>
          <a:p>
            <a:pPr>
              <a:buNone/>
            </a:pPr>
            <a:r>
              <a:rPr lang="en-US" sz="2400" b="1" dirty="0">
                <a:solidFill>
                  <a:srgbClr val="002060"/>
                </a:solidFill>
              </a:rPr>
              <a:t>Approaches for possible solutions</a:t>
            </a:r>
          </a:p>
          <a:p>
            <a:pPr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arenR" startAt="2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If this is not achieved</a:t>
            </a:r>
          </a:p>
          <a:p>
            <a:pPr lvl="1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Do not allow such a Level 2 system</a:t>
            </a:r>
            <a:br>
              <a:rPr lang="en-US" sz="2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or</a:t>
            </a:r>
          </a:p>
          <a:p>
            <a:pPr lvl="1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Require technical means to ensure that the system can compensate the risks induced by overreliance, low vigilance, longer reaction times, missing situation awareness,…</a:t>
            </a:r>
          </a:p>
          <a:p>
            <a:pPr lvl="1">
              <a:buNone/>
            </a:pPr>
            <a:endParaRPr lang="en-US" sz="2400" dirty="0">
              <a:solidFill>
                <a:schemeClr val="accent1">
                  <a:lumMod val="50000"/>
                </a:schemeClr>
              </a:solidFill>
              <a:ea typeface="+mn-ea"/>
              <a:cs typeface="+mn-cs"/>
            </a:endParaRPr>
          </a:p>
          <a:p>
            <a:pPr marL="457200" lvl="1" indent="-457200">
              <a:buFont typeface="Wingdings" pitchFamily="2" charset="2"/>
              <a:buChar char="Ø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Technical requirements aim to reach a degree as if to address a Level 3 system</a:t>
            </a:r>
            <a:br>
              <a:rPr lang="en-US" sz="2400" dirty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</a:br>
            <a:r>
              <a:rPr lang="en-US" sz="2400" dirty="0">
                <a:solidFill>
                  <a:schemeClr val="accent1">
                    <a:lumMod val="50000"/>
                  </a:schemeClr>
                </a:solidFill>
                <a:ea typeface="+mn-ea"/>
                <a:cs typeface="+mn-cs"/>
              </a:rPr>
              <a:t>(That is why we already have relatively strict requirements for B1 and C)</a:t>
            </a:r>
          </a:p>
          <a:p>
            <a:pPr lvl="1"/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429375"/>
            <a:ext cx="4186808" cy="428625"/>
          </a:xfrm>
          <a:noFill/>
        </p:spPr>
        <p:txBody>
          <a:bodyPr/>
          <a:lstStyle/>
          <a:p>
            <a:pPr lvl="0" defTabSz="912813">
              <a:defRPr/>
            </a:pPr>
            <a:r>
              <a:rPr lang="de-DE" dirty="0">
                <a:cs typeface="Arial" charset="0"/>
              </a:rPr>
              <a:t>Gail, Bartels, Gasser, Wiggerich</a:t>
            </a:r>
          </a:p>
        </p:txBody>
      </p:sp>
      <p:sp>
        <p:nvSpPr>
          <p:cNvPr id="410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831013" y="6453188"/>
            <a:ext cx="2133600" cy="431800"/>
          </a:xfrm>
        </p:spPr>
        <p:txBody>
          <a:bodyPr/>
          <a:lstStyle/>
          <a:p>
            <a:pPr>
              <a:defRPr/>
            </a:pPr>
            <a:fld id="{282C73A3-CF53-4132-9B6D-55702A767C9D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23528" y="0"/>
            <a:ext cx="8820472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defRPr/>
            </a:pPr>
            <a:endParaRPr lang="de-DE" b="1" kern="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620688"/>
            <a:ext cx="8507288" cy="5498207"/>
          </a:xfrm>
        </p:spPr>
        <p:txBody>
          <a:bodyPr/>
          <a:lstStyle/>
          <a:p>
            <a:pPr>
              <a:buNone/>
            </a:pPr>
            <a:r>
              <a:rPr lang="en-US" sz="2400" b="1" dirty="0">
                <a:solidFill>
                  <a:srgbClr val="002060"/>
                </a:solidFill>
              </a:rPr>
              <a:t>Literature</a:t>
            </a:r>
          </a:p>
          <a:p>
            <a:pPr>
              <a:buNone/>
            </a:pPr>
            <a:endParaRPr lang="en-US" dirty="0">
              <a:solidFill>
                <a:srgbClr val="002060"/>
              </a:solidFill>
            </a:endParaRPr>
          </a:p>
          <a:p>
            <a:pPr lvl="1"/>
            <a:r>
              <a:rPr lang="en-US" sz="1800" dirty="0">
                <a:solidFill>
                  <a:srgbClr val="002060"/>
                </a:solidFill>
              </a:rPr>
              <a:t>Shi, E., Gasser, T., Seeck, A., and Auerswald, R. (2020). “The Principles of Operation Framework: A Comprehensive Classification Concept for Automated Driving Functions”, SAE International Journal of Connected and Automated Vehicles, 3(1)</a:t>
            </a:r>
          </a:p>
          <a:p>
            <a:pPr lvl="1"/>
            <a:r>
              <a:rPr lang="en-US" sz="1800" dirty="0">
                <a:solidFill>
                  <a:srgbClr val="002060"/>
                </a:solidFill>
              </a:rPr>
              <a:t>Wiggerich, A. (2019). “Development of a modular tool for safety assessments of human-machine-interaction for assisted driving functions (SAE level 2)”, 26th International Technical Conference on the Enhanced Safety of  Vehicles (ESV), Eindhoven, NL, 2019</a:t>
            </a:r>
          </a:p>
          <a:p>
            <a:pPr lvl="1"/>
            <a:r>
              <a:rPr lang="de-DE" sz="1800" dirty="0">
                <a:solidFill>
                  <a:srgbClr val="002060"/>
                </a:solidFill>
              </a:rPr>
              <a:t>Wiggerich, A., Hoffmann, H., Schömig, N., Wiedemann, K., &amp; Segler, K. (2020). „Bewertung der Sicherheit der Mensch-Maschine-Interaktion teilautomatisierter Fahrfunktionen (Level 2)“, 13. Workshop Fahrerassistenz und automatisiertes Fahren, Uni-DAS e.V., 2020</a:t>
            </a:r>
          </a:p>
          <a:p>
            <a:pPr lvl="1"/>
            <a:endParaRPr lang="de-DE" dirty="0">
              <a:solidFill>
                <a:srgbClr val="FF0000"/>
              </a:solidFill>
            </a:endParaRPr>
          </a:p>
          <a:p>
            <a:pPr lvl="1"/>
            <a:endParaRPr lang="de-DE" dirty="0">
              <a:solidFill>
                <a:srgbClr val="002060"/>
              </a:solidFill>
            </a:endParaRPr>
          </a:p>
          <a:p>
            <a:pPr lvl="1"/>
            <a:endParaRPr lang="de-DE" dirty="0">
              <a:solidFill>
                <a:srgbClr val="002060"/>
              </a:solidFill>
            </a:endParaRPr>
          </a:p>
          <a:p>
            <a:pPr lvl="1"/>
            <a:endParaRPr lang="en-US" dirty="0">
              <a:solidFill>
                <a:srgbClr val="002060"/>
              </a:solidFill>
            </a:endParaRPr>
          </a:p>
          <a:p>
            <a:pPr lvl="1"/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429375"/>
            <a:ext cx="4186808" cy="428625"/>
          </a:xfrm>
          <a:noFill/>
        </p:spPr>
        <p:txBody>
          <a:bodyPr/>
          <a:lstStyle/>
          <a:p>
            <a:pPr lvl="0" defTabSz="912813">
              <a:defRPr/>
            </a:pPr>
            <a:r>
              <a:rPr lang="de-DE" dirty="0">
                <a:cs typeface="Arial" charset="0"/>
              </a:rPr>
              <a:t>Gail, Bartels, Gasser, Wiggerich</a:t>
            </a:r>
          </a:p>
        </p:txBody>
      </p:sp>
      <p:sp>
        <p:nvSpPr>
          <p:cNvPr id="410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831013" y="6453188"/>
            <a:ext cx="2133600" cy="431800"/>
          </a:xfrm>
        </p:spPr>
        <p:txBody>
          <a:bodyPr/>
          <a:lstStyle/>
          <a:p>
            <a:pPr>
              <a:defRPr/>
            </a:pPr>
            <a:fld id="{282C73A3-CF53-4132-9B6D-55702A767C9D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23528" y="0"/>
            <a:ext cx="8820472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defRPr/>
            </a:pPr>
            <a:endParaRPr lang="de-DE" b="1" kern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620688"/>
            <a:ext cx="8507288" cy="549820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de-DE" sz="2400" b="1" dirty="0">
                <a:solidFill>
                  <a:srgbClr val="002060"/>
                </a:solidFill>
              </a:rPr>
              <a:t>Basics</a:t>
            </a:r>
          </a:p>
          <a:p>
            <a:pPr eaLnBrk="1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endParaRPr lang="de-DE" sz="2400" b="1" dirty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rgbClr val="002060"/>
                </a:solidFill>
              </a:rPr>
              <a:t>Systems within R 79 are described as driver assist systems</a:t>
            </a:r>
          </a:p>
          <a:p>
            <a:endParaRPr lang="en-US" sz="24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en-US" sz="2400" dirty="0">
                <a:solidFill>
                  <a:srgbClr val="002060"/>
                </a:solidFill>
              </a:rPr>
              <a:t>On the one hand there are systems which are only deemed to work in </a:t>
            </a:r>
            <a:r>
              <a:rPr lang="en-US" sz="2400" b="1" dirty="0">
                <a:solidFill>
                  <a:srgbClr val="FF0000"/>
                </a:solidFill>
              </a:rPr>
              <a:t>accident-prone situations </a:t>
            </a:r>
            <a:r>
              <a:rPr lang="en-US" sz="2400" dirty="0">
                <a:solidFill>
                  <a:srgbClr val="002060"/>
                </a:solidFill>
              </a:rPr>
              <a:t>like CSF, ESF – these are similar to systems described in other Regulations like AEBS, ESC,…</a:t>
            </a:r>
            <a:br>
              <a:rPr lang="en-US" sz="2400" dirty="0">
                <a:solidFill>
                  <a:srgbClr val="002060"/>
                </a:solidFill>
              </a:rPr>
            </a:b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This kind of assist systems have a concrete benefit for traffic safety since they can act in case the driver fails to do so or within the reaction time of the driver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429375"/>
            <a:ext cx="3970784" cy="428625"/>
          </a:xfrm>
          <a:noFill/>
        </p:spPr>
        <p:txBody>
          <a:bodyPr/>
          <a:lstStyle/>
          <a:p>
            <a:pPr lvl="0" defTabSz="912813">
              <a:defRPr/>
            </a:pPr>
            <a:r>
              <a:rPr lang="de-DE" dirty="0">
                <a:cs typeface="Arial" charset="0"/>
              </a:rPr>
              <a:t>Gail, Bartels, Gasser, Wiggerich</a:t>
            </a:r>
          </a:p>
        </p:txBody>
      </p:sp>
      <p:sp>
        <p:nvSpPr>
          <p:cNvPr id="410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831013" y="6453188"/>
            <a:ext cx="2133600" cy="431800"/>
          </a:xfrm>
        </p:spPr>
        <p:txBody>
          <a:bodyPr/>
          <a:lstStyle/>
          <a:p>
            <a:pPr>
              <a:defRPr/>
            </a:pPr>
            <a:fld id="{282C73A3-CF53-4132-9B6D-55702A767C9D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23528" y="0"/>
            <a:ext cx="8820472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defRPr/>
            </a:pPr>
            <a:endParaRPr lang="de-DE" b="1" kern="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620688"/>
            <a:ext cx="8507288" cy="549820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de-DE" sz="2400" b="1" dirty="0">
                <a:solidFill>
                  <a:srgbClr val="002060"/>
                </a:solidFill>
              </a:rPr>
              <a:t>Basics</a:t>
            </a:r>
          </a:p>
          <a:p>
            <a:pPr marL="457200" indent="-457200">
              <a:buFont typeface="+mj-lt"/>
              <a:buAutoNum type="alphaLcParenR" startAt="2"/>
            </a:pPr>
            <a:r>
              <a:rPr lang="en-US" sz="2400" dirty="0">
                <a:solidFill>
                  <a:srgbClr val="002060"/>
                </a:solidFill>
              </a:rPr>
              <a:t>On the other hand there are systems which </a:t>
            </a:r>
            <a:r>
              <a:rPr lang="en-US" sz="2400" b="1" dirty="0">
                <a:solidFill>
                  <a:srgbClr val="FF0000"/>
                </a:solidFill>
              </a:rPr>
              <a:t>continuously</a:t>
            </a:r>
            <a:r>
              <a:rPr lang="en-US" sz="2400" dirty="0">
                <a:solidFill>
                  <a:srgbClr val="002060"/>
                </a:solidFill>
              </a:rPr>
              <a:t> support or carry out the lateral control of the vehicle</a:t>
            </a:r>
            <a:br>
              <a:rPr lang="en-US" sz="2400" dirty="0">
                <a:solidFill>
                  <a:srgbClr val="002060"/>
                </a:solidFill>
              </a:rPr>
            </a:b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For these kind of system the well known SAE-Level do apply</a:t>
            </a:r>
            <a:br>
              <a:rPr lang="en-US" sz="2400" dirty="0">
                <a:solidFill>
                  <a:srgbClr val="002060"/>
                </a:solidFill>
              </a:rPr>
            </a:b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Within R 79 we find the categories A, B1 or C:</a:t>
            </a:r>
          </a:p>
          <a:p>
            <a:pPr lvl="1"/>
            <a:r>
              <a:rPr lang="en-US" sz="2400" dirty="0">
                <a:solidFill>
                  <a:srgbClr val="002060"/>
                </a:solidFill>
              </a:rPr>
              <a:t>A for low speed manoeuvres</a:t>
            </a:r>
          </a:p>
          <a:p>
            <a:pPr lvl="1"/>
            <a:r>
              <a:rPr lang="en-US" sz="2400" dirty="0">
                <a:solidFill>
                  <a:srgbClr val="002060"/>
                </a:solidFill>
              </a:rPr>
              <a:t>B1 for hands-on lane keeping</a:t>
            </a:r>
          </a:p>
          <a:p>
            <a:pPr lvl="1"/>
            <a:r>
              <a:rPr lang="en-US" sz="2400" dirty="0">
                <a:solidFill>
                  <a:srgbClr val="002060"/>
                </a:solidFill>
              </a:rPr>
              <a:t>C for hands-on lane change</a:t>
            </a:r>
          </a:p>
          <a:p>
            <a:pPr lvl="1"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 lvl="1">
              <a:buNone/>
            </a:pPr>
            <a:r>
              <a:rPr lang="en-US" sz="2400" dirty="0">
                <a:solidFill>
                  <a:srgbClr val="002060"/>
                </a:solidFill>
              </a:rPr>
              <a:t>Systems within R79 do not go beyond Level 2</a:t>
            </a:r>
          </a:p>
          <a:p>
            <a:pPr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>
              <a:buNone/>
            </a:pP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429375"/>
            <a:ext cx="3970784" cy="428625"/>
          </a:xfrm>
          <a:noFill/>
        </p:spPr>
        <p:txBody>
          <a:bodyPr/>
          <a:lstStyle/>
          <a:p>
            <a:pPr lvl="0" defTabSz="912813">
              <a:defRPr/>
            </a:pPr>
            <a:r>
              <a:rPr lang="de-DE" dirty="0">
                <a:cs typeface="Arial" charset="0"/>
              </a:rPr>
              <a:t>Gail, Bartels, Gasser, Wiggerich</a:t>
            </a:r>
          </a:p>
        </p:txBody>
      </p:sp>
      <p:sp>
        <p:nvSpPr>
          <p:cNvPr id="410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831013" y="6453188"/>
            <a:ext cx="2133600" cy="431800"/>
          </a:xfrm>
        </p:spPr>
        <p:txBody>
          <a:bodyPr/>
          <a:lstStyle/>
          <a:p>
            <a:pPr>
              <a:defRPr/>
            </a:pPr>
            <a:fld id="{282C73A3-CF53-4132-9B6D-55702A767C9D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23528" y="0"/>
            <a:ext cx="8820472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defRPr/>
            </a:pPr>
            <a:endParaRPr lang="de-DE" b="1" kern="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620688"/>
            <a:ext cx="8507288" cy="549820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de-DE" sz="2400" b="1" dirty="0">
                <a:solidFill>
                  <a:srgbClr val="002060"/>
                </a:solidFill>
              </a:rPr>
              <a:t>a) </a:t>
            </a:r>
            <a:r>
              <a:rPr lang="de-DE" sz="2400" b="1" dirty="0" err="1">
                <a:solidFill>
                  <a:srgbClr val="002060"/>
                </a:solidFill>
              </a:rPr>
              <a:t>How</a:t>
            </a:r>
            <a:r>
              <a:rPr lang="de-DE" sz="2400" b="1" dirty="0">
                <a:solidFill>
                  <a:srgbClr val="002060"/>
                </a:solidFill>
              </a:rPr>
              <a:t> </a:t>
            </a:r>
            <a:r>
              <a:rPr lang="de-DE" sz="2400" b="1" dirty="0" err="1">
                <a:solidFill>
                  <a:srgbClr val="002060"/>
                </a:solidFill>
              </a:rPr>
              <a:t>to</a:t>
            </a:r>
            <a:r>
              <a:rPr lang="de-DE" sz="2400" b="1" dirty="0">
                <a:solidFill>
                  <a:srgbClr val="002060"/>
                </a:solidFill>
              </a:rPr>
              <a:t> </a:t>
            </a:r>
            <a:r>
              <a:rPr lang="de-DE" sz="2400" b="1" dirty="0" err="1">
                <a:solidFill>
                  <a:srgbClr val="002060"/>
                </a:solidFill>
              </a:rPr>
              <a:t>proceed</a:t>
            </a:r>
            <a:r>
              <a:rPr lang="de-DE" sz="2400" b="1" dirty="0">
                <a:solidFill>
                  <a:srgbClr val="002060"/>
                </a:solidFill>
              </a:rPr>
              <a:t> </a:t>
            </a:r>
            <a:r>
              <a:rPr lang="de-DE" sz="2400" b="1" dirty="0" err="1">
                <a:solidFill>
                  <a:srgbClr val="002060"/>
                </a:solidFill>
              </a:rPr>
              <a:t>with</a:t>
            </a:r>
            <a:r>
              <a:rPr lang="de-DE" sz="2400" b="1" dirty="0">
                <a:solidFill>
                  <a:srgbClr val="002060"/>
                </a:solidFill>
              </a:rPr>
              <a:t> ADAS </a:t>
            </a:r>
            <a:r>
              <a:rPr lang="de-DE" sz="2400" b="1" dirty="0" err="1">
                <a:solidFill>
                  <a:srgbClr val="002060"/>
                </a:solidFill>
              </a:rPr>
              <a:t>for</a:t>
            </a:r>
            <a:r>
              <a:rPr lang="de-DE" sz="2400" b="1" dirty="0">
                <a:solidFill>
                  <a:srgbClr val="002060"/>
                </a:solidFill>
              </a:rPr>
              <a:t> </a:t>
            </a:r>
            <a:r>
              <a:rPr lang="de-DE" sz="2400" b="1" dirty="0" err="1">
                <a:solidFill>
                  <a:srgbClr val="002060"/>
                </a:solidFill>
              </a:rPr>
              <a:t>accident-prone</a:t>
            </a:r>
            <a:r>
              <a:rPr lang="de-DE" sz="2400" b="1" dirty="0">
                <a:solidFill>
                  <a:srgbClr val="002060"/>
                </a:solidFill>
              </a:rPr>
              <a:t> </a:t>
            </a:r>
            <a:r>
              <a:rPr lang="de-DE" sz="2400" b="1" dirty="0" err="1">
                <a:solidFill>
                  <a:srgbClr val="002060"/>
                </a:solidFill>
              </a:rPr>
              <a:t>situations</a:t>
            </a:r>
            <a:endParaRPr lang="de-DE" sz="2400" b="1" dirty="0">
              <a:solidFill>
                <a:srgbClr val="002060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endParaRPr lang="de-DE" sz="2400" b="1" dirty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rgbClr val="002060"/>
                </a:solidFill>
              </a:rPr>
              <a:t>Treat new systems as usual</a:t>
            </a:r>
          </a:p>
          <a:p>
            <a:r>
              <a:rPr lang="en-US" sz="2400" dirty="0">
                <a:solidFill>
                  <a:srgbClr val="002060"/>
                </a:solidFill>
              </a:rPr>
              <a:t>Enable systems with safety benefits</a:t>
            </a:r>
          </a:p>
          <a:p>
            <a:r>
              <a:rPr lang="en-US" sz="2400" dirty="0">
                <a:solidFill>
                  <a:srgbClr val="002060"/>
                </a:solidFill>
              </a:rPr>
              <a:t>Adapt R 79 wherever necessary to allow approval</a:t>
            </a:r>
          </a:p>
          <a:p>
            <a:r>
              <a:rPr lang="en-US" sz="2400" dirty="0">
                <a:solidFill>
                  <a:srgbClr val="002060"/>
                </a:solidFill>
              </a:rPr>
              <a:t>Set requirements that ensure that the expected safety gain comes true</a:t>
            </a:r>
          </a:p>
          <a:p>
            <a:r>
              <a:rPr lang="en-US" sz="2400" dirty="0">
                <a:solidFill>
                  <a:srgbClr val="002060"/>
                </a:solidFill>
              </a:rPr>
              <a:t>Set requirements to avoid negative side effects</a:t>
            </a:r>
          </a:p>
          <a:p>
            <a:pPr lvl="1"/>
            <a:r>
              <a:rPr lang="en-US" sz="2400" dirty="0">
                <a:solidFill>
                  <a:srgbClr val="002060"/>
                </a:solidFill>
              </a:rPr>
              <a:t>For systems that need a lane change do not endanger other traffic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429375"/>
            <a:ext cx="3970784" cy="428625"/>
          </a:xfrm>
          <a:noFill/>
        </p:spPr>
        <p:txBody>
          <a:bodyPr/>
          <a:lstStyle/>
          <a:p>
            <a:pPr lvl="0" defTabSz="912813">
              <a:defRPr/>
            </a:pPr>
            <a:r>
              <a:rPr lang="de-DE" dirty="0">
                <a:cs typeface="Arial" charset="0"/>
              </a:rPr>
              <a:t>Gail, Bartels, Gasser, Wiggerich</a:t>
            </a:r>
          </a:p>
        </p:txBody>
      </p:sp>
      <p:sp>
        <p:nvSpPr>
          <p:cNvPr id="410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831013" y="6453188"/>
            <a:ext cx="2133600" cy="431800"/>
          </a:xfrm>
        </p:spPr>
        <p:txBody>
          <a:bodyPr/>
          <a:lstStyle/>
          <a:p>
            <a:pPr>
              <a:defRPr/>
            </a:pPr>
            <a:fld id="{282C73A3-CF53-4132-9B6D-55702A767C9D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23528" y="0"/>
            <a:ext cx="8820472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defRPr/>
            </a:pPr>
            <a:endParaRPr lang="de-DE" b="1" kern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620688"/>
            <a:ext cx="8507288" cy="549820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0"/>
              </a:spcAft>
              <a:buNone/>
            </a:pPr>
            <a:r>
              <a:rPr lang="de-DE" sz="2400" b="1" dirty="0">
                <a:solidFill>
                  <a:srgbClr val="002060"/>
                </a:solidFill>
              </a:rPr>
              <a:t>b) </a:t>
            </a:r>
            <a:r>
              <a:rPr lang="de-DE" sz="2400" b="1" dirty="0" err="1">
                <a:solidFill>
                  <a:srgbClr val="002060"/>
                </a:solidFill>
              </a:rPr>
              <a:t>How</a:t>
            </a:r>
            <a:r>
              <a:rPr lang="de-DE" sz="2400" b="1" dirty="0">
                <a:solidFill>
                  <a:srgbClr val="002060"/>
                </a:solidFill>
              </a:rPr>
              <a:t> </a:t>
            </a:r>
            <a:r>
              <a:rPr lang="de-DE" sz="2400" b="1" dirty="0" err="1">
                <a:solidFill>
                  <a:srgbClr val="002060"/>
                </a:solidFill>
              </a:rPr>
              <a:t>to</a:t>
            </a:r>
            <a:r>
              <a:rPr lang="de-DE" sz="2400" b="1" dirty="0">
                <a:solidFill>
                  <a:srgbClr val="002060"/>
                </a:solidFill>
              </a:rPr>
              <a:t> </a:t>
            </a:r>
            <a:r>
              <a:rPr lang="de-DE" sz="2400" b="1" dirty="0" err="1">
                <a:solidFill>
                  <a:srgbClr val="002060"/>
                </a:solidFill>
              </a:rPr>
              <a:t>proceed</a:t>
            </a:r>
            <a:r>
              <a:rPr lang="de-DE" sz="2400" b="1" dirty="0">
                <a:solidFill>
                  <a:srgbClr val="002060"/>
                </a:solidFill>
              </a:rPr>
              <a:t> </a:t>
            </a:r>
            <a:r>
              <a:rPr lang="de-DE" sz="2400" b="1" dirty="0" err="1">
                <a:solidFill>
                  <a:srgbClr val="002060"/>
                </a:solidFill>
              </a:rPr>
              <a:t>with</a:t>
            </a:r>
            <a:r>
              <a:rPr lang="de-DE" sz="2400" b="1" dirty="0">
                <a:solidFill>
                  <a:srgbClr val="002060"/>
                </a:solidFill>
              </a:rPr>
              <a:t> </a:t>
            </a:r>
            <a:r>
              <a:rPr lang="de-DE" sz="2400" b="1" dirty="0" err="1">
                <a:solidFill>
                  <a:srgbClr val="002060"/>
                </a:solidFill>
              </a:rPr>
              <a:t>systems</a:t>
            </a:r>
            <a:r>
              <a:rPr lang="de-DE" sz="2400" b="1" dirty="0">
                <a:solidFill>
                  <a:srgbClr val="002060"/>
                </a:solidFill>
              </a:rPr>
              <a:t> </a:t>
            </a:r>
            <a:r>
              <a:rPr lang="de-DE" sz="2400" b="1" dirty="0" err="1">
                <a:solidFill>
                  <a:srgbClr val="002060"/>
                </a:solidFill>
              </a:rPr>
              <a:t>up</a:t>
            </a:r>
            <a:r>
              <a:rPr lang="de-DE" sz="2400" b="1" dirty="0">
                <a:solidFill>
                  <a:srgbClr val="002060"/>
                </a:solidFill>
              </a:rPr>
              <a:t> </a:t>
            </a:r>
            <a:r>
              <a:rPr lang="de-DE" sz="2400" b="1" dirty="0" err="1">
                <a:solidFill>
                  <a:srgbClr val="002060"/>
                </a:solidFill>
              </a:rPr>
              <a:t>to</a:t>
            </a:r>
            <a:r>
              <a:rPr lang="de-DE" sz="2400" b="1" dirty="0">
                <a:solidFill>
                  <a:srgbClr val="002060"/>
                </a:solidFill>
              </a:rPr>
              <a:t> Level 2, </a:t>
            </a:r>
            <a:r>
              <a:rPr lang="de-DE" sz="2400" b="1" dirty="0" err="1">
                <a:solidFill>
                  <a:srgbClr val="002060"/>
                </a:solidFill>
              </a:rPr>
              <a:t>which</a:t>
            </a:r>
            <a:r>
              <a:rPr lang="de-DE" sz="2400" b="1" dirty="0">
                <a:solidFill>
                  <a:srgbClr val="002060"/>
                </a:solidFill>
              </a:rPr>
              <a:t> </a:t>
            </a:r>
            <a:r>
              <a:rPr lang="de-DE" sz="2400" b="1" dirty="0" err="1">
                <a:solidFill>
                  <a:srgbClr val="002060"/>
                </a:solidFill>
              </a:rPr>
              <a:t>deliver</a:t>
            </a:r>
            <a:r>
              <a:rPr lang="de-DE" sz="2400" b="1" dirty="0">
                <a:solidFill>
                  <a:srgbClr val="002060"/>
                </a:solidFill>
              </a:rPr>
              <a:t> </a:t>
            </a:r>
            <a:r>
              <a:rPr lang="de-DE" sz="2400" b="1" dirty="0" err="1">
                <a:solidFill>
                  <a:srgbClr val="002060"/>
                </a:solidFill>
              </a:rPr>
              <a:t>continuous</a:t>
            </a:r>
            <a:r>
              <a:rPr lang="de-DE" sz="2400" b="1" dirty="0">
                <a:solidFill>
                  <a:srgbClr val="002060"/>
                </a:solidFill>
              </a:rPr>
              <a:t> lateral </a:t>
            </a:r>
            <a:r>
              <a:rPr lang="de-DE" sz="2400" b="1" dirty="0" err="1">
                <a:solidFill>
                  <a:srgbClr val="002060"/>
                </a:solidFill>
              </a:rPr>
              <a:t>support</a:t>
            </a:r>
            <a:endParaRPr lang="de-DE" sz="2400" b="1" dirty="0">
              <a:solidFill>
                <a:srgbClr val="002060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endParaRPr lang="de-DE" sz="2400" b="1" dirty="0">
              <a:solidFill>
                <a:srgbClr val="002060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de-DE" sz="2400" b="1" dirty="0">
                <a:solidFill>
                  <a:srgbClr val="002060"/>
                </a:solidFill>
              </a:rPr>
              <a:t>Problem:</a:t>
            </a:r>
            <a:r>
              <a:rPr lang="de-DE" sz="2400" dirty="0">
                <a:solidFill>
                  <a:srgbClr val="002060"/>
                </a:solidFill>
              </a:rPr>
              <a:t> 	</a:t>
            </a:r>
            <a:r>
              <a:rPr lang="de-DE" sz="2400" dirty="0" err="1">
                <a:solidFill>
                  <a:srgbClr val="002060"/>
                </a:solidFill>
              </a:rPr>
              <a:t>Some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facts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which</a:t>
            </a:r>
            <a:r>
              <a:rPr lang="de-DE" sz="2400" dirty="0">
                <a:solidFill>
                  <a:srgbClr val="002060"/>
                </a:solidFill>
              </a:rPr>
              <a:t> hold </a:t>
            </a:r>
            <a:r>
              <a:rPr lang="de-DE" sz="2400" dirty="0" err="1">
                <a:solidFill>
                  <a:srgbClr val="002060"/>
                </a:solidFill>
              </a:rPr>
              <a:t>for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systems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up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to</a:t>
            </a:r>
            <a:r>
              <a:rPr lang="de-DE" sz="2400" dirty="0">
                <a:solidFill>
                  <a:srgbClr val="002060"/>
                </a:solidFill>
              </a:rPr>
              <a:t> 			Level 2 </a:t>
            </a:r>
            <a:r>
              <a:rPr lang="de-DE" sz="2400" dirty="0" err="1">
                <a:solidFill>
                  <a:srgbClr val="002060"/>
                </a:solidFill>
              </a:rPr>
              <a:t>have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to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be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taken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into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account</a:t>
            </a:r>
            <a:r>
              <a:rPr lang="de-DE" sz="2400" dirty="0">
                <a:solidFill>
                  <a:srgbClr val="002060"/>
                </a:solidFill>
              </a:rPr>
              <a:t> 			</a:t>
            </a:r>
            <a:r>
              <a:rPr lang="de-DE" sz="2400" dirty="0" err="1">
                <a:solidFill>
                  <a:srgbClr val="002060"/>
                </a:solidFill>
              </a:rPr>
              <a:t>when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rulemaking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shall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take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place</a:t>
            </a:r>
            <a:r>
              <a:rPr lang="de-DE" sz="2400" dirty="0">
                <a:solidFill>
                  <a:srgbClr val="002060"/>
                </a:solidFill>
              </a:rPr>
              <a:t>:</a:t>
            </a:r>
            <a:endParaRPr lang="de-DE" sz="2400" b="1" dirty="0">
              <a:solidFill>
                <a:srgbClr val="00206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002060"/>
                </a:solidFill>
              </a:rPr>
              <a:t>The driver is still responsible for carrying out longitudinal and lateral control at all times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002060"/>
                </a:solidFill>
              </a:rPr>
              <a:t>The driver has to supervise all actions of the system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002060"/>
                </a:solidFill>
              </a:rPr>
              <a:t>The driver has to act immediately in case the system is not able to master the current driving task</a:t>
            </a:r>
          </a:p>
          <a:p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429375"/>
            <a:ext cx="3970784" cy="428625"/>
          </a:xfrm>
          <a:noFill/>
        </p:spPr>
        <p:txBody>
          <a:bodyPr/>
          <a:lstStyle/>
          <a:p>
            <a:pPr lvl="0" defTabSz="912813">
              <a:defRPr/>
            </a:pPr>
            <a:r>
              <a:rPr lang="de-DE" dirty="0">
                <a:cs typeface="Arial" charset="0"/>
              </a:rPr>
              <a:t>Gail, Bartels, Gasser, Wiggerich</a:t>
            </a:r>
          </a:p>
        </p:txBody>
      </p:sp>
      <p:sp>
        <p:nvSpPr>
          <p:cNvPr id="410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831013" y="6453188"/>
            <a:ext cx="2133600" cy="431800"/>
          </a:xfrm>
        </p:spPr>
        <p:txBody>
          <a:bodyPr/>
          <a:lstStyle/>
          <a:p>
            <a:pPr>
              <a:defRPr/>
            </a:pPr>
            <a:fld id="{282C73A3-CF53-4132-9B6D-55702A767C9D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23528" y="0"/>
            <a:ext cx="8820472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defRPr/>
            </a:pPr>
            <a:endParaRPr lang="de-DE" b="1" kern="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620688"/>
            <a:ext cx="8507288" cy="549820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de-DE" sz="2400" b="1" dirty="0">
                <a:solidFill>
                  <a:srgbClr val="002060"/>
                </a:solidFill>
              </a:rPr>
              <a:t>Problems</a:t>
            </a:r>
          </a:p>
          <a:p>
            <a:r>
              <a:rPr lang="en-US" sz="2400" dirty="0">
                <a:solidFill>
                  <a:srgbClr val="002060"/>
                </a:solidFill>
              </a:rPr>
              <a:t>There is always an interaction between driver and system</a:t>
            </a:r>
          </a:p>
          <a:p>
            <a:endParaRPr lang="en-US" sz="2400" dirty="0">
              <a:solidFill>
                <a:srgbClr val="002060"/>
              </a:solidFill>
            </a:endParaRPr>
          </a:p>
          <a:p>
            <a:endParaRPr lang="en-US" sz="2400" dirty="0">
              <a:solidFill>
                <a:srgbClr val="002060"/>
              </a:solidFill>
            </a:endParaRPr>
          </a:p>
          <a:p>
            <a:endParaRPr lang="en-US" sz="2400" dirty="0">
              <a:solidFill>
                <a:srgbClr val="002060"/>
              </a:solidFill>
            </a:endParaRPr>
          </a:p>
          <a:p>
            <a:r>
              <a:rPr lang="en-US" sz="2400" dirty="0">
                <a:solidFill>
                  <a:srgbClr val="002060"/>
                </a:solidFill>
              </a:rPr>
              <a:t>Therefore the d</a:t>
            </a:r>
            <a:r>
              <a:rPr lang="de-DE" sz="2400" dirty="0" err="1">
                <a:solidFill>
                  <a:srgbClr val="002060"/>
                </a:solidFill>
              </a:rPr>
              <a:t>esign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of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the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system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has</a:t>
            </a:r>
            <a:r>
              <a:rPr lang="de-DE" sz="2400" dirty="0">
                <a:solidFill>
                  <a:srgbClr val="002060"/>
                </a:solidFill>
              </a:rPr>
              <a:t> a strong </a:t>
            </a:r>
            <a:r>
              <a:rPr lang="de-DE" sz="2400" dirty="0" err="1">
                <a:solidFill>
                  <a:srgbClr val="002060"/>
                </a:solidFill>
              </a:rPr>
              <a:t>influence</a:t>
            </a:r>
            <a:r>
              <a:rPr lang="de-DE" sz="2400" dirty="0">
                <a:solidFill>
                  <a:srgbClr val="002060"/>
                </a:solidFill>
              </a:rPr>
              <a:t> on </a:t>
            </a:r>
            <a:r>
              <a:rPr lang="de-DE" sz="2400" dirty="0" err="1">
                <a:solidFill>
                  <a:srgbClr val="002060"/>
                </a:solidFill>
              </a:rPr>
              <a:t>how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the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driver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carries</a:t>
            </a:r>
            <a:r>
              <a:rPr lang="de-DE" sz="2400" dirty="0">
                <a:solidFill>
                  <a:srgbClr val="002060"/>
                </a:solidFill>
              </a:rPr>
              <a:t> out </a:t>
            </a:r>
            <a:r>
              <a:rPr lang="de-DE" sz="2400" dirty="0" err="1">
                <a:solidFill>
                  <a:srgbClr val="002060"/>
                </a:solidFill>
              </a:rPr>
              <a:t>his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driving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task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and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thus</a:t>
            </a:r>
            <a:r>
              <a:rPr lang="de-DE" sz="2400" dirty="0">
                <a:solidFill>
                  <a:srgbClr val="002060"/>
                </a:solidFill>
              </a:rPr>
              <a:t> on </a:t>
            </a:r>
            <a:r>
              <a:rPr lang="de-DE" sz="2400" dirty="0" err="1">
                <a:solidFill>
                  <a:srgbClr val="002060"/>
                </a:solidFill>
              </a:rPr>
              <a:t>the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capabilities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of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the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driver</a:t>
            </a:r>
            <a:br>
              <a:rPr lang="de-DE" sz="2400" dirty="0">
                <a:solidFill>
                  <a:srgbClr val="002060"/>
                </a:solidFill>
              </a:rPr>
            </a:br>
            <a:r>
              <a:rPr lang="de-DE" sz="2400" dirty="0">
                <a:solidFill>
                  <a:srgbClr val="002060"/>
                </a:solidFill>
              </a:rPr>
              <a:t>(on </a:t>
            </a:r>
            <a:r>
              <a:rPr lang="de-DE" sz="2400" dirty="0" err="1">
                <a:solidFill>
                  <a:srgbClr val="002060"/>
                </a:solidFill>
              </a:rPr>
              <a:t>vigilance</a:t>
            </a:r>
            <a:r>
              <a:rPr lang="de-DE" sz="2400" dirty="0">
                <a:solidFill>
                  <a:srgbClr val="002060"/>
                </a:solidFill>
              </a:rPr>
              <a:t>, </a:t>
            </a:r>
            <a:r>
              <a:rPr lang="de-DE" sz="2400" dirty="0" err="1">
                <a:solidFill>
                  <a:srgbClr val="002060"/>
                </a:solidFill>
              </a:rPr>
              <a:t>situation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awareness</a:t>
            </a:r>
            <a:r>
              <a:rPr lang="de-DE" sz="2400" dirty="0">
                <a:solidFill>
                  <a:srgbClr val="002060"/>
                </a:solidFill>
              </a:rPr>
              <a:t>, </a:t>
            </a:r>
            <a:r>
              <a:rPr lang="de-DE" sz="2400" dirty="0" err="1">
                <a:solidFill>
                  <a:srgbClr val="002060"/>
                </a:solidFill>
              </a:rPr>
              <a:t>reaction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times</a:t>
            </a:r>
            <a:r>
              <a:rPr lang="de-DE" sz="2400" dirty="0">
                <a:solidFill>
                  <a:srgbClr val="002060"/>
                </a:solidFill>
              </a:rPr>
              <a:t>…)</a:t>
            </a:r>
          </a:p>
          <a:p>
            <a:pPr>
              <a:buNone/>
            </a:pP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429375"/>
            <a:ext cx="3970784" cy="428625"/>
          </a:xfrm>
          <a:noFill/>
        </p:spPr>
        <p:txBody>
          <a:bodyPr/>
          <a:lstStyle/>
          <a:p>
            <a:pPr lvl="0" defTabSz="912813">
              <a:defRPr/>
            </a:pPr>
            <a:r>
              <a:rPr lang="de-DE" dirty="0">
                <a:cs typeface="Arial" charset="0"/>
              </a:rPr>
              <a:t>Gail, Bartels, Gasser, Wiggerich</a:t>
            </a:r>
          </a:p>
        </p:txBody>
      </p:sp>
      <p:sp>
        <p:nvSpPr>
          <p:cNvPr id="410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831013" y="6453188"/>
            <a:ext cx="2133600" cy="431800"/>
          </a:xfrm>
        </p:spPr>
        <p:txBody>
          <a:bodyPr/>
          <a:lstStyle/>
          <a:p>
            <a:pPr>
              <a:defRPr/>
            </a:pPr>
            <a:fld id="{282C73A3-CF53-4132-9B6D-55702A767C9D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23528" y="0"/>
            <a:ext cx="8820472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defRPr/>
            </a:pPr>
            <a:endParaRPr lang="de-DE" b="1" kern="0" dirty="0"/>
          </a:p>
        </p:txBody>
      </p:sp>
      <p:graphicFrame>
        <p:nvGraphicFramePr>
          <p:cNvPr id="6" name="Diagramm 5"/>
          <p:cNvGraphicFramePr/>
          <p:nvPr/>
        </p:nvGraphicFramePr>
        <p:xfrm>
          <a:off x="1547664" y="2060848"/>
          <a:ext cx="6184739" cy="9063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620688"/>
            <a:ext cx="8507288" cy="549820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de-DE" sz="2400" b="1" dirty="0">
                <a:solidFill>
                  <a:srgbClr val="002060"/>
                </a:solidFill>
              </a:rPr>
              <a:t>Problems</a:t>
            </a:r>
          </a:p>
          <a:p>
            <a:r>
              <a:rPr lang="en-US" sz="2400" dirty="0">
                <a:solidFill>
                  <a:srgbClr val="002060"/>
                </a:solidFill>
              </a:rPr>
              <a:t>T</a:t>
            </a:r>
            <a:r>
              <a:rPr lang="de-DE" sz="2400" dirty="0">
                <a:solidFill>
                  <a:srgbClr val="002060"/>
                </a:solidFill>
              </a:rPr>
              <a:t>he </a:t>
            </a:r>
            <a:r>
              <a:rPr lang="de-DE" sz="2400" dirty="0" err="1">
                <a:solidFill>
                  <a:srgbClr val="002060"/>
                </a:solidFill>
              </a:rPr>
              <a:t>capabilities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of</a:t>
            </a:r>
            <a:r>
              <a:rPr lang="de-DE" sz="2400" dirty="0">
                <a:solidFill>
                  <a:srgbClr val="002060"/>
                </a:solidFill>
              </a:rPr>
              <a:t> a human </a:t>
            </a:r>
            <a:r>
              <a:rPr lang="de-DE" sz="2400" dirty="0" err="1">
                <a:solidFill>
                  <a:srgbClr val="002060"/>
                </a:solidFill>
              </a:rPr>
              <a:t>being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decrease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if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workload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is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too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high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or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too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low</a:t>
            </a:r>
            <a:endParaRPr lang="de-DE" sz="2400" dirty="0">
              <a:solidFill>
                <a:srgbClr val="002060"/>
              </a:solidFill>
            </a:endParaRPr>
          </a:p>
          <a:p>
            <a:pPr marL="361950" lvl="1" indent="-361950">
              <a:buFontTx/>
              <a:buChar char="•"/>
            </a:pP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The human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being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is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not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good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at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only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supervising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a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system</a:t>
            </a:r>
            <a:endParaRPr lang="de-DE" sz="2400" dirty="0">
              <a:solidFill>
                <a:srgbClr val="002060"/>
              </a:solidFill>
              <a:ea typeface="+mn-ea"/>
              <a:cs typeface="+mn-cs"/>
            </a:endParaRPr>
          </a:p>
          <a:p>
            <a:pPr marL="361950" lvl="1" indent="-361950">
              <a:buFontTx/>
              <a:buChar char="•"/>
            </a:pP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Vigilance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decreases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in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case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the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system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carries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out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the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driving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task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for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longer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periods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without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the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need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for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the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driver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to</a:t>
            </a:r>
            <a:r>
              <a:rPr lang="de-DE" sz="2400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de-DE" sz="2400" dirty="0" err="1">
                <a:solidFill>
                  <a:srgbClr val="002060"/>
                </a:solidFill>
                <a:ea typeface="+mn-ea"/>
                <a:cs typeface="+mn-cs"/>
              </a:rPr>
              <a:t>interact</a:t>
            </a:r>
            <a:endParaRPr lang="de-DE" sz="2400" dirty="0">
              <a:solidFill>
                <a:srgbClr val="002060"/>
              </a:solidFill>
              <a:ea typeface="+mn-ea"/>
              <a:cs typeface="+mn-cs"/>
            </a:endParaRPr>
          </a:p>
          <a:p>
            <a:r>
              <a:rPr lang="de-DE" sz="2400" dirty="0">
                <a:solidFill>
                  <a:srgbClr val="002060"/>
                </a:solidFill>
              </a:rPr>
              <a:t>Well </a:t>
            </a:r>
            <a:r>
              <a:rPr lang="de-DE" sz="2400" dirty="0" err="1">
                <a:solidFill>
                  <a:srgbClr val="002060"/>
                </a:solidFill>
              </a:rPr>
              <a:t>performing</a:t>
            </a:r>
            <a:r>
              <a:rPr lang="de-DE" sz="2400" dirty="0">
                <a:solidFill>
                  <a:srgbClr val="002060"/>
                </a:solidFill>
              </a:rPr>
              <a:t> Level 2 </a:t>
            </a:r>
            <a:r>
              <a:rPr lang="de-DE" sz="2400" dirty="0" err="1">
                <a:solidFill>
                  <a:srgbClr val="002060"/>
                </a:solidFill>
              </a:rPr>
              <a:t>systems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may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encourage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the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driver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to</a:t>
            </a:r>
            <a:r>
              <a:rPr lang="de-DE" sz="2400" dirty="0">
                <a:solidFill>
                  <a:srgbClr val="002060"/>
                </a:solidFill>
              </a:rPr>
              <a:t> do </a:t>
            </a:r>
            <a:r>
              <a:rPr lang="de-DE" sz="2400" dirty="0" err="1">
                <a:solidFill>
                  <a:srgbClr val="002060"/>
                </a:solidFill>
              </a:rPr>
              <a:t>other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tasks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than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controlling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the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vehicle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or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supervising</a:t>
            </a:r>
            <a:r>
              <a:rPr lang="de-DE" sz="2400" dirty="0">
                <a:solidFill>
                  <a:srgbClr val="FF000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the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system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dirty="0">
                <a:solidFill>
                  <a:srgbClr val="002060"/>
                </a:solidFill>
              </a:rPr>
              <a:t>(</a:t>
            </a:r>
            <a:r>
              <a:rPr lang="de-DE" sz="2400" dirty="0" err="1">
                <a:solidFill>
                  <a:srgbClr val="002060"/>
                </a:solidFill>
              </a:rPr>
              <a:t>overreliance</a:t>
            </a:r>
            <a:r>
              <a:rPr lang="de-DE" dirty="0">
                <a:solidFill>
                  <a:srgbClr val="002060"/>
                </a:solidFill>
              </a:rPr>
              <a:t>)</a:t>
            </a:r>
            <a:br>
              <a:rPr lang="de-DE" sz="2400" dirty="0">
                <a:solidFill>
                  <a:srgbClr val="002060"/>
                </a:solidFill>
              </a:rPr>
            </a:br>
            <a:r>
              <a:rPr lang="de-DE" sz="2400" dirty="0">
                <a:solidFill>
                  <a:srgbClr val="002060"/>
                </a:solidFill>
              </a:rPr>
              <a:t>-&gt; </a:t>
            </a:r>
            <a:r>
              <a:rPr lang="de-DE" sz="2400" dirty="0" err="1">
                <a:solidFill>
                  <a:srgbClr val="002060"/>
                </a:solidFill>
              </a:rPr>
              <a:t>the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driver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cannot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react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appropriately</a:t>
            </a:r>
            <a:r>
              <a:rPr lang="de-DE" sz="2400" dirty="0">
                <a:solidFill>
                  <a:srgbClr val="002060"/>
                </a:solidFill>
              </a:rPr>
              <a:t> in    </a:t>
            </a:r>
            <a:br>
              <a:rPr lang="de-DE" sz="2400" dirty="0">
                <a:solidFill>
                  <a:srgbClr val="002060"/>
                </a:solidFill>
              </a:rPr>
            </a:br>
            <a:r>
              <a:rPr lang="de-DE" sz="2400" dirty="0">
                <a:solidFill>
                  <a:srgbClr val="002060"/>
                </a:solidFill>
              </a:rPr>
              <a:t>    </a:t>
            </a:r>
            <a:r>
              <a:rPr lang="de-DE" sz="2400" dirty="0" err="1">
                <a:solidFill>
                  <a:srgbClr val="002060"/>
                </a:solidFill>
              </a:rPr>
              <a:t>case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the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system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is</a:t>
            </a:r>
            <a:r>
              <a:rPr lang="de-DE" sz="2400" dirty="0">
                <a:solidFill>
                  <a:srgbClr val="002060"/>
                </a:solidFill>
              </a:rPr>
              <a:t> not </a:t>
            </a:r>
            <a:r>
              <a:rPr lang="de-DE" sz="2400" dirty="0" err="1">
                <a:solidFill>
                  <a:srgbClr val="002060"/>
                </a:solidFill>
              </a:rPr>
              <a:t>able</a:t>
            </a:r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err="1">
                <a:solidFill>
                  <a:srgbClr val="002060"/>
                </a:solidFill>
              </a:rPr>
              <a:t>to</a:t>
            </a:r>
            <a:r>
              <a:rPr lang="de-DE" sz="2400" dirty="0">
                <a:solidFill>
                  <a:srgbClr val="002060"/>
                </a:solidFill>
              </a:rPr>
              <a:t> handle a </a:t>
            </a:r>
            <a:r>
              <a:rPr lang="de-DE" sz="2400" dirty="0" err="1">
                <a:solidFill>
                  <a:srgbClr val="002060"/>
                </a:solidFill>
              </a:rPr>
              <a:t>situation</a:t>
            </a:r>
            <a:endParaRPr lang="de-DE" sz="2400" dirty="0">
              <a:solidFill>
                <a:srgbClr val="00206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429375"/>
            <a:ext cx="3970784" cy="428625"/>
          </a:xfrm>
          <a:noFill/>
        </p:spPr>
        <p:txBody>
          <a:bodyPr/>
          <a:lstStyle/>
          <a:p>
            <a:pPr lvl="0" defTabSz="912813">
              <a:defRPr/>
            </a:pPr>
            <a:r>
              <a:rPr lang="de-DE" dirty="0">
                <a:cs typeface="Arial" charset="0"/>
              </a:rPr>
              <a:t>Gail, Bartels, Gasser, Wiggerich</a:t>
            </a:r>
          </a:p>
        </p:txBody>
      </p:sp>
      <p:sp>
        <p:nvSpPr>
          <p:cNvPr id="410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831013" y="6453188"/>
            <a:ext cx="2133600" cy="431800"/>
          </a:xfrm>
        </p:spPr>
        <p:txBody>
          <a:bodyPr/>
          <a:lstStyle/>
          <a:p>
            <a:pPr>
              <a:defRPr/>
            </a:pPr>
            <a:fld id="{282C73A3-CF53-4132-9B6D-55702A767C9D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23528" y="0"/>
            <a:ext cx="8820472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defRPr/>
            </a:pPr>
            <a:endParaRPr lang="de-DE" b="1" kern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620688"/>
            <a:ext cx="8507288" cy="549820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sz="2400" b="1" dirty="0">
                <a:solidFill>
                  <a:srgbClr val="002060"/>
                </a:solidFill>
              </a:rPr>
              <a:t>Problems</a:t>
            </a:r>
          </a:p>
          <a:p>
            <a:r>
              <a:rPr lang="en-US" sz="2400" dirty="0">
                <a:solidFill>
                  <a:srgbClr val="002060"/>
                </a:solidFill>
              </a:rPr>
              <a:t>Highly reliable system performance makes it difficult for drivers to develop an adequate mental model with regard to their tasks and responsibilities </a:t>
            </a:r>
          </a:p>
          <a:p>
            <a:r>
              <a:rPr lang="en-US" sz="2400" dirty="0">
                <a:solidFill>
                  <a:srgbClr val="002060"/>
                </a:solidFill>
              </a:rPr>
              <a:t>Especially when system limits appear rarely and drivers get no warning or additional information, it is unlikely that they will respond immediately as required</a:t>
            </a:r>
          </a:p>
          <a:p>
            <a:endParaRPr lang="en-US" sz="2400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dirty="0">
                <a:solidFill>
                  <a:srgbClr val="002060"/>
                </a:solidFill>
                <a:sym typeface="Wingdings" pitchFamily="2" charset="2"/>
              </a:rPr>
              <a:t> </a:t>
            </a:r>
            <a:r>
              <a:rPr lang="en-US" sz="2400" dirty="0">
                <a:solidFill>
                  <a:srgbClr val="002060"/>
                </a:solidFill>
              </a:rPr>
              <a:t>Vehicle automation in this case is not simply relieving drivers of routine tasks by replacing him or her with continuously automating functions but introducing also new tasks and responsibilities</a:t>
            </a:r>
          </a:p>
          <a:p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429375"/>
            <a:ext cx="3970784" cy="428625"/>
          </a:xfrm>
          <a:noFill/>
        </p:spPr>
        <p:txBody>
          <a:bodyPr/>
          <a:lstStyle/>
          <a:p>
            <a:pPr lvl="0" defTabSz="912813">
              <a:defRPr/>
            </a:pPr>
            <a:r>
              <a:rPr lang="de-DE" dirty="0">
                <a:cs typeface="Arial" charset="0"/>
              </a:rPr>
              <a:t>Gail, Bartels, Gasser, Wiggerich</a:t>
            </a:r>
          </a:p>
        </p:txBody>
      </p:sp>
      <p:sp>
        <p:nvSpPr>
          <p:cNvPr id="410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831013" y="6453188"/>
            <a:ext cx="2133600" cy="431800"/>
          </a:xfrm>
        </p:spPr>
        <p:txBody>
          <a:bodyPr/>
          <a:lstStyle/>
          <a:p>
            <a:pPr>
              <a:defRPr/>
            </a:pPr>
            <a:fld id="{282C73A3-CF53-4132-9B6D-55702A767C9D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23528" y="0"/>
            <a:ext cx="8820472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defRPr/>
            </a:pPr>
            <a:endParaRPr lang="de-DE" b="1" kern="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620688"/>
            <a:ext cx="8712968" cy="549820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en-US" sz="2400" b="1" dirty="0">
                <a:solidFill>
                  <a:srgbClr val="002060"/>
                </a:solidFill>
              </a:rPr>
              <a:t>The Level 2 system should</a:t>
            </a:r>
          </a:p>
          <a:p>
            <a:r>
              <a:rPr lang="en-US" sz="2400" dirty="0">
                <a:solidFill>
                  <a:srgbClr val="002060"/>
                </a:solidFill>
              </a:rPr>
              <a:t>support self-explanatory learning of system performance and system limits</a:t>
            </a:r>
          </a:p>
          <a:p>
            <a:r>
              <a:rPr lang="en-US" sz="2400" dirty="0">
                <a:solidFill>
                  <a:srgbClr val="002060"/>
                </a:solidFill>
              </a:rPr>
              <a:t>ensure correct understanding of driver´s role and responsibility by means of system design</a:t>
            </a:r>
          </a:p>
          <a:p>
            <a:r>
              <a:rPr lang="en-US" sz="2400" dirty="0">
                <a:solidFill>
                  <a:srgbClr val="002060"/>
                </a:solidFill>
              </a:rPr>
              <a:t>help drivers reacting adequately in case of system limits</a:t>
            </a:r>
          </a:p>
          <a:p>
            <a:r>
              <a:rPr lang="en-US" sz="2400" dirty="0">
                <a:solidFill>
                  <a:srgbClr val="002060"/>
                </a:solidFill>
              </a:rPr>
              <a:t>prevent automation complacency and foreseeable misuse</a:t>
            </a:r>
          </a:p>
          <a:p>
            <a:pPr>
              <a:buNone/>
            </a:pPr>
            <a:endParaRPr lang="en-US" sz="2400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dirty="0">
                <a:solidFill>
                  <a:srgbClr val="002060"/>
                </a:solidFill>
                <a:sym typeface="Wingdings" pitchFamily="2" charset="2"/>
              </a:rPr>
              <a:t> rulemaking should take requirements and assessment of driver </a:t>
            </a:r>
            <a:r>
              <a:rPr lang="en-US" sz="2400" dirty="0" err="1">
                <a:solidFill>
                  <a:srgbClr val="002060"/>
                </a:solidFill>
                <a:sym typeface="Wingdings" pitchFamily="2" charset="2"/>
              </a:rPr>
              <a:t>behaviour</a:t>
            </a:r>
            <a:r>
              <a:rPr lang="en-US" sz="2400" dirty="0">
                <a:solidFill>
                  <a:srgbClr val="002060"/>
                </a:solidFill>
                <a:sym typeface="Wingdings" pitchFamily="2" charset="2"/>
              </a:rPr>
              <a:t> and cognition into account when proceeding with systems up to Level 2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429375"/>
            <a:ext cx="3970784" cy="428625"/>
          </a:xfrm>
          <a:noFill/>
        </p:spPr>
        <p:txBody>
          <a:bodyPr/>
          <a:lstStyle/>
          <a:p>
            <a:pPr lvl="0" defTabSz="912813">
              <a:defRPr/>
            </a:pPr>
            <a:r>
              <a:rPr lang="de-DE" dirty="0">
                <a:cs typeface="Arial" charset="0"/>
              </a:rPr>
              <a:t>Gail, Bartels, Gasser, Wiggerich</a:t>
            </a:r>
          </a:p>
        </p:txBody>
      </p:sp>
      <p:sp>
        <p:nvSpPr>
          <p:cNvPr id="410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831013" y="6453188"/>
            <a:ext cx="2133600" cy="431800"/>
          </a:xfrm>
        </p:spPr>
        <p:txBody>
          <a:bodyPr/>
          <a:lstStyle/>
          <a:p>
            <a:pPr>
              <a:defRPr/>
            </a:pPr>
            <a:fld id="{282C73A3-CF53-4132-9B6D-55702A767C9D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23528" y="0"/>
            <a:ext cx="8820472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defRPr/>
            </a:pPr>
            <a:endParaRPr lang="de-DE" b="1" kern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stmuster07">
  <a:themeElements>
    <a:clrScheme name="bastmuster07 1">
      <a:dk1>
        <a:srgbClr val="000000"/>
      </a:dk1>
      <a:lt1>
        <a:srgbClr val="F4FAF4"/>
      </a:lt1>
      <a:dk2>
        <a:srgbClr val="000000"/>
      </a:dk2>
      <a:lt2>
        <a:srgbClr val="808080"/>
      </a:lt2>
      <a:accent1>
        <a:srgbClr val="54B631"/>
      </a:accent1>
      <a:accent2>
        <a:srgbClr val="CC8648"/>
      </a:accent2>
      <a:accent3>
        <a:srgbClr val="F8FCF8"/>
      </a:accent3>
      <a:accent4>
        <a:srgbClr val="000000"/>
      </a:accent4>
      <a:accent5>
        <a:srgbClr val="B3D7AD"/>
      </a:accent5>
      <a:accent6>
        <a:srgbClr val="B97940"/>
      </a:accent6>
      <a:hlink>
        <a:srgbClr val="667AB3"/>
      </a:hlink>
      <a:folHlink>
        <a:srgbClr val="FFF500"/>
      </a:folHlink>
    </a:clrScheme>
    <a:fontScheme name="bastmuster07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astmuster07 1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8FCF8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FFFFF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3">
        <a:dk1>
          <a:srgbClr val="000000"/>
        </a:dk1>
        <a:lt1>
          <a:srgbClr val="F4FAF4"/>
        </a:lt1>
        <a:dk2>
          <a:srgbClr val="6E6E6E"/>
        </a:dk2>
        <a:lt2>
          <a:srgbClr val="AAAAAA"/>
        </a:lt2>
        <a:accent1>
          <a:srgbClr val="8CD26E"/>
        </a:accent1>
        <a:accent2>
          <a:srgbClr val="DCB48C"/>
        </a:accent2>
        <a:accent3>
          <a:srgbClr val="F8FCF8"/>
        </a:accent3>
        <a:accent4>
          <a:srgbClr val="000000"/>
        </a:accent4>
        <a:accent5>
          <a:srgbClr val="C5E5BA"/>
        </a:accent5>
        <a:accent6>
          <a:srgbClr val="C7A37E"/>
        </a:accent6>
        <a:hlink>
          <a:srgbClr val="A0AAC8"/>
        </a:hlink>
        <a:folHlink>
          <a:srgbClr val="FAF0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4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F8FCF8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5">
        <a:dk1>
          <a:srgbClr val="000000"/>
        </a:dk1>
        <a:lt1>
          <a:srgbClr val="96C896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C9E0C9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6">
        <a:dk1>
          <a:srgbClr val="000000"/>
        </a:dk1>
        <a:lt1>
          <a:srgbClr val="3399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DCA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astmuster07 1">
    <a:dk1>
      <a:srgbClr val="000000"/>
    </a:dk1>
    <a:lt1>
      <a:srgbClr val="F4FAF4"/>
    </a:lt1>
    <a:dk2>
      <a:srgbClr val="000000"/>
    </a:dk2>
    <a:lt2>
      <a:srgbClr val="808080"/>
    </a:lt2>
    <a:accent1>
      <a:srgbClr val="54B631"/>
    </a:accent1>
    <a:accent2>
      <a:srgbClr val="CC8648"/>
    </a:accent2>
    <a:accent3>
      <a:srgbClr val="F8FCF8"/>
    </a:accent3>
    <a:accent4>
      <a:srgbClr val="000000"/>
    </a:accent4>
    <a:accent5>
      <a:srgbClr val="B3D7AD"/>
    </a:accent5>
    <a:accent6>
      <a:srgbClr val="B97940"/>
    </a:accent6>
    <a:hlink>
      <a:srgbClr val="667AB3"/>
    </a:hlink>
    <a:folHlink>
      <a:srgbClr val="FFF500"/>
    </a:folHlink>
  </a:clrScheme>
</a:themeOverride>
</file>

<file path=ppt/theme/themeOverride2.xml><?xml version="1.0" encoding="utf-8"?>
<a:themeOverride xmlns:a="http://schemas.openxmlformats.org/drawingml/2006/main">
  <a:clrScheme name="bastmuster07 1">
    <a:dk1>
      <a:srgbClr val="000000"/>
    </a:dk1>
    <a:lt1>
      <a:srgbClr val="F4FAF4"/>
    </a:lt1>
    <a:dk2>
      <a:srgbClr val="000000"/>
    </a:dk2>
    <a:lt2>
      <a:srgbClr val="808080"/>
    </a:lt2>
    <a:accent1>
      <a:srgbClr val="54B631"/>
    </a:accent1>
    <a:accent2>
      <a:srgbClr val="CC8648"/>
    </a:accent2>
    <a:accent3>
      <a:srgbClr val="F8FCF8"/>
    </a:accent3>
    <a:accent4>
      <a:srgbClr val="000000"/>
    </a:accent4>
    <a:accent5>
      <a:srgbClr val="B3D7AD"/>
    </a:accent5>
    <a:accent6>
      <a:srgbClr val="B97940"/>
    </a:accent6>
    <a:hlink>
      <a:srgbClr val="667AB3"/>
    </a:hlink>
    <a:folHlink>
      <a:srgbClr val="FFF500"/>
    </a:folHlink>
  </a:clrScheme>
</a:themeOverride>
</file>

<file path=ppt/theme/themeOverride3.xml><?xml version="1.0" encoding="utf-8"?>
<a:themeOverride xmlns:a="http://schemas.openxmlformats.org/drawingml/2006/main">
  <a:clrScheme name="bastmuster07 1">
    <a:dk1>
      <a:srgbClr val="000000"/>
    </a:dk1>
    <a:lt1>
      <a:srgbClr val="F4FAF4"/>
    </a:lt1>
    <a:dk2>
      <a:srgbClr val="000000"/>
    </a:dk2>
    <a:lt2>
      <a:srgbClr val="808080"/>
    </a:lt2>
    <a:accent1>
      <a:srgbClr val="54B631"/>
    </a:accent1>
    <a:accent2>
      <a:srgbClr val="CC8648"/>
    </a:accent2>
    <a:accent3>
      <a:srgbClr val="F8FCF8"/>
    </a:accent3>
    <a:accent4>
      <a:srgbClr val="000000"/>
    </a:accent4>
    <a:accent5>
      <a:srgbClr val="B3D7AD"/>
    </a:accent5>
    <a:accent6>
      <a:srgbClr val="B97940"/>
    </a:accent6>
    <a:hlink>
      <a:srgbClr val="667AB3"/>
    </a:hlink>
    <a:folHlink>
      <a:srgbClr val="FFF500"/>
    </a:folHlink>
  </a:clrScheme>
</a:themeOverride>
</file>

<file path=ppt/theme/themeOverride4.xml><?xml version="1.0" encoding="utf-8"?>
<a:themeOverride xmlns:a="http://schemas.openxmlformats.org/drawingml/2006/main">
  <a:clrScheme name="bastmuster07 1">
    <a:dk1>
      <a:srgbClr val="000000"/>
    </a:dk1>
    <a:lt1>
      <a:srgbClr val="F4FAF4"/>
    </a:lt1>
    <a:dk2>
      <a:srgbClr val="000000"/>
    </a:dk2>
    <a:lt2>
      <a:srgbClr val="808080"/>
    </a:lt2>
    <a:accent1>
      <a:srgbClr val="54B631"/>
    </a:accent1>
    <a:accent2>
      <a:srgbClr val="CC8648"/>
    </a:accent2>
    <a:accent3>
      <a:srgbClr val="F8FCF8"/>
    </a:accent3>
    <a:accent4>
      <a:srgbClr val="000000"/>
    </a:accent4>
    <a:accent5>
      <a:srgbClr val="B3D7AD"/>
    </a:accent5>
    <a:accent6>
      <a:srgbClr val="B97940"/>
    </a:accent6>
    <a:hlink>
      <a:srgbClr val="667AB3"/>
    </a:hlink>
    <a:folHlink>
      <a:srgbClr val="FFF500"/>
    </a:folHlink>
  </a:clrScheme>
</a:themeOverride>
</file>

<file path=ppt/theme/themeOverride5.xml><?xml version="1.0" encoding="utf-8"?>
<a:themeOverride xmlns:a="http://schemas.openxmlformats.org/drawingml/2006/main">
  <a:clrScheme name="bastmuster07 1">
    <a:dk1>
      <a:srgbClr val="000000"/>
    </a:dk1>
    <a:lt1>
      <a:srgbClr val="F4FAF4"/>
    </a:lt1>
    <a:dk2>
      <a:srgbClr val="000000"/>
    </a:dk2>
    <a:lt2>
      <a:srgbClr val="808080"/>
    </a:lt2>
    <a:accent1>
      <a:srgbClr val="54B631"/>
    </a:accent1>
    <a:accent2>
      <a:srgbClr val="CC8648"/>
    </a:accent2>
    <a:accent3>
      <a:srgbClr val="F8FCF8"/>
    </a:accent3>
    <a:accent4>
      <a:srgbClr val="000000"/>
    </a:accent4>
    <a:accent5>
      <a:srgbClr val="B3D7AD"/>
    </a:accent5>
    <a:accent6>
      <a:srgbClr val="B97940"/>
    </a:accent6>
    <a:hlink>
      <a:srgbClr val="667AB3"/>
    </a:hlink>
    <a:folHlink>
      <a:srgbClr val="FFF500"/>
    </a:folHlink>
  </a:clrScheme>
</a:themeOverride>
</file>

<file path=ppt/theme/themeOverride6.xml><?xml version="1.0" encoding="utf-8"?>
<a:themeOverride xmlns:a="http://schemas.openxmlformats.org/drawingml/2006/main">
  <a:clrScheme name="bastmuster07 1">
    <a:dk1>
      <a:srgbClr val="000000"/>
    </a:dk1>
    <a:lt1>
      <a:srgbClr val="F4FAF4"/>
    </a:lt1>
    <a:dk2>
      <a:srgbClr val="000000"/>
    </a:dk2>
    <a:lt2>
      <a:srgbClr val="808080"/>
    </a:lt2>
    <a:accent1>
      <a:srgbClr val="54B631"/>
    </a:accent1>
    <a:accent2>
      <a:srgbClr val="CC8648"/>
    </a:accent2>
    <a:accent3>
      <a:srgbClr val="F8FCF8"/>
    </a:accent3>
    <a:accent4>
      <a:srgbClr val="000000"/>
    </a:accent4>
    <a:accent5>
      <a:srgbClr val="B3D7AD"/>
    </a:accent5>
    <a:accent6>
      <a:srgbClr val="B97940"/>
    </a:accent6>
    <a:hlink>
      <a:srgbClr val="667AB3"/>
    </a:hlink>
    <a:folHlink>
      <a:srgbClr val="FFF5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1141</Words>
  <Application>Microsoft Office PowerPoint</Application>
  <PresentationFormat>On-screen Show (4:3)</PresentationFormat>
  <Paragraphs>130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Verdana</vt:lpstr>
      <vt:lpstr>Wingdings</vt:lpstr>
      <vt:lpstr>bastmuster07</vt:lpstr>
      <vt:lpstr>How to proceed with  Advanced Driver Assist Systems and continuous automation up to Level 2 within R 79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Transfer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BASt MusterFolie</dc:title>
  <dc:subject>BASt MusterFolie</dc:subject>
  <dc:creator>Peter Herber</dc:creator>
  <cp:keywords>BASt MusterFolie</cp:keywords>
  <dc:description>BASt MusterFolie_x000d_
20061221</dc:description>
  <cp:lastModifiedBy>FG</cp:lastModifiedBy>
  <cp:revision>901</cp:revision>
  <cp:lastPrinted>2007-06-07T10:29:18Z</cp:lastPrinted>
  <dcterms:created xsi:type="dcterms:W3CDTF">2006-12-11T11:43:09Z</dcterms:created>
  <dcterms:modified xsi:type="dcterms:W3CDTF">2020-09-18T13:46:48Z</dcterms:modified>
  <cp:category>BASt MusterFolie</cp:category>
</cp:coreProperties>
</file>