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handoutMasterIdLst>
    <p:handoutMasterId r:id="rId18"/>
  </p:handoutMasterIdLst>
  <p:sldIdLst>
    <p:sldId id="323" r:id="rId5"/>
    <p:sldId id="329" r:id="rId6"/>
    <p:sldId id="340" r:id="rId7"/>
    <p:sldId id="341" r:id="rId8"/>
    <p:sldId id="342" r:id="rId9"/>
    <p:sldId id="344" r:id="rId10"/>
    <p:sldId id="343" r:id="rId11"/>
    <p:sldId id="345" r:id="rId12"/>
    <p:sldId id="273" r:id="rId13"/>
    <p:sldId id="334" r:id="rId14"/>
    <p:sldId id="348" r:id="rId15"/>
    <p:sldId id="346" r:id="rId16"/>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80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enkenberger, Jens" initials="S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86" autoAdjust="0"/>
    <p:restoredTop sz="94737" autoAdjust="0"/>
  </p:normalViewPr>
  <p:slideViewPr>
    <p:cSldViewPr>
      <p:cViewPr varScale="1">
        <p:scale>
          <a:sx n="65" d="100"/>
          <a:sy n="65" d="100"/>
        </p:scale>
        <p:origin x="876" y="60"/>
      </p:cViewPr>
      <p:guideLst>
        <p:guide orient="horz" pos="2160"/>
        <p:guide pos="3840"/>
        <p:guide pos="801"/>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76"/>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Berghmans" userId="cda70039-decc-4521-b24a-134899dd311f" providerId="ADAL" clId="{34F8F69A-E307-4C98-B29B-336EB62C3B32}"/>
    <pc:docChg chg="undo custSel modSld">
      <pc:chgData name="Tom Berghmans" userId="cda70039-decc-4521-b24a-134899dd311f" providerId="ADAL" clId="{34F8F69A-E307-4C98-B29B-336EB62C3B32}" dt="2020-09-07T12:45:56.470" v="167" actId="120"/>
      <pc:docMkLst>
        <pc:docMk/>
      </pc:docMkLst>
      <pc:sldChg chg="modSp">
        <pc:chgData name="Tom Berghmans" userId="cda70039-decc-4521-b24a-134899dd311f" providerId="ADAL" clId="{34F8F69A-E307-4C98-B29B-336EB62C3B32}" dt="2020-09-07T11:05:42.599" v="107" actId="20577"/>
        <pc:sldMkLst>
          <pc:docMk/>
          <pc:sldMk cId="3199775794" sldId="329"/>
        </pc:sldMkLst>
        <pc:spChg chg="mod">
          <ac:chgData name="Tom Berghmans" userId="cda70039-decc-4521-b24a-134899dd311f" providerId="ADAL" clId="{34F8F69A-E307-4C98-B29B-336EB62C3B32}" dt="2020-09-07T11:05:42.599" v="107" actId="20577"/>
          <ac:spMkLst>
            <pc:docMk/>
            <pc:sldMk cId="3199775794" sldId="329"/>
            <ac:spMk id="5" creationId="{00000000-0000-0000-0000-000000000000}"/>
          </ac:spMkLst>
        </pc:spChg>
      </pc:sldChg>
      <pc:sldChg chg="modSp">
        <pc:chgData name="Tom Berghmans" userId="cda70039-decc-4521-b24a-134899dd311f" providerId="ADAL" clId="{34F8F69A-E307-4C98-B29B-336EB62C3B32}" dt="2020-09-07T12:45:56.470" v="167" actId="120"/>
        <pc:sldMkLst>
          <pc:docMk/>
          <pc:sldMk cId="236340963" sldId="334"/>
        </pc:sldMkLst>
        <pc:graphicFrameChg chg="modGraphic">
          <ac:chgData name="Tom Berghmans" userId="cda70039-decc-4521-b24a-134899dd311f" providerId="ADAL" clId="{34F8F69A-E307-4C98-B29B-336EB62C3B32}" dt="2020-09-07T12:45:56.470" v="167" actId="120"/>
          <ac:graphicFrameMkLst>
            <pc:docMk/>
            <pc:sldMk cId="236340963" sldId="334"/>
            <ac:graphicFrameMk id="9" creationId="{1E7C1392-F5ED-4978-BF35-A049C86FEAA7}"/>
          </ac:graphicFrameMkLst>
        </pc:graphicFrameChg>
      </pc:sldChg>
      <pc:sldChg chg="modSp">
        <pc:chgData name="Tom Berghmans" userId="cda70039-decc-4521-b24a-134899dd311f" providerId="ADAL" clId="{34F8F69A-E307-4C98-B29B-336EB62C3B32}" dt="2020-09-07T07:01:04.654" v="58" actId="1076"/>
        <pc:sldMkLst>
          <pc:docMk/>
          <pc:sldMk cId="1924495623" sldId="342"/>
        </pc:sldMkLst>
        <pc:spChg chg="mod">
          <ac:chgData name="Tom Berghmans" userId="cda70039-decc-4521-b24a-134899dd311f" providerId="ADAL" clId="{34F8F69A-E307-4C98-B29B-336EB62C3B32}" dt="2020-09-07T07:01:04.654" v="58" actId="1076"/>
          <ac:spMkLst>
            <pc:docMk/>
            <pc:sldMk cId="1924495623" sldId="342"/>
            <ac:spMk id="2" creationId="{4B660440-221B-427F-ADA8-8637D7E3A7BB}"/>
          </ac:spMkLst>
        </pc:spChg>
        <pc:spChg chg="mod">
          <ac:chgData name="Tom Berghmans" userId="cda70039-decc-4521-b24a-134899dd311f" providerId="ADAL" clId="{34F8F69A-E307-4C98-B29B-336EB62C3B32}" dt="2020-09-07T07:00:56.684" v="56" actId="1076"/>
          <ac:spMkLst>
            <pc:docMk/>
            <pc:sldMk cId="1924495623" sldId="342"/>
            <ac:spMk id="9" creationId="{00000000-0000-0000-0000-000000000000}"/>
          </ac:spMkLst>
        </pc:spChg>
      </pc:sldChg>
      <pc:sldChg chg="modSp">
        <pc:chgData name="Tom Berghmans" userId="cda70039-decc-4521-b24a-134899dd311f" providerId="ADAL" clId="{34F8F69A-E307-4C98-B29B-336EB62C3B32}" dt="2020-09-07T08:57:32.583" v="105" actId="20577"/>
        <pc:sldMkLst>
          <pc:docMk/>
          <pc:sldMk cId="4018797139" sldId="343"/>
        </pc:sldMkLst>
        <pc:spChg chg="mod">
          <ac:chgData name="Tom Berghmans" userId="cda70039-decc-4521-b24a-134899dd311f" providerId="ADAL" clId="{34F8F69A-E307-4C98-B29B-336EB62C3B32}" dt="2020-09-07T08:57:32.583" v="105" actId="20577"/>
          <ac:spMkLst>
            <pc:docMk/>
            <pc:sldMk cId="4018797139" sldId="343"/>
            <ac:spMk id="21" creationId="{35F383EC-5AB5-4513-9C90-2E8BCF8AD0D6}"/>
          </ac:spMkLst>
        </pc:spChg>
      </pc:sldChg>
      <pc:sldChg chg="modSp">
        <pc:chgData name="Tom Berghmans" userId="cda70039-decc-4521-b24a-134899dd311f" providerId="ADAL" clId="{34F8F69A-E307-4C98-B29B-336EB62C3B32}" dt="2020-09-07T12:34:57.680" v="166" actId="313"/>
        <pc:sldMkLst>
          <pc:docMk/>
          <pc:sldMk cId="2442619346" sldId="344"/>
        </pc:sldMkLst>
        <pc:spChg chg="mod">
          <ac:chgData name="Tom Berghmans" userId="cda70039-decc-4521-b24a-134899dd311f" providerId="ADAL" clId="{34F8F69A-E307-4C98-B29B-336EB62C3B32}" dt="2020-09-07T12:34:13.885" v="161" actId="20577"/>
          <ac:spMkLst>
            <pc:docMk/>
            <pc:sldMk cId="2442619346" sldId="344"/>
            <ac:spMk id="5" creationId="{70046950-D9AC-4433-B779-39288D246EA9}"/>
          </ac:spMkLst>
        </pc:spChg>
        <pc:spChg chg="mod">
          <ac:chgData name="Tom Berghmans" userId="cda70039-decc-4521-b24a-134899dd311f" providerId="ADAL" clId="{34F8F69A-E307-4C98-B29B-336EB62C3B32}" dt="2020-09-07T12:34:47.929" v="164" actId="1076"/>
          <ac:spMkLst>
            <pc:docMk/>
            <pc:sldMk cId="2442619346" sldId="344"/>
            <ac:spMk id="10" creationId="{5AFA039B-29F5-4B34-AA25-C7FEAD250685}"/>
          </ac:spMkLst>
        </pc:spChg>
        <pc:spChg chg="mod">
          <ac:chgData name="Tom Berghmans" userId="cda70039-decc-4521-b24a-134899dd311f" providerId="ADAL" clId="{34F8F69A-E307-4C98-B29B-336EB62C3B32}" dt="2020-09-07T12:34:47.929" v="164" actId="1076"/>
          <ac:spMkLst>
            <pc:docMk/>
            <pc:sldMk cId="2442619346" sldId="344"/>
            <ac:spMk id="14" creationId="{9C14F42A-EA10-4035-B560-8B587A4D09CC}"/>
          </ac:spMkLst>
        </pc:spChg>
        <pc:spChg chg="mod">
          <ac:chgData name="Tom Berghmans" userId="cda70039-decc-4521-b24a-134899dd311f" providerId="ADAL" clId="{34F8F69A-E307-4C98-B29B-336EB62C3B32}" dt="2020-09-07T12:34:57.680" v="166" actId="313"/>
          <ac:spMkLst>
            <pc:docMk/>
            <pc:sldMk cId="2442619346" sldId="344"/>
            <ac:spMk id="19" creationId="{1564A4DA-B317-419D-8DE7-5065B2B452D2}"/>
          </ac:spMkLst>
        </pc:spChg>
        <pc:picChg chg="mod">
          <ac:chgData name="Tom Berghmans" userId="cda70039-decc-4521-b24a-134899dd311f" providerId="ADAL" clId="{34F8F69A-E307-4C98-B29B-336EB62C3B32}" dt="2020-09-07T12:34:47.929" v="164" actId="1076"/>
          <ac:picMkLst>
            <pc:docMk/>
            <pc:sldMk cId="2442619346" sldId="344"/>
            <ac:picMk id="8" creationId="{116B4429-E2D8-4FEF-9334-F650D27CD2C7}"/>
          </ac:picMkLst>
        </pc:picChg>
        <pc:cxnChg chg="mod">
          <ac:chgData name="Tom Berghmans" userId="cda70039-decc-4521-b24a-134899dd311f" providerId="ADAL" clId="{34F8F69A-E307-4C98-B29B-336EB62C3B32}" dt="2020-09-07T12:34:50.219" v="165" actId="1076"/>
          <ac:cxnSpMkLst>
            <pc:docMk/>
            <pc:sldMk cId="2442619346" sldId="344"/>
            <ac:cxnSpMk id="20" creationId="{CBFEC78E-08F7-4510-8C3A-36C6A85ACA16}"/>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16/09/2020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extLst>
      <p:ext uri="{BB962C8B-B14F-4D97-AF65-F5344CB8AC3E}">
        <p14:creationId xmlns:p14="http://schemas.microsoft.com/office/powerpoint/2010/main" val="33742745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Modifier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e la date 2"/>
          <p:cNvSpPr>
            <a:spLocks noGrp="1"/>
          </p:cNvSpPr>
          <p:nvPr>
            <p:ph type="dt" sz="half" idx="10"/>
          </p:nvPr>
        </p:nvSpPr>
        <p:spPr/>
        <p:txBody>
          <a:bodyPr/>
          <a:lstStyle/>
          <a:p>
            <a:pPr defTabSz="1219140"/>
            <a:endParaRPr lang="fr-FR">
              <a:solidFill>
                <a:prstClr val="black"/>
              </a:solidFill>
            </a:endParaRPr>
          </a:p>
        </p:txBody>
      </p:sp>
      <p:sp>
        <p:nvSpPr>
          <p:cNvPr id="4" name="Espace réservé du pied de page 3"/>
          <p:cNvSpPr>
            <a:spLocks noGrp="1"/>
          </p:cNvSpPr>
          <p:nvPr>
            <p:ph type="ftr" sz="quarter" idx="11"/>
          </p:nvPr>
        </p:nvSpPr>
        <p:spPr/>
        <p:txBody>
          <a:bodyPr/>
          <a:lstStyle/>
          <a:p>
            <a:pPr defTabSz="1219140"/>
            <a:endParaRPr lang="fr-FR">
              <a:solidFill>
                <a:prstClr val="black"/>
              </a:solidFill>
            </a:endParaRPr>
          </a:p>
        </p:txBody>
      </p:sp>
      <p:sp>
        <p:nvSpPr>
          <p:cNvPr id="5" name="Espace réservé du numéro de diapositive 4"/>
          <p:cNvSpPr>
            <a:spLocks noGrp="1"/>
          </p:cNvSpPr>
          <p:nvPr>
            <p:ph type="sldNum" sz="quarter" idx="12"/>
          </p:nvPr>
        </p:nvSpPr>
        <p:spPr>
          <a:xfrm>
            <a:off x="10659533" y="6293231"/>
            <a:ext cx="660400" cy="365125"/>
          </a:xfrm>
          <a:prstGeom prst="rect">
            <a:avLst/>
          </a:prstGeom>
        </p:spPr>
        <p:txBody>
          <a:bodyPr/>
          <a:lstStyle/>
          <a:p>
            <a:pPr defTabSz="1219140"/>
            <a:fld id="{E0E48C36-60D3-5A43-AA48-41867AFDBEE6}" type="slidenum">
              <a:rPr lang="fr-FR" smtClean="0">
                <a:solidFill>
                  <a:prstClr val="black"/>
                </a:solidFill>
              </a:rPr>
              <a:pPr defTabSz="1219140"/>
              <a:t>‹#›</a:t>
            </a:fld>
            <a:endParaRPr lang="fr-FR">
              <a:solidFill>
                <a:prstClr val="black"/>
              </a:solidFill>
            </a:endParaRPr>
          </a:p>
        </p:txBody>
      </p:sp>
      <p:sp>
        <p:nvSpPr>
          <p:cNvPr id="7" name="Espace réservé du contenu 6"/>
          <p:cNvSpPr>
            <a:spLocks noGrp="1"/>
          </p:cNvSpPr>
          <p:nvPr>
            <p:ph sz="quarter" idx="13"/>
          </p:nvPr>
        </p:nvSpPr>
        <p:spPr>
          <a:xfrm>
            <a:off x="1147439" y="1833939"/>
            <a:ext cx="9912351" cy="39798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804641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defRPr sz="2667"/>
            </a:lvl1pPr>
          </a:lstStyle>
          <a:p>
            <a:r>
              <a:rPr lang="fr-FR" dirty="0"/>
              <a:t>Cliquez et modifiez le titre</a:t>
            </a:r>
          </a:p>
        </p:txBody>
      </p:sp>
      <p:sp>
        <p:nvSpPr>
          <p:cNvPr id="3" name="Espace réservé de la date 2"/>
          <p:cNvSpPr>
            <a:spLocks noGrp="1"/>
          </p:cNvSpPr>
          <p:nvPr>
            <p:ph type="dt" sz="half" idx="10"/>
          </p:nvPr>
        </p:nvSpPr>
        <p:spPr>
          <a:xfrm>
            <a:off x="609600" y="6356352"/>
            <a:ext cx="2844800" cy="365125"/>
          </a:xfrm>
          <a:prstGeom prst="rect">
            <a:avLst/>
          </a:prstGeom>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a:xfrm>
            <a:off x="10659533" y="6293224"/>
            <a:ext cx="660400" cy="365125"/>
          </a:xfrm>
          <a:prstGeom prst="rect">
            <a:avLst/>
          </a:prstGeom>
        </p:spPr>
        <p:txBody>
          <a:bodyPr/>
          <a:lstStyle/>
          <a:p>
            <a:fld id="{E0E48C36-60D3-5A43-AA48-41867AFDBEE6}" type="slidenum">
              <a:rPr lang="fr-FR" smtClean="0">
                <a:solidFill>
                  <a:prstClr val="black">
                    <a:tint val="75000"/>
                  </a:prstClr>
                </a:solidFill>
              </a:rPr>
              <a:pPr/>
              <a:t>‹#›</a:t>
            </a:fld>
            <a:endParaRPr lang="fr-FR">
              <a:solidFill>
                <a:prstClr val="black">
                  <a:tint val="75000"/>
                </a:prstClr>
              </a:solidFill>
            </a:endParaRPr>
          </a:p>
        </p:txBody>
      </p:sp>
      <p:sp>
        <p:nvSpPr>
          <p:cNvPr id="7" name="Espace réservé du contenu 6"/>
          <p:cNvSpPr>
            <a:spLocks noGrp="1"/>
          </p:cNvSpPr>
          <p:nvPr>
            <p:ph sz="quarter" idx="13"/>
          </p:nvPr>
        </p:nvSpPr>
        <p:spPr>
          <a:xfrm>
            <a:off x="1147269" y="1604800"/>
            <a:ext cx="9912351" cy="4295065"/>
          </a:xfrm>
        </p:spPr>
        <p:txBody>
          <a:bodyPr/>
          <a:lstStyle>
            <a:lvl1pPr>
              <a:defRPr sz="24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467">
                <a:latin typeface="Arial" panose="020B0604020202020204" pitchFamily="34" charset="0"/>
                <a:cs typeface="Arial" panose="020B0604020202020204" pitchFamily="34" charset="0"/>
              </a:defRPr>
            </a:lvl3pPr>
            <a:lvl4pPr>
              <a:defRPr sz="1467">
                <a:latin typeface="Arial" panose="020B0604020202020204" pitchFamily="34" charset="0"/>
                <a:cs typeface="Arial" panose="020B0604020202020204" pitchFamily="34" charset="0"/>
              </a:defRPr>
            </a:lvl4pPr>
            <a:lvl5pPr>
              <a:defRPr sz="1333">
                <a:latin typeface="Arial" panose="020B0604020202020204" pitchFamily="34" charset="0"/>
                <a:cs typeface="Arial" panose="020B0604020202020204" pitchFamily="34"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516434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12371" y="329867"/>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79512" y="20335"/>
            <a:ext cx="884497" cy="1404789"/>
          </a:xfrm>
          <a:prstGeom prst="rect">
            <a:avLst/>
          </a:prstGeom>
        </p:spPr>
      </p:pic>
      <p:pic>
        <p:nvPicPr>
          <p:cNvPr id="8" name="Image 11">
            <a:extLst>
              <a:ext uri="{FF2B5EF4-FFF2-40B4-BE49-F238E27FC236}">
                <a16:creationId xmlns:a16="http://schemas.microsoft.com/office/drawing/2014/main" id="{7223DC7C-4446-4BC3-8025-8B50E71C9649}"/>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9336359" y="330294"/>
            <a:ext cx="2616291" cy="68771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vda.de/de/services/Publikationen/fat-schriftenreihe-289.html" TargetMode="External"/><Relationship Id="rId2" Type="http://schemas.openxmlformats.org/officeDocument/2006/relationships/hyperlink" Target="https://hcai.mit.edu/tesla-autopilot-human-side.pdf" TargetMode="External"/><Relationship Id="rId1" Type="http://schemas.openxmlformats.org/officeDocument/2006/relationships/slideLayout" Target="../slideLayouts/slideLayout2.xml"/><Relationship Id="rId5" Type="http://schemas.openxmlformats.org/officeDocument/2006/relationships/hyperlink" Target="https://www.nhtsa.gov/sites/nhtsa.dot.gov/files/documents/13494_812555_l2l3automationhfguidance.pdf" TargetMode="External"/><Relationship Id="rId4" Type="http://schemas.openxmlformats.org/officeDocument/2006/relationships/hyperlink" Target="https://www.nhtsa.gov/sites/nhtsa.dot.gov/files/812182_humanfactorseval-l2l3-automdrivingconcepts.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cadillac.com/world-of-cadillac/innovation/super-cruise"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txBox="1">
            <a:spLocks/>
          </p:cNvSpPr>
          <p:nvPr/>
        </p:nvSpPr>
        <p:spPr>
          <a:xfrm>
            <a:off x="911856" y="3226111"/>
            <a:ext cx="10728328" cy="1080121"/>
          </a:xfrm>
          <a:prstGeom prst="rect">
            <a:avLst/>
          </a:prstGeom>
        </p:spPr>
        <p:txBody>
          <a:bodyPr vert="horz" lIns="0" tIns="0" rIns="0" bIns="0" rtlCol="0" anchor="t" anchorCtr="0">
            <a:noAutofit/>
          </a:bodyPr>
          <a:lstStyle>
            <a:lvl1pPr algn="l" defTabSz="1088502" rtl="0" eaLnBrk="1" latinLnBrk="0" hangingPunct="1">
              <a:spcBef>
                <a:spcPct val="0"/>
              </a:spcBef>
              <a:buNone/>
              <a:defRPr sz="3600" kern="1200" spc="0" baseline="0">
                <a:solidFill>
                  <a:schemeClr val="tx1"/>
                </a:solidFill>
                <a:latin typeface="+mj-lt"/>
                <a:ea typeface="+mj-ea"/>
                <a:cs typeface="+mj-cs"/>
              </a:defRPr>
            </a:lvl1pPr>
          </a:lstStyle>
          <a:p>
            <a:pPr marL="0" marR="0" lvl="0" indent="0" algn="ctr" defTabSz="1088502"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000000"/>
                </a:solidFill>
                <a:effectLst/>
                <a:uLnTx/>
                <a:uFillTx/>
                <a:latin typeface="Arial"/>
                <a:ea typeface="+mj-ea"/>
                <a:cs typeface="+mj-cs"/>
              </a:rPr>
              <a:t>UN-R79 Lane Keep Assist Hands-off</a:t>
            </a:r>
          </a:p>
        </p:txBody>
      </p:sp>
      <p:sp>
        <p:nvSpPr>
          <p:cNvPr id="11" name="Untertitel 2"/>
          <p:cNvSpPr txBox="1">
            <a:spLocks/>
          </p:cNvSpPr>
          <p:nvPr/>
        </p:nvSpPr>
        <p:spPr>
          <a:xfrm>
            <a:off x="5663555" y="3927109"/>
            <a:ext cx="1224930" cy="792088"/>
          </a:xfrm>
          <a:prstGeom prst="rect">
            <a:avLst/>
          </a:prstGeom>
        </p:spPr>
        <p:txBody>
          <a:bodyPr vert="horz" lIns="0" tIns="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sz="2400" kern="1200">
                <a:solidFill>
                  <a:schemeClr val="tx1">
                    <a:tint val="75000"/>
                  </a:schemeClr>
                </a:solidFill>
                <a:latin typeface="+mn-lt"/>
                <a:ea typeface="+mn-ea"/>
                <a:cs typeface="+mn-cs"/>
              </a:defRPr>
            </a:lvl1pPr>
            <a:lvl2pPr marL="0" indent="0" algn="l" defTabSz="1088502" rtl="0" eaLnBrk="1" latinLnBrk="0" hangingPunct="1">
              <a:lnSpc>
                <a:spcPct val="110000"/>
              </a:lnSpc>
              <a:spcBef>
                <a:spcPts val="0"/>
              </a:spcBef>
              <a:buSzPct val="80000"/>
              <a:buFont typeface="Wingdings" panose="05000000000000000000" pitchFamily="2" charset="2"/>
              <a:buNone/>
              <a:defRPr sz="2400" kern="1200">
                <a:solidFill>
                  <a:schemeClr val="tx1">
                    <a:tint val="75000"/>
                  </a:schemeClr>
                </a:solidFill>
                <a:latin typeface="+mn-lt"/>
                <a:ea typeface="+mn-ea"/>
                <a:cs typeface="+mn-cs"/>
              </a:defRPr>
            </a:lvl2pPr>
            <a:lvl3pPr marL="0" indent="0" algn="l" defTabSz="1088502" rtl="0" eaLnBrk="1" latinLnBrk="0" hangingPunct="1">
              <a:lnSpc>
                <a:spcPct val="110000"/>
              </a:lnSpc>
              <a:spcBef>
                <a:spcPts val="0"/>
              </a:spcBef>
              <a:spcAft>
                <a:spcPts val="0"/>
              </a:spcAft>
              <a:buFont typeface="+mj-lt"/>
              <a:buNone/>
              <a:defRPr sz="2400" kern="1200">
                <a:solidFill>
                  <a:schemeClr val="tx1">
                    <a:tint val="75000"/>
                  </a:schemeClr>
                </a:solidFill>
                <a:latin typeface="+mn-lt"/>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sz="2400" kern="1200">
                <a:solidFill>
                  <a:schemeClr val="tx1">
                    <a:tint val="75000"/>
                  </a:schemeClr>
                </a:solidFill>
                <a:latin typeface="+mn-lt"/>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400" kern="1200">
                <a:solidFill>
                  <a:schemeClr val="tx1">
                    <a:tint val="75000"/>
                  </a:schemeClr>
                </a:solidFill>
                <a:latin typeface="+mn-lt"/>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sz="2400" kern="1200" baseline="0">
                <a:solidFill>
                  <a:schemeClr val="tx1">
                    <a:tint val="75000"/>
                  </a:schemeClr>
                </a:solidFill>
                <a:latin typeface="+mn-lt"/>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sz="2400" kern="1200">
                <a:solidFill>
                  <a:schemeClr val="tx1">
                    <a:tint val="75000"/>
                  </a:schemeClr>
                </a:solidFill>
                <a:latin typeface="+mn-lt"/>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sz="2400" kern="1200">
                <a:solidFill>
                  <a:schemeClr val="tx1">
                    <a:tint val="75000"/>
                  </a:schemeClr>
                </a:solidFill>
                <a:latin typeface="+mn-lt"/>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sz="2400" kern="1200">
                <a:solidFill>
                  <a:schemeClr val="tx1">
                    <a:tint val="75000"/>
                  </a:schemeClr>
                </a:solidFill>
                <a:latin typeface="+mn-lt"/>
                <a:ea typeface="+mn-ea"/>
                <a:cs typeface="+mn-cs"/>
              </a:defRPr>
            </a:lvl9pPr>
          </a:lstStyle>
          <a:p>
            <a:pPr lvl="0" fontAlgn="auto">
              <a:spcAft>
                <a:spcPts val="0"/>
              </a:spcAft>
              <a:defRPr/>
            </a:pPr>
            <a:r>
              <a:rPr kumimoji="0" lang="en-US" b="0" i="0" u="none" strike="noStrike" kern="1200" cap="none" spc="0" normalizeH="0" baseline="0" noProof="0" dirty="0">
                <a:ln>
                  <a:noFill/>
                </a:ln>
                <a:solidFill>
                  <a:srgbClr val="000000">
                    <a:tint val="75000"/>
                  </a:srgbClr>
                </a:solidFill>
                <a:effectLst/>
                <a:uLnTx/>
                <a:uFillTx/>
                <a:latin typeface="Arial"/>
              </a:rPr>
              <a:t>Proposal</a:t>
            </a:r>
            <a:endParaRPr kumimoji="0" lang="en-US" b="0" i="0" u="none" strike="noStrike" kern="1200" cap="none" spc="0" normalizeH="0" noProof="0" dirty="0">
              <a:ln>
                <a:noFill/>
              </a:ln>
              <a:solidFill>
                <a:srgbClr val="000000">
                  <a:tint val="75000"/>
                </a:srgbClr>
              </a:solidFill>
              <a:effectLst/>
              <a:uLnTx/>
              <a:uFillTx/>
              <a:latin typeface="Arial"/>
            </a:endParaRPr>
          </a:p>
        </p:txBody>
      </p:sp>
      <p:sp>
        <p:nvSpPr>
          <p:cNvPr id="5" name="ZoneTexte 4"/>
          <p:cNvSpPr txBox="1"/>
          <p:nvPr/>
        </p:nvSpPr>
        <p:spPr>
          <a:xfrm>
            <a:off x="4655840" y="1484784"/>
            <a:ext cx="3240360" cy="830997"/>
          </a:xfrm>
          <a:prstGeom prst="rect">
            <a:avLst/>
          </a:prstGeom>
          <a:noFill/>
        </p:spPr>
        <p:txBody>
          <a:bodyPr wrap="square" rtlCol="0">
            <a:spAutoFit/>
          </a:bodyPr>
          <a:lstStyle/>
          <a:p>
            <a:pPr algn="ctr"/>
            <a:r>
              <a:rPr lang="fr-FR" sz="1600" dirty="0"/>
              <a:t>Informal document </a:t>
            </a:r>
            <a:r>
              <a:rPr lang="fr-FR" sz="1600" b="1" dirty="0"/>
              <a:t>GRVA-07-23 </a:t>
            </a:r>
          </a:p>
          <a:p>
            <a:pPr algn="ctr"/>
            <a:r>
              <a:rPr lang="fr-FR" sz="1600" dirty="0"/>
              <a:t>7th GRVA, 21-25 Sept. 2020 Agenda item 6 (d) </a:t>
            </a:r>
          </a:p>
        </p:txBody>
      </p:sp>
    </p:spTree>
    <p:extLst>
      <p:ext uri="{BB962C8B-B14F-4D97-AF65-F5344CB8AC3E}">
        <p14:creationId xmlns:p14="http://schemas.microsoft.com/office/powerpoint/2010/main" val="2332605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txBox="1">
            <a:spLocks/>
          </p:cNvSpPr>
          <p:nvPr/>
        </p:nvSpPr>
        <p:spPr bwMode="auto">
          <a:xfrm>
            <a:off x="11279782" y="6382154"/>
            <a:ext cx="504850" cy="28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E4A5D464-134C-4C80-B41F-7081051DEBC1}" type="slidenum">
              <a:rPr lang="ja-JP" altLang="fr-FR" smtClean="0"/>
              <a:pPr/>
              <a:t>10</a:t>
            </a:fld>
            <a:endParaRPr lang="fr-FR" altLang="ja-JP"/>
          </a:p>
        </p:txBody>
      </p:sp>
      <p:graphicFrame>
        <p:nvGraphicFramePr>
          <p:cNvPr id="9" name="Table 8">
            <a:extLst>
              <a:ext uri="{FF2B5EF4-FFF2-40B4-BE49-F238E27FC236}">
                <a16:creationId xmlns:a16="http://schemas.microsoft.com/office/drawing/2014/main" id="{1E7C1392-F5ED-4978-BF35-A049C86FEAA7}"/>
              </a:ext>
            </a:extLst>
          </p:cNvPr>
          <p:cNvGraphicFramePr>
            <a:graphicFrameLocks noGrp="1"/>
          </p:cNvGraphicFramePr>
          <p:nvPr>
            <p:extLst>
              <p:ext uri="{D42A27DB-BD31-4B8C-83A1-F6EECF244321}">
                <p14:modId xmlns:p14="http://schemas.microsoft.com/office/powerpoint/2010/main" val="1075016576"/>
              </p:ext>
            </p:extLst>
          </p:nvPr>
        </p:nvGraphicFramePr>
        <p:xfrm>
          <a:off x="335360" y="1263919"/>
          <a:ext cx="10829340" cy="5095240"/>
        </p:xfrm>
        <a:graphic>
          <a:graphicData uri="http://schemas.openxmlformats.org/drawingml/2006/table">
            <a:tbl>
              <a:tblPr firstRow="1" bandRow="1">
                <a:tableStyleId>{5C22544A-7EE6-4342-B048-85BDC9FD1C3A}</a:tableStyleId>
              </a:tblPr>
              <a:tblGrid>
                <a:gridCol w="1595432">
                  <a:extLst>
                    <a:ext uri="{9D8B030D-6E8A-4147-A177-3AD203B41FA5}">
                      <a16:colId xmlns:a16="http://schemas.microsoft.com/office/drawing/2014/main" val="1020938998"/>
                    </a:ext>
                  </a:extLst>
                </a:gridCol>
                <a:gridCol w="1361664">
                  <a:extLst>
                    <a:ext uri="{9D8B030D-6E8A-4147-A177-3AD203B41FA5}">
                      <a16:colId xmlns:a16="http://schemas.microsoft.com/office/drawing/2014/main" val="1006427055"/>
                    </a:ext>
                  </a:extLst>
                </a:gridCol>
                <a:gridCol w="3936122">
                  <a:extLst>
                    <a:ext uri="{9D8B030D-6E8A-4147-A177-3AD203B41FA5}">
                      <a16:colId xmlns:a16="http://schemas.microsoft.com/office/drawing/2014/main" val="3912550803"/>
                    </a:ext>
                  </a:extLst>
                </a:gridCol>
                <a:gridCol w="3936122">
                  <a:extLst>
                    <a:ext uri="{9D8B030D-6E8A-4147-A177-3AD203B41FA5}">
                      <a16:colId xmlns:a16="http://schemas.microsoft.com/office/drawing/2014/main" val="696690937"/>
                    </a:ext>
                  </a:extLst>
                </a:gridCol>
              </a:tblGrid>
              <a:tr h="419776">
                <a:tc>
                  <a:txBody>
                    <a:bodyPr/>
                    <a:lstStyle/>
                    <a:p>
                      <a:endParaRPr lang="en-GB"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400" dirty="0">
                          <a:solidFill>
                            <a:schemeClr val="tx2"/>
                          </a:solidFill>
                        </a:rPr>
                        <a:t>ACSF B1 “hands-on”</a:t>
                      </a:r>
                    </a:p>
                    <a:p>
                      <a:r>
                        <a:rPr lang="nl-BE" sz="1400" dirty="0">
                          <a:solidFill>
                            <a:schemeClr val="tx2"/>
                          </a:solidFill>
                        </a:rPr>
                        <a:t>Entry into force: 2017</a:t>
                      </a:r>
                      <a:endParaRPr lang="en-GB"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400" dirty="0">
                          <a:solidFill>
                            <a:schemeClr val="tx2"/>
                          </a:solidFill>
                        </a:rPr>
                        <a:t>ACSF B1 “hands-off”</a:t>
                      </a:r>
                    </a:p>
                    <a:p>
                      <a:r>
                        <a:rPr lang="nl-BE" sz="1400" dirty="0">
                          <a:solidFill>
                            <a:schemeClr val="tx2"/>
                          </a:solidFill>
                        </a:rPr>
                        <a:t>Industry proposal</a:t>
                      </a:r>
                      <a:endParaRPr lang="en-GB"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b="1" dirty="0">
                          <a:solidFill>
                            <a:schemeClr val="tx2"/>
                          </a:solidFill>
                        </a:rPr>
                        <a:t>UN-R 157 ALKS</a:t>
                      </a:r>
                    </a:p>
                    <a:p>
                      <a:r>
                        <a:rPr lang="en-GB" sz="1400" b="1" baseline="0" dirty="0">
                          <a:solidFill>
                            <a:schemeClr val="tx2"/>
                          </a:solidFill>
                        </a:rPr>
                        <a:t>Entry into force: 2020</a:t>
                      </a:r>
                      <a:endParaRPr lang="en-GB" sz="1400" b="1" dirty="0">
                        <a:solidFill>
                          <a:schemeClr val="tx2"/>
                        </a:solidFill>
                      </a:endParaRPr>
                    </a:p>
                    <a:p>
                      <a:endParaRPr lang="en-GB" sz="14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9227810"/>
                  </a:ext>
                </a:extLst>
              </a:tr>
              <a:tr h="370840">
                <a:tc>
                  <a:txBody>
                    <a:bodyPr/>
                    <a:lstStyle/>
                    <a:p>
                      <a:r>
                        <a:rPr lang="nl-BE" sz="1400" dirty="0"/>
                        <a:t>Category</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nl-BE" sz="1400" dirty="0"/>
                        <a:t>Driver assistance systems</a:t>
                      </a:r>
                    </a:p>
                    <a:p>
                      <a:pPr algn="ctr"/>
                      <a:r>
                        <a:rPr lang="nl-BE" sz="1400" dirty="0"/>
                        <a:t>Lane keeping assist</a:t>
                      </a:r>
                    </a:p>
                    <a:p>
                      <a:pPr algn="ctr"/>
                      <a:r>
                        <a:rPr lang="nl-BE" sz="1400" dirty="0"/>
                        <a:t>Motion Control by system</a:t>
                      </a:r>
                    </a:p>
                    <a:p>
                      <a:pPr algn="ctr"/>
                      <a:r>
                        <a:rPr lang="nl-BE" sz="1400" dirty="0"/>
                        <a:t>OEDR by Driver</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ctr"/>
                      <a:r>
                        <a:rPr lang="nl-BE" sz="1400" dirty="0"/>
                        <a:t>Automated driving system</a:t>
                      </a:r>
                    </a:p>
                    <a:p>
                      <a:pPr algn="ctr"/>
                      <a:r>
                        <a:rPr lang="nl-BE" sz="1400" dirty="0"/>
                        <a:t>Motion control &amp; OEDR by system</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1535565"/>
                  </a:ext>
                </a:extLst>
              </a:tr>
              <a:tr h="370840">
                <a:tc>
                  <a:txBody>
                    <a:bodyPr/>
                    <a:lstStyle/>
                    <a:p>
                      <a:r>
                        <a:rPr lang="nl-BE" sz="1400" dirty="0"/>
                        <a:t>ODD restriction</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400"/>
                        <a:t>Only highway</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nl-BE" sz="1400" dirty="0"/>
                        <a:t>Only highway &amp; declared ODD</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7405558"/>
                  </a:ext>
                </a:extLst>
              </a:tr>
              <a:tr h="370840">
                <a:tc>
                  <a:txBody>
                    <a:bodyPr/>
                    <a:lstStyle/>
                    <a:p>
                      <a:r>
                        <a:rPr lang="nl-BE" sz="1400" dirty="0"/>
                        <a:t>Driver confirmation </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400" dirty="0"/>
                        <a:t>Hands-on confirmation</a:t>
                      </a:r>
                    </a:p>
                    <a:p>
                      <a:r>
                        <a:rPr lang="nl-BE" sz="1400" dirty="0"/>
                        <a:t>+ Warning escalation</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400"/>
                        <a:t>Eyes-on confirmation*</a:t>
                      </a:r>
                    </a:p>
                    <a:p>
                      <a:r>
                        <a:rPr lang="nl-BE" sz="1400"/>
                        <a:t>+ Warning escalation</a:t>
                      </a:r>
                    </a:p>
                    <a:p>
                      <a:r>
                        <a:rPr lang="nl-BE" sz="1400" i="1"/>
                        <a:t>* Driver monitoring system</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Availability for take-over</a:t>
                      </a:r>
                      <a:br>
                        <a:rPr lang="en-GB" sz="1400" dirty="0"/>
                      </a:br>
                      <a:r>
                        <a:rPr lang="en-GB" sz="1400" dirty="0"/>
                        <a:t>Override intention</a:t>
                      </a:r>
                    </a:p>
                    <a:p>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2897953"/>
                  </a:ext>
                </a:extLst>
              </a:tr>
              <a:tr h="370840">
                <a:tc>
                  <a:txBody>
                    <a:bodyPr/>
                    <a:lstStyle/>
                    <a:p>
                      <a:r>
                        <a:rPr lang="nl-BE" sz="1400" dirty="0"/>
                        <a:t>Control requirements</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nl-BE" sz="1400" dirty="0"/>
                        <a:t>Lateral</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sz="1600" dirty="0"/>
                    </a:p>
                  </a:txBody>
                  <a:tcPr anchor="ctr"/>
                </a:tc>
                <a:tc>
                  <a:txBody>
                    <a:bodyPr/>
                    <a:lstStyle/>
                    <a:p>
                      <a:r>
                        <a:rPr lang="nl-BE" sz="1400" dirty="0"/>
                        <a:t>Lateral + Longitudinal</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066594"/>
                  </a:ext>
                </a:extLst>
              </a:tr>
              <a:tr h="370840">
                <a:tc>
                  <a:txBody>
                    <a:bodyPr/>
                    <a:lstStyle/>
                    <a:p>
                      <a:r>
                        <a:rPr lang="nl-BE" sz="1400" dirty="0"/>
                        <a:t>Additional requirements</a:t>
                      </a:r>
                    </a:p>
                    <a:p>
                      <a:r>
                        <a:rPr lang="nl-BE" sz="1400" dirty="0"/>
                        <a:t>Vs. B1</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400" dirty="0"/>
                        <a:t>AEBS</a:t>
                      </a:r>
                    </a:p>
                    <a:p>
                      <a:endParaRPr lang="nl-BE" sz="1400" dirty="0"/>
                    </a:p>
                    <a:p>
                      <a:r>
                        <a:rPr lang="nl-BE" sz="1400" dirty="0"/>
                        <a:t>Auto slowdown in lane if no driver reaction</a:t>
                      </a:r>
                    </a:p>
                    <a:p>
                      <a:endParaRPr lang="nl-BE" sz="1400" dirty="0"/>
                    </a:p>
                    <a:p>
                      <a:r>
                        <a:rPr lang="nl-BE" sz="1400" dirty="0"/>
                        <a:t>Direct hands-on request &amp; accoustic warning in case of system failure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400" dirty="0"/>
                        <a:t>(see R157)</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5150020"/>
                  </a:ext>
                </a:extLst>
              </a:tr>
            </a:tbl>
          </a:graphicData>
        </a:graphic>
      </p:graphicFrame>
      <p:sp>
        <p:nvSpPr>
          <p:cNvPr id="10" name="Rectangle 9">
            <a:extLst>
              <a:ext uri="{FF2B5EF4-FFF2-40B4-BE49-F238E27FC236}">
                <a16:creationId xmlns:a16="http://schemas.microsoft.com/office/drawing/2014/main" id="{A2706198-67B1-4641-A7E5-19AFEC23CBA1}"/>
              </a:ext>
            </a:extLst>
          </p:cNvPr>
          <p:cNvSpPr/>
          <p:nvPr/>
        </p:nvSpPr>
        <p:spPr>
          <a:xfrm>
            <a:off x="1127448" y="404664"/>
            <a:ext cx="7488832" cy="369332"/>
          </a:xfrm>
          <a:prstGeom prst="rect">
            <a:avLst/>
          </a:prstGeom>
        </p:spPr>
        <p:txBody>
          <a:bodyPr wrap="square">
            <a:spAutoFit/>
          </a:bodyPr>
          <a:lstStyle/>
          <a:p>
            <a:r>
              <a:rPr lang="en-GB" dirty="0">
                <a:solidFill>
                  <a:schemeClr val="accent1">
                    <a:lumMod val="50000"/>
                  </a:schemeClr>
                </a:solidFill>
              </a:rPr>
              <a:t>Proposal and Comparison with current ACSF B1 and ALKS</a:t>
            </a:r>
          </a:p>
        </p:txBody>
      </p:sp>
    </p:spTree>
    <p:extLst>
      <p:ext uri="{BB962C8B-B14F-4D97-AF65-F5344CB8AC3E}">
        <p14:creationId xmlns:p14="http://schemas.microsoft.com/office/powerpoint/2010/main" val="236340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txBox="1">
            <a:spLocks/>
          </p:cNvSpPr>
          <p:nvPr/>
        </p:nvSpPr>
        <p:spPr bwMode="auto">
          <a:xfrm>
            <a:off x="11279782" y="6382154"/>
            <a:ext cx="504850" cy="28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E4A5D464-134C-4C80-B41F-7081051DEBC1}" type="slidenum">
              <a:rPr lang="ja-JP" altLang="fr-FR" smtClean="0"/>
              <a:pPr/>
              <a:t>11</a:t>
            </a:fld>
            <a:endParaRPr lang="fr-FR" altLang="ja-JP"/>
          </a:p>
        </p:txBody>
      </p:sp>
      <p:pic>
        <p:nvPicPr>
          <p:cNvPr id="2050" name="Picture 1" descr="image002">
            <a:extLst>
              <a:ext uri="{FF2B5EF4-FFF2-40B4-BE49-F238E27FC236}">
                <a16:creationId xmlns:a16="http://schemas.microsoft.com/office/drawing/2014/main" id="{C8A37DE5-294C-45BF-8643-542393F126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424" y="1124744"/>
            <a:ext cx="8352928" cy="5185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5754C3D0-B03D-4566-A44B-DC4F493CCC8A}"/>
              </a:ext>
            </a:extLst>
          </p:cNvPr>
          <p:cNvSpPr/>
          <p:nvPr/>
        </p:nvSpPr>
        <p:spPr>
          <a:xfrm>
            <a:off x="1127448" y="404664"/>
            <a:ext cx="7488832" cy="369332"/>
          </a:xfrm>
          <a:prstGeom prst="rect">
            <a:avLst/>
          </a:prstGeom>
        </p:spPr>
        <p:txBody>
          <a:bodyPr wrap="square">
            <a:spAutoFit/>
          </a:bodyPr>
          <a:lstStyle/>
          <a:p>
            <a:r>
              <a:rPr lang="en-GB" dirty="0">
                <a:solidFill>
                  <a:schemeClr val="accent1">
                    <a:lumMod val="50000"/>
                  </a:schemeClr>
                </a:solidFill>
              </a:rPr>
              <a:t>Warning sequence vs current B1</a:t>
            </a:r>
          </a:p>
        </p:txBody>
      </p:sp>
    </p:spTree>
    <p:extLst>
      <p:ext uri="{BB962C8B-B14F-4D97-AF65-F5344CB8AC3E}">
        <p14:creationId xmlns:p14="http://schemas.microsoft.com/office/powerpoint/2010/main" val="189933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3"/>
          <p:cNvSpPr txBox="1">
            <a:spLocks/>
          </p:cNvSpPr>
          <p:nvPr/>
        </p:nvSpPr>
        <p:spPr bwMode="auto">
          <a:xfrm>
            <a:off x="11279782" y="6382154"/>
            <a:ext cx="504850" cy="28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E4A5D464-134C-4C80-B41F-7081051DEBC1}" type="slidenum">
              <a:rPr lang="ja-JP" altLang="fr-FR" smtClean="0"/>
              <a:pPr/>
              <a:t>12</a:t>
            </a:fld>
            <a:endParaRPr lang="fr-FR" altLang="ja-JP"/>
          </a:p>
        </p:txBody>
      </p:sp>
      <p:sp>
        <p:nvSpPr>
          <p:cNvPr id="2" name="Rectangle 1">
            <a:extLst>
              <a:ext uri="{FF2B5EF4-FFF2-40B4-BE49-F238E27FC236}">
                <a16:creationId xmlns:a16="http://schemas.microsoft.com/office/drawing/2014/main" id="{304E4195-52D8-44AE-8CF3-A724B57599F9}"/>
              </a:ext>
            </a:extLst>
          </p:cNvPr>
          <p:cNvSpPr/>
          <p:nvPr/>
        </p:nvSpPr>
        <p:spPr>
          <a:xfrm>
            <a:off x="479376" y="1484784"/>
            <a:ext cx="11449272" cy="5304016"/>
          </a:xfrm>
          <a:prstGeom prst="rect">
            <a:avLst/>
          </a:prstGeom>
        </p:spPr>
        <p:txBody>
          <a:bodyPr wrap="square">
            <a:spAutoFit/>
          </a:bodyPr>
          <a:lstStyle/>
          <a:p>
            <a:pPr marL="285750" indent="-285750">
              <a:lnSpc>
                <a:spcPct val="150000"/>
              </a:lnSpc>
              <a:buFont typeface="Arial" panose="020B0604020202020204" pitchFamily="34" charset="0"/>
              <a:buChar char="•"/>
            </a:pPr>
            <a:r>
              <a:rPr lang="en-GB" dirty="0"/>
              <a:t>2019 MIT study on Functional Vigilance in Real-World Human-Machine collaboration </a:t>
            </a:r>
            <a:r>
              <a:rPr lang="en-GB" sz="1600" dirty="0"/>
              <a:t>(</a:t>
            </a:r>
            <a:r>
              <a:rPr lang="en-GB" sz="1600" dirty="0">
                <a:hlinkClick r:id="rId2"/>
              </a:rPr>
              <a:t>https://hcai.mit.edu/tesla-autopilot-human-side.pdf</a:t>
            </a:r>
            <a:endParaRPr lang="en-GB" dirty="0"/>
          </a:p>
          <a:p>
            <a:pPr marL="285750" indent="-285750">
              <a:lnSpc>
                <a:spcPct val="150000"/>
              </a:lnSpc>
              <a:buFont typeface="Arial" panose="020B0604020202020204" pitchFamily="34" charset="0"/>
              <a:buChar char="•"/>
            </a:pPr>
            <a:r>
              <a:rPr lang="en-US" dirty="0">
                <a:latin typeface="Arial" panose="020B0604020202020204" pitchFamily="34" charset="0"/>
              </a:rPr>
              <a:t>2016 Study by RWTH Aachen, sponsored by VDA (FAT) and </a:t>
            </a:r>
            <a:r>
              <a:rPr lang="en-US" dirty="0" err="1">
                <a:latin typeface="Arial" panose="020B0604020202020204" pitchFamily="34" charset="0"/>
              </a:rPr>
              <a:t>BASt</a:t>
            </a:r>
            <a:r>
              <a:rPr lang="en-US" dirty="0">
                <a:latin typeface="Arial" panose="020B0604020202020204" pitchFamily="34" charset="0"/>
              </a:rPr>
              <a:t>, on Drivers’ management of sudden take-over situations after partly automated, hands-off driving</a:t>
            </a:r>
          </a:p>
          <a:p>
            <a:pPr marL="285750" indent="-285750">
              <a:lnSpc>
                <a:spcPct val="150000"/>
              </a:lnSpc>
              <a:buFont typeface="Arial" panose="020B0604020202020204" pitchFamily="34" charset="0"/>
              <a:buChar char="•"/>
            </a:pPr>
            <a:r>
              <a:rPr lang="en-US" dirty="0">
                <a:latin typeface="Arial" panose="020B0604020202020204" pitchFamily="34" charset="0"/>
              </a:rPr>
              <a:t> </a:t>
            </a:r>
            <a:r>
              <a:rPr lang="en-US" sz="1600" dirty="0">
                <a:hlinkClick r:id="rId3"/>
              </a:rPr>
              <a:t>https://www.vda.de/de/services/Publikationen/fat-schriftenreihe-289.html</a:t>
            </a:r>
            <a:endParaRPr lang="en-US" sz="1600" dirty="0"/>
          </a:p>
          <a:p>
            <a:pPr marL="285750" indent="-285750">
              <a:lnSpc>
                <a:spcPct val="150000"/>
              </a:lnSpc>
              <a:buFont typeface="Arial" panose="020B0604020202020204" pitchFamily="34" charset="0"/>
              <a:buChar char="•"/>
            </a:pPr>
            <a:r>
              <a:rPr lang="en-GB" dirty="0"/>
              <a:t>2015-2018 NHTSA studies on Human Factors Evaluation &amp; Guidance of Level 2 and Level 3 Automated Driving Concepts</a:t>
            </a:r>
          </a:p>
          <a:p>
            <a:pPr marL="742950" lvl="1" indent="-285750">
              <a:lnSpc>
                <a:spcPct val="150000"/>
              </a:lnSpc>
              <a:buFont typeface="Arial" panose="020B0604020202020204" pitchFamily="34" charset="0"/>
              <a:buChar char="•"/>
            </a:pPr>
            <a:r>
              <a:rPr lang="en-US" sz="1600" dirty="0">
                <a:hlinkClick r:id="rId4"/>
              </a:rPr>
              <a:t>https://www.nhtsa.gov/sites/nhtsa.dot.gov/files/812182_humanfactorseval-l2l3-automdrivingconcepts.pdf</a:t>
            </a:r>
            <a:endParaRPr lang="en-US" sz="1600" dirty="0"/>
          </a:p>
          <a:p>
            <a:pPr marL="742950" lvl="1" indent="-285750">
              <a:lnSpc>
                <a:spcPct val="150000"/>
              </a:lnSpc>
              <a:buFont typeface="Arial" panose="020B0604020202020204" pitchFamily="34" charset="0"/>
              <a:buChar char="•"/>
            </a:pPr>
            <a:r>
              <a:rPr lang="en-US" sz="1600" dirty="0">
                <a:hlinkClick r:id="rId5"/>
              </a:rPr>
              <a:t>https://www.nhtsa.gov/sites/nhtsa.dot.gov/files/documents/13494_812555_l2l3automationhfguidance.pdf</a:t>
            </a:r>
            <a:endParaRPr lang="en-GB" sz="1600" dirty="0"/>
          </a:p>
          <a:p>
            <a:pPr>
              <a:lnSpc>
                <a:spcPct val="150000"/>
              </a:lnSpc>
            </a:pPr>
            <a:endParaRPr lang="en-GB" dirty="0"/>
          </a:p>
          <a:p>
            <a:pPr marL="285750" indent="-285750">
              <a:lnSpc>
                <a:spcPct val="150000"/>
              </a:lnSpc>
              <a:buFont typeface="Arial" panose="020B0604020202020204" pitchFamily="34" charset="0"/>
              <a:buChar char="•"/>
            </a:pPr>
            <a:endParaRPr lang="en-GB" dirty="0"/>
          </a:p>
          <a:p>
            <a:pPr marL="285750" indent="-285750">
              <a:lnSpc>
                <a:spcPct val="150000"/>
              </a:lnSpc>
              <a:buFont typeface="Arial" panose="020B0604020202020204" pitchFamily="34" charset="0"/>
              <a:buChar char="•"/>
            </a:pPr>
            <a:endParaRPr lang="en-GB" dirty="0"/>
          </a:p>
          <a:p>
            <a:pPr marL="285750" indent="-285750">
              <a:lnSpc>
                <a:spcPct val="150000"/>
              </a:lnSpc>
              <a:buFont typeface="Arial" panose="020B0604020202020204" pitchFamily="34" charset="0"/>
              <a:buChar char="•"/>
            </a:pPr>
            <a:endParaRPr lang="en-GB" dirty="0"/>
          </a:p>
        </p:txBody>
      </p:sp>
      <p:sp>
        <p:nvSpPr>
          <p:cNvPr id="6" name="Rectangle 5">
            <a:extLst>
              <a:ext uri="{FF2B5EF4-FFF2-40B4-BE49-F238E27FC236}">
                <a16:creationId xmlns:a16="http://schemas.microsoft.com/office/drawing/2014/main" id="{780775FD-0776-4D38-9B1D-0CCAE0B799FD}"/>
              </a:ext>
            </a:extLst>
          </p:cNvPr>
          <p:cNvSpPr/>
          <p:nvPr/>
        </p:nvSpPr>
        <p:spPr>
          <a:xfrm>
            <a:off x="1127448" y="404664"/>
            <a:ext cx="7488832" cy="369332"/>
          </a:xfrm>
          <a:prstGeom prst="rect">
            <a:avLst/>
          </a:prstGeom>
        </p:spPr>
        <p:txBody>
          <a:bodyPr wrap="square">
            <a:spAutoFit/>
          </a:bodyPr>
          <a:lstStyle/>
          <a:p>
            <a:r>
              <a:rPr lang="en-GB" dirty="0">
                <a:solidFill>
                  <a:schemeClr val="accent1">
                    <a:lumMod val="50000"/>
                  </a:schemeClr>
                </a:solidFill>
              </a:rPr>
              <a:t>Studies related to hands-off driving</a:t>
            </a:r>
          </a:p>
        </p:txBody>
      </p:sp>
    </p:spTree>
    <p:extLst>
      <p:ext uri="{BB962C8B-B14F-4D97-AF65-F5344CB8AC3E}">
        <p14:creationId xmlns:p14="http://schemas.microsoft.com/office/powerpoint/2010/main" val="3107948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250" y="1136774"/>
            <a:ext cx="11747971" cy="1893339"/>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1600" b="1" dirty="0"/>
              <a:t>The informal group ACSF (16</a:t>
            </a:r>
            <a:r>
              <a:rPr lang="en-GB" sz="1600" b="1" baseline="30000" dirty="0"/>
              <a:t>th</a:t>
            </a:r>
            <a:r>
              <a:rPr lang="en-GB" sz="1600" b="1" dirty="0"/>
              <a:t> session)</a:t>
            </a:r>
          </a:p>
          <a:p>
            <a:pPr marL="800100" lvl="1" indent="-342900">
              <a:lnSpc>
                <a:spcPct val="150000"/>
              </a:lnSpc>
              <a:buSzPct val="75000"/>
              <a:buFont typeface="Wingdings" panose="05000000000000000000" pitchFamily="2" charset="2"/>
              <a:buChar char="Ø"/>
            </a:pPr>
            <a:r>
              <a:rPr lang="en-GB" sz="1600" dirty="0"/>
              <a:t>decided to develop provisions for Automated Lane Keeping Systems, </a:t>
            </a:r>
            <a:r>
              <a:rPr lang="en-GB" sz="1600" b="1" dirty="0"/>
              <a:t>ALKS</a:t>
            </a:r>
            <a:r>
              <a:rPr lang="en-GB" sz="1600" dirty="0"/>
              <a:t> based on the assumption that such systems are already </a:t>
            </a:r>
            <a:r>
              <a:rPr lang="en-GB" sz="1600" b="1" dirty="0"/>
              <a:t>Level 3-4</a:t>
            </a:r>
            <a:r>
              <a:rPr lang="en-GB" sz="1600" dirty="0"/>
              <a:t> according to the SAE classification.</a:t>
            </a:r>
          </a:p>
          <a:p>
            <a:pPr marL="800100" lvl="1" indent="-342900">
              <a:lnSpc>
                <a:spcPct val="150000"/>
              </a:lnSpc>
              <a:buSzPct val="75000"/>
              <a:buFont typeface="Wingdings" panose="05000000000000000000" pitchFamily="2" charset="2"/>
              <a:buChar char="Ø"/>
            </a:pPr>
            <a:r>
              <a:rPr lang="en-GB" sz="1600" dirty="0"/>
              <a:t>invited industry to start directly with GRVA the discussion on what needs to be </a:t>
            </a:r>
            <a:r>
              <a:rPr lang="en-GB" sz="1600" b="1" dirty="0"/>
              <a:t>changed /added to ECE-R79</a:t>
            </a:r>
            <a:r>
              <a:rPr lang="en-GB" sz="1600" dirty="0"/>
              <a:t> to allow for </a:t>
            </a:r>
            <a:r>
              <a:rPr lang="en-GB" sz="1600" b="1" dirty="0"/>
              <a:t>Hands-Off/ Eyes On</a:t>
            </a:r>
            <a:r>
              <a:rPr lang="en-GB" sz="1600" dirty="0"/>
              <a:t> Lane Keeping Systems under a </a:t>
            </a:r>
            <a:r>
              <a:rPr lang="en-GB" sz="1600" b="1" dirty="0"/>
              <a:t>SAE Level 1-2 </a:t>
            </a:r>
            <a:r>
              <a:rPr lang="en-GB" sz="1600" dirty="0"/>
              <a:t>assumption. </a:t>
            </a:r>
          </a:p>
        </p:txBody>
      </p:sp>
      <p:sp>
        <p:nvSpPr>
          <p:cNvPr id="5" name="TextBox 1"/>
          <p:cNvSpPr txBox="1"/>
          <p:nvPr/>
        </p:nvSpPr>
        <p:spPr>
          <a:xfrm>
            <a:off x="65789" y="3125764"/>
            <a:ext cx="7985215" cy="226267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t>Level 2 hands-off systems lane keeping systems from various manufacturers have been successfully introduced in US, China and Japan and industry is seeking to amend UN-R79 to be able to certify these features as well in UN-R79 territories</a:t>
            </a:r>
          </a:p>
          <a:p>
            <a:pPr marL="285750" indent="-285750">
              <a:lnSpc>
                <a:spcPct val="150000"/>
              </a:lnSpc>
              <a:buFont typeface="Arial" panose="020B0604020202020204" pitchFamily="34" charset="0"/>
              <a:buChar char="•"/>
            </a:pPr>
            <a:r>
              <a:rPr lang="en-GB" sz="1600" dirty="0"/>
              <a:t>Motivation to increase the comfort of the driver, with positive effect on safety</a:t>
            </a:r>
          </a:p>
          <a:p>
            <a:pPr marL="285750" indent="-285750">
              <a:lnSpc>
                <a:spcPct val="150000"/>
              </a:lnSpc>
              <a:buFont typeface="Arial" panose="020B0604020202020204" pitchFamily="34" charset="0"/>
              <a:buChar char="•"/>
            </a:pPr>
            <a:r>
              <a:rPr lang="en-US" sz="1600" dirty="0"/>
              <a:t>Allows both drivers and manufacturers a stepwise introduction to higher levels of assistance, while being affordable for a wider audience</a:t>
            </a:r>
          </a:p>
        </p:txBody>
      </p:sp>
      <p:sp>
        <p:nvSpPr>
          <p:cNvPr id="7" name="TextBox 1"/>
          <p:cNvSpPr txBox="1"/>
          <p:nvPr/>
        </p:nvSpPr>
        <p:spPr>
          <a:xfrm>
            <a:off x="7828007" y="4975112"/>
            <a:ext cx="4363993" cy="294632"/>
          </a:xfrm>
          <a:prstGeom prst="rect">
            <a:avLst/>
          </a:prstGeom>
          <a:noFill/>
        </p:spPr>
        <p:txBody>
          <a:bodyPr wrap="square" rtlCol="0">
            <a:spAutoFit/>
          </a:bodyPr>
          <a:lstStyle/>
          <a:p>
            <a:pPr>
              <a:lnSpc>
                <a:spcPct val="150000"/>
              </a:lnSpc>
            </a:pPr>
            <a:r>
              <a:rPr lang="en-GB" sz="1000" dirty="0"/>
              <a:t>Source: </a:t>
            </a:r>
            <a:r>
              <a:rPr lang="en-US" sz="1000" dirty="0">
                <a:hlinkClick r:id="rId2"/>
              </a:rPr>
              <a:t>https://www.cadillac.com/world-of-cadillac/innovation/super-cruise</a:t>
            </a:r>
            <a:endParaRPr lang="en-GB" sz="1000" dirty="0"/>
          </a:p>
        </p:txBody>
      </p:sp>
      <p:pic>
        <p:nvPicPr>
          <p:cNvPr id="8" name="Grafik 3"/>
          <p:cNvPicPr>
            <a:picLocks noChangeAspect="1"/>
          </p:cNvPicPr>
          <p:nvPr/>
        </p:nvPicPr>
        <p:blipFill>
          <a:blip r:embed="rId3"/>
          <a:stretch>
            <a:fillRect/>
          </a:stretch>
        </p:blipFill>
        <p:spPr>
          <a:xfrm>
            <a:off x="8260434" y="3105405"/>
            <a:ext cx="3778864" cy="1834666"/>
          </a:xfrm>
          <a:prstGeom prst="rect">
            <a:avLst/>
          </a:prstGeom>
        </p:spPr>
      </p:pic>
      <p:sp>
        <p:nvSpPr>
          <p:cNvPr id="9" name="Rectangle 8"/>
          <p:cNvSpPr/>
          <p:nvPr/>
        </p:nvSpPr>
        <p:spPr>
          <a:xfrm>
            <a:off x="408432" y="5915552"/>
            <a:ext cx="10872144" cy="667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Industry aims to understand the principles under which such technology seems acceptable as a driver assistance system</a:t>
            </a:r>
          </a:p>
        </p:txBody>
      </p:sp>
      <p:sp>
        <p:nvSpPr>
          <p:cNvPr id="3" name="Title 2">
            <a:extLst>
              <a:ext uri="{FF2B5EF4-FFF2-40B4-BE49-F238E27FC236}">
                <a16:creationId xmlns:a16="http://schemas.microsoft.com/office/drawing/2014/main" id="{583795D8-7B24-4F8D-90FF-CD4DA8997D08}"/>
              </a:ext>
            </a:extLst>
          </p:cNvPr>
          <p:cNvSpPr>
            <a:spLocks noGrp="1"/>
          </p:cNvSpPr>
          <p:nvPr>
            <p:ph type="title"/>
          </p:nvPr>
        </p:nvSpPr>
        <p:spPr>
          <a:xfrm>
            <a:off x="-456728" y="382726"/>
            <a:ext cx="10972800" cy="1143000"/>
          </a:xfrm>
        </p:spPr>
        <p:txBody>
          <a:bodyPr/>
          <a:lstStyle/>
          <a:p>
            <a:r>
              <a:rPr lang="en-GB" sz="2400" dirty="0">
                <a:solidFill>
                  <a:schemeClr val="accent1">
                    <a:lumMod val="50000"/>
                  </a:schemeClr>
                </a:solidFill>
              </a:rPr>
              <a:t>Lane-keep Assist Hands-off: Background and motivation</a:t>
            </a:r>
            <a:br>
              <a:rPr lang="en-GB" sz="2400" dirty="0">
                <a:solidFill>
                  <a:schemeClr val="accent1">
                    <a:lumMod val="50000"/>
                  </a:schemeClr>
                </a:solidFill>
              </a:rPr>
            </a:br>
            <a:endParaRPr lang="en-GB" sz="2400" dirty="0">
              <a:solidFill>
                <a:schemeClr val="accent1">
                  <a:lumMod val="50000"/>
                </a:schemeClr>
              </a:solidFill>
            </a:endParaRPr>
          </a:p>
        </p:txBody>
      </p:sp>
      <p:sp>
        <p:nvSpPr>
          <p:cNvPr id="2" name="Slide Number Placeholder 1">
            <a:extLst>
              <a:ext uri="{FF2B5EF4-FFF2-40B4-BE49-F238E27FC236}">
                <a16:creationId xmlns:a16="http://schemas.microsoft.com/office/drawing/2014/main" id="{4B660440-221B-427F-ADA8-8637D7E3A7BB}"/>
              </a:ext>
            </a:extLst>
          </p:cNvPr>
          <p:cNvSpPr>
            <a:spLocks noGrp="1"/>
          </p:cNvSpPr>
          <p:nvPr>
            <p:ph type="sldNum" sz="quarter" idx="12"/>
          </p:nvPr>
        </p:nvSpPr>
        <p:spPr/>
        <p:txBody>
          <a:bodyPr/>
          <a:lstStyle/>
          <a:p>
            <a:fld id="{F64DD5E3-5EEB-4846-B4D9-63B926D0BA1A}" type="slidenum">
              <a:rPr lang="en-GB" smtClean="0"/>
              <a:t>2</a:t>
            </a:fld>
            <a:endParaRPr lang="en-GB"/>
          </a:p>
        </p:txBody>
      </p:sp>
    </p:spTree>
    <p:extLst>
      <p:ext uri="{BB962C8B-B14F-4D97-AF65-F5344CB8AC3E}">
        <p14:creationId xmlns:p14="http://schemas.microsoft.com/office/powerpoint/2010/main" val="3199775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3795D8-7B24-4F8D-90FF-CD4DA8997D08}"/>
              </a:ext>
            </a:extLst>
          </p:cNvPr>
          <p:cNvSpPr>
            <a:spLocks noGrp="1"/>
          </p:cNvSpPr>
          <p:nvPr>
            <p:ph type="title"/>
          </p:nvPr>
        </p:nvSpPr>
        <p:spPr>
          <a:xfrm>
            <a:off x="911424" y="339736"/>
            <a:ext cx="8352928" cy="1498426"/>
          </a:xfrm>
        </p:spPr>
        <p:txBody>
          <a:bodyPr/>
          <a:lstStyle/>
          <a:p>
            <a:r>
              <a:rPr lang="en-GB" sz="2400" dirty="0">
                <a:solidFill>
                  <a:schemeClr val="accent1">
                    <a:lumMod val="50000"/>
                  </a:schemeClr>
                </a:solidFill>
              </a:rPr>
              <a:t>Driver assistance systems will remain important to contribute to safety</a:t>
            </a:r>
            <a:br>
              <a:rPr lang="en-GB" sz="2400" dirty="0">
                <a:solidFill>
                  <a:schemeClr val="accent1">
                    <a:lumMod val="50000"/>
                  </a:schemeClr>
                </a:solidFill>
              </a:rPr>
            </a:br>
            <a:br>
              <a:rPr lang="en-GB" sz="2400" dirty="0">
                <a:solidFill>
                  <a:schemeClr val="accent1">
                    <a:lumMod val="50000"/>
                  </a:schemeClr>
                </a:solidFill>
              </a:rPr>
            </a:br>
            <a:endParaRPr lang="en-GB" sz="2400" dirty="0">
              <a:solidFill>
                <a:schemeClr val="accent1">
                  <a:lumMod val="50000"/>
                </a:schemeClr>
              </a:solidFill>
            </a:endParaRPr>
          </a:p>
        </p:txBody>
      </p:sp>
      <p:sp>
        <p:nvSpPr>
          <p:cNvPr id="2" name="Slide Number Placeholder 1">
            <a:extLst>
              <a:ext uri="{FF2B5EF4-FFF2-40B4-BE49-F238E27FC236}">
                <a16:creationId xmlns:a16="http://schemas.microsoft.com/office/drawing/2014/main" id="{4B660440-221B-427F-ADA8-8637D7E3A7BB}"/>
              </a:ext>
            </a:extLst>
          </p:cNvPr>
          <p:cNvSpPr>
            <a:spLocks noGrp="1"/>
          </p:cNvSpPr>
          <p:nvPr>
            <p:ph type="sldNum" sz="quarter" idx="12"/>
          </p:nvPr>
        </p:nvSpPr>
        <p:spPr/>
        <p:txBody>
          <a:bodyPr/>
          <a:lstStyle/>
          <a:p>
            <a:fld id="{F64DD5E3-5EEB-4846-B4D9-63B926D0BA1A}" type="slidenum">
              <a:rPr lang="en-GB" smtClean="0"/>
              <a:t>3</a:t>
            </a:fld>
            <a:endParaRPr lang="en-GB"/>
          </a:p>
        </p:txBody>
      </p:sp>
      <p:sp>
        <p:nvSpPr>
          <p:cNvPr id="10" name="TextBox 9">
            <a:extLst>
              <a:ext uri="{FF2B5EF4-FFF2-40B4-BE49-F238E27FC236}">
                <a16:creationId xmlns:a16="http://schemas.microsoft.com/office/drawing/2014/main" id="{9E6418B4-AE61-4656-8961-BB75C5962341}"/>
              </a:ext>
            </a:extLst>
          </p:cNvPr>
          <p:cNvSpPr txBox="1"/>
          <p:nvPr/>
        </p:nvSpPr>
        <p:spPr>
          <a:xfrm>
            <a:off x="335360" y="1648368"/>
            <a:ext cx="6357030" cy="2949525"/>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en-GB" dirty="0">
                <a:solidFill>
                  <a:schemeClr val="tx2"/>
                </a:solidFill>
              </a:rPr>
              <a:t>Driver assistance systems will keep a major role to contribute to safety in the next 10 years due to the wide expansion into market and further technology progress </a:t>
            </a:r>
          </a:p>
          <a:p>
            <a:pPr marL="285750" indent="-285750">
              <a:lnSpc>
                <a:spcPct val="150000"/>
              </a:lnSpc>
              <a:buFont typeface="Wingdings" panose="05000000000000000000" pitchFamily="2" charset="2"/>
              <a:buChar char="q"/>
            </a:pPr>
            <a:r>
              <a:rPr lang="en-GB" dirty="0">
                <a:solidFill>
                  <a:schemeClr val="tx2"/>
                </a:solidFill>
              </a:rPr>
              <a:t>Level 3-4 systems will have restricted ODD and driver assistance will contribute to safety outside of ODD</a:t>
            </a:r>
          </a:p>
          <a:p>
            <a:pPr marL="285750" indent="-285750">
              <a:lnSpc>
                <a:spcPct val="150000"/>
              </a:lnSpc>
              <a:buFont typeface="Wingdings" panose="05000000000000000000" pitchFamily="2" charset="2"/>
              <a:buChar char="q"/>
            </a:pPr>
            <a:r>
              <a:rPr lang="en-GB" dirty="0">
                <a:solidFill>
                  <a:schemeClr val="tx2"/>
                </a:solidFill>
              </a:rPr>
              <a:t>Drivers should be able to get the level of assistance or automation they feel comfortable with, including level 1-2</a:t>
            </a:r>
          </a:p>
        </p:txBody>
      </p:sp>
      <p:pic>
        <p:nvPicPr>
          <p:cNvPr id="11" name="Picture 10">
            <a:extLst>
              <a:ext uri="{FF2B5EF4-FFF2-40B4-BE49-F238E27FC236}">
                <a16:creationId xmlns:a16="http://schemas.microsoft.com/office/drawing/2014/main" id="{9C5D3AF4-3963-4152-AD8E-D5E9747F6FBE}"/>
              </a:ext>
            </a:extLst>
          </p:cNvPr>
          <p:cNvPicPr>
            <a:picLocks noChangeAspect="1"/>
          </p:cNvPicPr>
          <p:nvPr/>
        </p:nvPicPr>
        <p:blipFill>
          <a:blip r:embed="rId2"/>
          <a:stretch>
            <a:fillRect/>
          </a:stretch>
        </p:blipFill>
        <p:spPr>
          <a:xfrm>
            <a:off x="6834486" y="1392936"/>
            <a:ext cx="4766195" cy="3460388"/>
          </a:xfrm>
          <a:prstGeom prst="rect">
            <a:avLst/>
          </a:prstGeom>
        </p:spPr>
      </p:pic>
    </p:spTree>
    <p:extLst>
      <p:ext uri="{BB962C8B-B14F-4D97-AF65-F5344CB8AC3E}">
        <p14:creationId xmlns:p14="http://schemas.microsoft.com/office/powerpoint/2010/main" val="3880712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19336" y="5911320"/>
            <a:ext cx="11089232" cy="667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a:solidFill>
                  <a:schemeClr val="tx2"/>
                </a:solidFill>
              </a:rPr>
              <a:t>Hands-off lanekeeping system are provided by several manufacturers in several large markets since 2018</a:t>
            </a:r>
            <a:endParaRPr lang="en-GB" dirty="0">
              <a:solidFill>
                <a:schemeClr val="tx2"/>
              </a:solidFill>
            </a:endParaRPr>
          </a:p>
        </p:txBody>
      </p:sp>
      <p:sp>
        <p:nvSpPr>
          <p:cNvPr id="3" name="Title 2">
            <a:extLst>
              <a:ext uri="{FF2B5EF4-FFF2-40B4-BE49-F238E27FC236}">
                <a16:creationId xmlns:a16="http://schemas.microsoft.com/office/drawing/2014/main" id="{583795D8-7B24-4F8D-90FF-CD4DA8997D08}"/>
              </a:ext>
            </a:extLst>
          </p:cNvPr>
          <p:cNvSpPr>
            <a:spLocks noGrp="1"/>
          </p:cNvSpPr>
          <p:nvPr>
            <p:ph type="title"/>
          </p:nvPr>
        </p:nvSpPr>
        <p:spPr>
          <a:xfrm>
            <a:off x="-456728" y="382726"/>
            <a:ext cx="10972800" cy="1143000"/>
          </a:xfrm>
        </p:spPr>
        <p:txBody>
          <a:bodyPr/>
          <a:lstStyle/>
          <a:p>
            <a:r>
              <a:rPr lang="nl-BE" sz="2400" dirty="0">
                <a:solidFill>
                  <a:schemeClr val="accent1">
                    <a:lumMod val="50000"/>
                  </a:schemeClr>
                </a:solidFill>
              </a:rPr>
              <a:t>H</a:t>
            </a:r>
            <a:r>
              <a:rPr lang="en-GB" sz="2400" dirty="0">
                <a:solidFill>
                  <a:schemeClr val="accent1">
                    <a:lumMod val="50000"/>
                  </a:schemeClr>
                </a:solidFill>
              </a:rPr>
              <a:t>ands-off lane keeping systems introduction in the market</a:t>
            </a:r>
            <a:br>
              <a:rPr lang="en-GB" sz="2400" dirty="0">
                <a:solidFill>
                  <a:schemeClr val="accent1">
                    <a:lumMod val="50000"/>
                  </a:schemeClr>
                </a:solidFill>
              </a:rPr>
            </a:br>
            <a:endParaRPr lang="en-GB" sz="2400" dirty="0">
              <a:solidFill>
                <a:schemeClr val="accent1">
                  <a:lumMod val="50000"/>
                </a:schemeClr>
              </a:solidFill>
            </a:endParaRPr>
          </a:p>
        </p:txBody>
      </p:sp>
      <p:sp>
        <p:nvSpPr>
          <p:cNvPr id="2" name="Slide Number Placeholder 1">
            <a:extLst>
              <a:ext uri="{FF2B5EF4-FFF2-40B4-BE49-F238E27FC236}">
                <a16:creationId xmlns:a16="http://schemas.microsoft.com/office/drawing/2014/main" id="{4B660440-221B-427F-ADA8-8637D7E3A7BB}"/>
              </a:ext>
            </a:extLst>
          </p:cNvPr>
          <p:cNvSpPr>
            <a:spLocks noGrp="1"/>
          </p:cNvSpPr>
          <p:nvPr>
            <p:ph type="sldNum" sz="quarter" idx="12"/>
          </p:nvPr>
        </p:nvSpPr>
        <p:spPr/>
        <p:txBody>
          <a:bodyPr/>
          <a:lstStyle/>
          <a:p>
            <a:fld id="{F64DD5E3-5EEB-4846-B4D9-63B926D0BA1A}" type="slidenum">
              <a:rPr lang="en-GB" smtClean="0"/>
              <a:t>4</a:t>
            </a:fld>
            <a:endParaRPr lang="en-GB"/>
          </a:p>
        </p:txBody>
      </p:sp>
      <p:pic>
        <p:nvPicPr>
          <p:cNvPr id="10" name="Picture 9">
            <a:extLst>
              <a:ext uri="{FF2B5EF4-FFF2-40B4-BE49-F238E27FC236}">
                <a16:creationId xmlns:a16="http://schemas.microsoft.com/office/drawing/2014/main" id="{EE5F3963-EE6C-46E9-8738-DED31259D09F}"/>
              </a:ext>
            </a:extLst>
          </p:cNvPr>
          <p:cNvPicPr>
            <a:picLocks noChangeAspect="1"/>
          </p:cNvPicPr>
          <p:nvPr/>
        </p:nvPicPr>
        <p:blipFill>
          <a:blip r:embed="rId2"/>
          <a:stretch>
            <a:fillRect/>
          </a:stretch>
        </p:blipFill>
        <p:spPr>
          <a:xfrm>
            <a:off x="479376" y="1336741"/>
            <a:ext cx="7407479" cy="3787440"/>
          </a:xfrm>
          <a:prstGeom prst="rect">
            <a:avLst/>
          </a:prstGeom>
        </p:spPr>
      </p:pic>
      <p:sp>
        <p:nvSpPr>
          <p:cNvPr id="11" name="TextBox 10">
            <a:extLst>
              <a:ext uri="{FF2B5EF4-FFF2-40B4-BE49-F238E27FC236}">
                <a16:creationId xmlns:a16="http://schemas.microsoft.com/office/drawing/2014/main" id="{E545D3F4-54F5-4577-A66E-61043D137631}"/>
              </a:ext>
            </a:extLst>
          </p:cNvPr>
          <p:cNvSpPr txBox="1"/>
          <p:nvPr/>
        </p:nvSpPr>
        <p:spPr>
          <a:xfrm>
            <a:off x="8334505" y="2175260"/>
            <a:ext cx="2743200" cy="2031325"/>
          </a:xfrm>
          <a:prstGeom prst="rect">
            <a:avLst/>
          </a:prstGeom>
          <a:noFill/>
        </p:spPr>
        <p:txBody>
          <a:bodyPr wrap="square" rtlCol="0">
            <a:spAutoFit/>
          </a:bodyPr>
          <a:lstStyle/>
          <a:p>
            <a:r>
              <a:rPr lang="nl-BE" b="1" u="sng" dirty="0"/>
              <a:t>Introduction:</a:t>
            </a:r>
          </a:p>
          <a:p>
            <a:endParaRPr lang="nl-BE" dirty="0"/>
          </a:p>
          <a:p>
            <a:r>
              <a:rPr lang="nl-BE" dirty="0"/>
              <a:t>US: 	2018</a:t>
            </a:r>
          </a:p>
          <a:p>
            <a:r>
              <a:rPr lang="nl-BE" dirty="0"/>
              <a:t>Canada: 2018</a:t>
            </a:r>
          </a:p>
          <a:p>
            <a:r>
              <a:rPr lang="nl-BE" dirty="0"/>
              <a:t>China: 	2018</a:t>
            </a:r>
          </a:p>
          <a:p>
            <a:r>
              <a:rPr lang="nl-BE" dirty="0"/>
              <a:t>Japan: 	2019</a:t>
            </a:r>
          </a:p>
          <a:p>
            <a:endParaRPr lang="nl-BE" dirty="0"/>
          </a:p>
        </p:txBody>
      </p:sp>
    </p:spTree>
    <p:extLst>
      <p:ext uri="{BB962C8B-B14F-4D97-AF65-F5344CB8AC3E}">
        <p14:creationId xmlns:p14="http://schemas.microsoft.com/office/powerpoint/2010/main" val="3426133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4479" y="6190190"/>
            <a:ext cx="11377264" cy="667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2"/>
                </a:solidFill>
              </a:rPr>
              <a:t>Lane-Keep Assist Hands-Off systems are driver assistance systems which allow hands-off when drivers eyes/head direction to road is confirmed, only on highways and with vehicle equipped with additional features.</a:t>
            </a:r>
          </a:p>
        </p:txBody>
      </p:sp>
      <p:sp>
        <p:nvSpPr>
          <p:cNvPr id="3" name="Title 2">
            <a:extLst>
              <a:ext uri="{FF2B5EF4-FFF2-40B4-BE49-F238E27FC236}">
                <a16:creationId xmlns:a16="http://schemas.microsoft.com/office/drawing/2014/main" id="{583795D8-7B24-4F8D-90FF-CD4DA8997D08}"/>
              </a:ext>
            </a:extLst>
          </p:cNvPr>
          <p:cNvSpPr>
            <a:spLocks noGrp="1"/>
          </p:cNvSpPr>
          <p:nvPr>
            <p:ph type="title"/>
          </p:nvPr>
        </p:nvSpPr>
        <p:spPr>
          <a:xfrm>
            <a:off x="-456728" y="382726"/>
            <a:ext cx="10972800" cy="1143000"/>
          </a:xfrm>
        </p:spPr>
        <p:txBody>
          <a:bodyPr/>
          <a:lstStyle/>
          <a:p>
            <a:r>
              <a:rPr lang="en-GB" sz="2400" dirty="0">
                <a:solidFill>
                  <a:schemeClr val="accent1">
                    <a:lumMod val="50000"/>
                  </a:schemeClr>
                </a:solidFill>
              </a:rPr>
              <a:t>Proposal and Comparison with current ACSF B1</a:t>
            </a:r>
            <a:br>
              <a:rPr lang="en-GB" sz="2400" dirty="0">
                <a:solidFill>
                  <a:schemeClr val="accent1">
                    <a:lumMod val="50000"/>
                  </a:schemeClr>
                </a:solidFill>
              </a:rPr>
            </a:br>
            <a:br>
              <a:rPr lang="en-GB" sz="2400" dirty="0">
                <a:solidFill>
                  <a:schemeClr val="accent1">
                    <a:lumMod val="50000"/>
                  </a:schemeClr>
                </a:solidFill>
              </a:rPr>
            </a:br>
            <a:br>
              <a:rPr lang="en-GB" sz="2400" dirty="0">
                <a:solidFill>
                  <a:schemeClr val="accent1">
                    <a:lumMod val="50000"/>
                  </a:schemeClr>
                </a:solidFill>
              </a:rPr>
            </a:br>
            <a:endParaRPr lang="en-GB" sz="2400" dirty="0">
              <a:solidFill>
                <a:schemeClr val="accent1">
                  <a:lumMod val="50000"/>
                </a:schemeClr>
              </a:solidFill>
            </a:endParaRPr>
          </a:p>
        </p:txBody>
      </p:sp>
      <p:sp>
        <p:nvSpPr>
          <p:cNvPr id="2" name="Slide Number Placeholder 1">
            <a:extLst>
              <a:ext uri="{FF2B5EF4-FFF2-40B4-BE49-F238E27FC236}">
                <a16:creationId xmlns:a16="http://schemas.microsoft.com/office/drawing/2014/main" id="{4B660440-221B-427F-ADA8-8637D7E3A7BB}"/>
              </a:ext>
            </a:extLst>
          </p:cNvPr>
          <p:cNvSpPr>
            <a:spLocks noGrp="1"/>
          </p:cNvSpPr>
          <p:nvPr>
            <p:ph type="sldNum" sz="quarter" idx="12"/>
          </p:nvPr>
        </p:nvSpPr>
        <p:spPr>
          <a:xfrm>
            <a:off x="9093672" y="6381750"/>
            <a:ext cx="2844800" cy="476250"/>
          </a:xfrm>
        </p:spPr>
        <p:txBody>
          <a:bodyPr/>
          <a:lstStyle/>
          <a:p>
            <a:fld id="{F64DD5E3-5EEB-4846-B4D9-63B926D0BA1A}" type="slidenum">
              <a:rPr lang="en-GB" smtClean="0"/>
              <a:t>5</a:t>
            </a:fld>
            <a:endParaRPr lang="en-GB" dirty="0"/>
          </a:p>
        </p:txBody>
      </p:sp>
      <p:graphicFrame>
        <p:nvGraphicFramePr>
          <p:cNvPr id="5" name="Table 4">
            <a:extLst>
              <a:ext uri="{FF2B5EF4-FFF2-40B4-BE49-F238E27FC236}">
                <a16:creationId xmlns:a16="http://schemas.microsoft.com/office/drawing/2014/main" id="{795D5CA6-1D91-4F9B-981E-C169CCF8D38C}"/>
              </a:ext>
            </a:extLst>
          </p:cNvPr>
          <p:cNvGraphicFramePr>
            <a:graphicFrameLocks noGrp="1"/>
          </p:cNvGraphicFramePr>
          <p:nvPr>
            <p:extLst>
              <p:ext uri="{D42A27DB-BD31-4B8C-83A1-F6EECF244321}">
                <p14:modId xmlns:p14="http://schemas.microsoft.com/office/powerpoint/2010/main" val="1472560304"/>
              </p:ext>
            </p:extLst>
          </p:nvPr>
        </p:nvGraphicFramePr>
        <p:xfrm>
          <a:off x="104479" y="1204383"/>
          <a:ext cx="11175033" cy="4945368"/>
        </p:xfrm>
        <a:graphic>
          <a:graphicData uri="http://schemas.openxmlformats.org/drawingml/2006/table">
            <a:tbl>
              <a:tblPr firstRow="1" bandRow="1">
                <a:tableStyleId>{5C22544A-7EE6-4342-B048-85BDC9FD1C3A}</a:tableStyleId>
              </a:tblPr>
              <a:tblGrid>
                <a:gridCol w="3725011">
                  <a:extLst>
                    <a:ext uri="{9D8B030D-6E8A-4147-A177-3AD203B41FA5}">
                      <a16:colId xmlns:a16="http://schemas.microsoft.com/office/drawing/2014/main" val="1020938998"/>
                    </a:ext>
                  </a:extLst>
                </a:gridCol>
                <a:gridCol w="3725011">
                  <a:extLst>
                    <a:ext uri="{9D8B030D-6E8A-4147-A177-3AD203B41FA5}">
                      <a16:colId xmlns:a16="http://schemas.microsoft.com/office/drawing/2014/main" val="1006427055"/>
                    </a:ext>
                  </a:extLst>
                </a:gridCol>
                <a:gridCol w="3725011">
                  <a:extLst>
                    <a:ext uri="{9D8B030D-6E8A-4147-A177-3AD203B41FA5}">
                      <a16:colId xmlns:a16="http://schemas.microsoft.com/office/drawing/2014/main" val="715648285"/>
                    </a:ext>
                  </a:extLst>
                </a:gridCol>
              </a:tblGrid>
              <a:tr h="564640">
                <a:tc>
                  <a:txBody>
                    <a:bodyPr/>
                    <a:lstStyle/>
                    <a:p>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600" dirty="0">
                          <a:solidFill>
                            <a:schemeClr val="tx2"/>
                          </a:solidFill>
                        </a:rPr>
                        <a:t>ACSF B1 “hands-on”</a:t>
                      </a:r>
                    </a:p>
                    <a:p>
                      <a:r>
                        <a:rPr lang="nl-BE" sz="1600" dirty="0">
                          <a:solidFill>
                            <a:schemeClr val="tx2"/>
                          </a:solidFill>
                        </a:rPr>
                        <a:t>Entry into force: 2017</a:t>
                      </a:r>
                      <a:endParaRPr lang="en-GB" sz="16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600" dirty="0">
                          <a:solidFill>
                            <a:schemeClr val="tx2"/>
                          </a:solidFill>
                        </a:rPr>
                        <a:t>ACSF B1 “hands-off”</a:t>
                      </a:r>
                    </a:p>
                    <a:p>
                      <a:r>
                        <a:rPr lang="nl-BE" sz="1600" dirty="0">
                          <a:solidFill>
                            <a:schemeClr val="tx2"/>
                          </a:solidFill>
                        </a:rPr>
                        <a:t>Industry proposal</a:t>
                      </a:r>
                      <a:endParaRPr lang="en-GB" sz="1600"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9227810"/>
                  </a:ext>
                </a:extLst>
              </a:tr>
              <a:tr h="1040126">
                <a:tc>
                  <a:txBody>
                    <a:bodyPr/>
                    <a:lstStyle/>
                    <a:p>
                      <a:r>
                        <a:rPr lang="nl-BE" sz="1600" dirty="0"/>
                        <a:t>Category</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nl-BE" sz="1600" dirty="0"/>
                        <a:t>Driver assistance systems</a:t>
                      </a:r>
                    </a:p>
                    <a:p>
                      <a:pPr algn="ctr"/>
                      <a:r>
                        <a:rPr lang="nl-BE" sz="1600" dirty="0"/>
                        <a:t>Lane keeping assist</a:t>
                      </a:r>
                    </a:p>
                    <a:p>
                      <a:pPr algn="ctr"/>
                      <a:r>
                        <a:rPr lang="nl-BE" sz="1600" dirty="0"/>
                        <a:t>Motion Control by system</a:t>
                      </a:r>
                    </a:p>
                    <a:p>
                      <a:pPr algn="ctr"/>
                      <a:r>
                        <a:rPr lang="nl-BE" sz="1600" dirty="0"/>
                        <a:t>OEDR: Driver</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tc>
                <a:extLst>
                  <a:ext uri="{0D108BD9-81ED-4DB2-BD59-A6C34878D82A}">
                    <a16:rowId xmlns:a16="http://schemas.microsoft.com/office/drawing/2014/main" val="2301535565"/>
                  </a:ext>
                </a:extLst>
              </a:tr>
              <a:tr h="361567">
                <a:tc>
                  <a:txBody>
                    <a:bodyPr/>
                    <a:lstStyle/>
                    <a:p>
                      <a:r>
                        <a:rPr lang="nl-BE" sz="1600" dirty="0"/>
                        <a:t>ODD restriction</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600" dirty="0"/>
                        <a:t>Only highway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7405558"/>
                  </a:ext>
                </a:extLst>
              </a:tr>
              <a:tr h="802383">
                <a:tc>
                  <a:txBody>
                    <a:bodyPr/>
                    <a:lstStyle/>
                    <a:p>
                      <a:r>
                        <a:rPr lang="nl-BE" sz="1600" dirty="0"/>
                        <a:t>Driver confirmation </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600" dirty="0"/>
                        <a:t>Hands-on confirmation</a:t>
                      </a:r>
                    </a:p>
                    <a:p>
                      <a:r>
                        <a:rPr lang="nl-BE" sz="1600" dirty="0"/>
                        <a:t>+ Warning escalation</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600" dirty="0"/>
                        <a:t>Eyes/head-on confirmation*</a:t>
                      </a:r>
                    </a:p>
                    <a:p>
                      <a:r>
                        <a:rPr lang="nl-BE" sz="1600" dirty="0"/>
                        <a:t>+ Warning escalation</a:t>
                      </a:r>
                    </a:p>
                    <a:p>
                      <a:r>
                        <a:rPr lang="nl-BE" sz="1600" i="1" dirty="0"/>
                        <a:t>*Driver Monitoring system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2897953"/>
                  </a:ext>
                </a:extLst>
              </a:tr>
              <a:tr h="361567">
                <a:tc>
                  <a:txBody>
                    <a:bodyPr/>
                    <a:lstStyle/>
                    <a:p>
                      <a:r>
                        <a:rPr lang="nl-BE" sz="1600" dirty="0"/>
                        <a:t>Max lateral acceleration</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600" dirty="0"/>
                        <a:t>3 m/s²</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BE" sz="1600" dirty="0"/>
                        <a:t>3 m/s²</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066594"/>
                  </a:ext>
                </a:extLst>
              </a:tr>
              <a:tr h="1753354">
                <a:tc>
                  <a:txBody>
                    <a:bodyPr/>
                    <a:lstStyle/>
                    <a:p>
                      <a:r>
                        <a:rPr lang="nl-BE" sz="1600" dirty="0"/>
                        <a:t>Additional requirements</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nl-BE" sz="1600" dirty="0"/>
                        <a:t>AEBS</a:t>
                      </a:r>
                    </a:p>
                    <a:p>
                      <a:pPr marL="285750" indent="-285750">
                        <a:buFont typeface="Arial" panose="020B0604020202020204" pitchFamily="34" charset="0"/>
                        <a:buChar char="•"/>
                      </a:pPr>
                      <a:r>
                        <a:rPr lang="nl-BE" sz="1600" dirty="0"/>
                        <a:t>Auto slowdown in lane if no driver reaction</a:t>
                      </a:r>
                    </a:p>
                    <a:p>
                      <a:pPr marL="285750" indent="-285750">
                        <a:buFont typeface="Arial" panose="020B0604020202020204" pitchFamily="34" charset="0"/>
                        <a:buChar char="•"/>
                      </a:pPr>
                      <a:r>
                        <a:rPr lang="nl-BE" sz="1600" dirty="0"/>
                        <a:t>Hands-on request &amp; accoustic warning in case of system failure</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5150020"/>
                  </a:ext>
                </a:extLst>
              </a:tr>
            </a:tbl>
          </a:graphicData>
        </a:graphic>
      </p:graphicFrame>
    </p:spTree>
    <p:extLst>
      <p:ext uri="{BB962C8B-B14F-4D97-AF65-F5344CB8AC3E}">
        <p14:creationId xmlns:p14="http://schemas.microsoft.com/office/powerpoint/2010/main" val="1924495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3795D8-7B24-4F8D-90FF-CD4DA8997D08}"/>
              </a:ext>
            </a:extLst>
          </p:cNvPr>
          <p:cNvSpPr>
            <a:spLocks noGrp="1"/>
          </p:cNvSpPr>
          <p:nvPr>
            <p:ph type="title"/>
          </p:nvPr>
        </p:nvSpPr>
        <p:spPr>
          <a:xfrm>
            <a:off x="983432" y="274638"/>
            <a:ext cx="7560840" cy="1606114"/>
          </a:xfrm>
        </p:spPr>
        <p:txBody>
          <a:bodyPr/>
          <a:lstStyle/>
          <a:p>
            <a:r>
              <a:rPr lang="en-GB" sz="2400" dirty="0">
                <a:solidFill>
                  <a:schemeClr val="accent1">
                    <a:lumMod val="50000"/>
                  </a:schemeClr>
                </a:solidFill>
              </a:rPr>
              <a:t>Driver Monitoring System as key safety technology enabling hands-off</a:t>
            </a:r>
            <a:br>
              <a:rPr lang="en-GB" sz="2400" dirty="0">
                <a:solidFill>
                  <a:schemeClr val="accent1">
                    <a:lumMod val="50000"/>
                  </a:schemeClr>
                </a:solidFill>
              </a:rPr>
            </a:br>
            <a:endParaRPr lang="en-GB" sz="2400" dirty="0">
              <a:solidFill>
                <a:schemeClr val="accent1">
                  <a:lumMod val="50000"/>
                </a:schemeClr>
              </a:solidFill>
            </a:endParaRPr>
          </a:p>
        </p:txBody>
      </p:sp>
      <p:sp>
        <p:nvSpPr>
          <p:cNvPr id="2" name="Slide Number Placeholder 1">
            <a:extLst>
              <a:ext uri="{FF2B5EF4-FFF2-40B4-BE49-F238E27FC236}">
                <a16:creationId xmlns:a16="http://schemas.microsoft.com/office/drawing/2014/main" id="{4B660440-221B-427F-ADA8-8637D7E3A7BB}"/>
              </a:ext>
            </a:extLst>
          </p:cNvPr>
          <p:cNvSpPr>
            <a:spLocks noGrp="1"/>
          </p:cNvSpPr>
          <p:nvPr>
            <p:ph type="sldNum" sz="quarter" idx="12"/>
          </p:nvPr>
        </p:nvSpPr>
        <p:spPr/>
        <p:txBody>
          <a:bodyPr/>
          <a:lstStyle/>
          <a:p>
            <a:fld id="{F64DD5E3-5EEB-4846-B4D9-63B926D0BA1A}" type="slidenum">
              <a:rPr lang="en-GB" smtClean="0"/>
              <a:t>6</a:t>
            </a:fld>
            <a:endParaRPr lang="en-GB" dirty="0"/>
          </a:p>
        </p:txBody>
      </p:sp>
      <p:sp>
        <p:nvSpPr>
          <p:cNvPr id="5" name="TextBox 4">
            <a:extLst>
              <a:ext uri="{FF2B5EF4-FFF2-40B4-BE49-F238E27FC236}">
                <a16:creationId xmlns:a16="http://schemas.microsoft.com/office/drawing/2014/main" id="{70046950-D9AC-4433-B779-39288D246EA9}"/>
              </a:ext>
            </a:extLst>
          </p:cNvPr>
          <p:cNvSpPr txBox="1"/>
          <p:nvPr/>
        </p:nvSpPr>
        <p:spPr>
          <a:xfrm>
            <a:off x="189826" y="1077695"/>
            <a:ext cx="11812347" cy="880369"/>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en-GB" dirty="0"/>
              <a:t>Industry is aware of possible issues of driver over-reliance</a:t>
            </a:r>
          </a:p>
          <a:p>
            <a:pPr marL="285750" indent="-285750">
              <a:lnSpc>
                <a:spcPct val="150000"/>
              </a:lnSpc>
              <a:buFont typeface="Wingdings" panose="05000000000000000000" pitchFamily="2" charset="2"/>
              <a:buChar char="q"/>
            </a:pPr>
            <a:r>
              <a:rPr lang="en-GB" dirty="0"/>
              <a:t>A Driver Monitoring System, ensuring the driver is directing eyes/head to the road, addresses these concerns</a:t>
            </a:r>
          </a:p>
        </p:txBody>
      </p:sp>
      <p:sp>
        <p:nvSpPr>
          <p:cNvPr id="6" name="TextBox 5">
            <a:extLst>
              <a:ext uri="{FF2B5EF4-FFF2-40B4-BE49-F238E27FC236}">
                <a16:creationId xmlns:a16="http://schemas.microsoft.com/office/drawing/2014/main" id="{68C60C16-873E-42CE-9B40-E443E1E1B348}"/>
              </a:ext>
            </a:extLst>
          </p:cNvPr>
          <p:cNvSpPr txBox="1"/>
          <p:nvPr/>
        </p:nvSpPr>
        <p:spPr>
          <a:xfrm>
            <a:off x="3014222" y="4120044"/>
            <a:ext cx="6826194" cy="523220"/>
          </a:xfrm>
          <a:prstGeom prst="rect">
            <a:avLst/>
          </a:prstGeom>
          <a:solidFill>
            <a:schemeClr val="accent5">
              <a:lumMod val="25000"/>
            </a:schemeClr>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marL="285750" indent="-285750">
              <a:buFont typeface="Wingdings" panose="05000000000000000000" pitchFamily="2" charset="2"/>
              <a:buChar char="q"/>
            </a:pPr>
            <a:r>
              <a:rPr lang="en-GB" sz="1400" dirty="0"/>
              <a:t>Eyes/head-on warning after few [x] seconds continuous eyes/head off detection</a:t>
            </a:r>
          </a:p>
          <a:p>
            <a:pPr marL="285750" indent="-285750">
              <a:buFont typeface="Wingdings" panose="05000000000000000000" pitchFamily="2" charset="2"/>
              <a:buChar char="q"/>
            </a:pPr>
            <a:r>
              <a:rPr lang="en-GB" sz="1400" dirty="0"/>
              <a:t>Eyes/head-on warning after cumulative eyes-off threshold</a:t>
            </a:r>
          </a:p>
        </p:txBody>
      </p:sp>
      <p:pic>
        <p:nvPicPr>
          <p:cNvPr id="7" name="Picture 6">
            <a:extLst>
              <a:ext uri="{FF2B5EF4-FFF2-40B4-BE49-F238E27FC236}">
                <a16:creationId xmlns:a16="http://schemas.microsoft.com/office/drawing/2014/main" id="{4913BB42-0F6F-4CE9-808B-45917722389A}"/>
              </a:ext>
            </a:extLst>
          </p:cNvPr>
          <p:cNvPicPr>
            <a:picLocks noChangeAspect="1"/>
          </p:cNvPicPr>
          <p:nvPr/>
        </p:nvPicPr>
        <p:blipFill>
          <a:blip r:embed="rId2"/>
          <a:stretch>
            <a:fillRect/>
          </a:stretch>
        </p:blipFill>
        <p:spPr>
          <a:xfrm>
            <a:off x="328374" y="2276845"/>
            <a:ext cx="2055553" cy="1297064"/>
          </a:xfrm>
          <a:prstGeom prst="rect">
            <a:avLst/>
          </a:prstGeom>
        </p:spPr>
      </p:pic>
      <p:pic>
        <p:nvPicPr>
          <p:cNvPr id="8" name="Picture 7">
            <a:extLst>
              <a:ext uri="{FF2B5EF4-FFF2-40B4-BE49-F238E27FC236}">
                <a16:creationId xmlns:a16="http://schemas.microsoft.com/office/drawing/2014/main" id="{116B4429-E2D8-4FEF-9334-F650D27CD2C7}"/>
              </a:ext>
            </a:extLst>
          </p:cNvPr>
          <p:cNvPicPr>
            <a:picLocks noChangeAspect="1"/>
          </p:cNvPicPr>
          <p:nvPr/>
        </p:nvPicPr>
        <p:blipFill>
          <a:blip r:embed="rId2"/>
          <a:stretch>
            <a:fillRect/>
          </a:stretch>
        </p:blipFill>
        <p:spPr>
          <a:xfrm>
            <a:off x="384612" y="4245927"/>
            <a:ext cx="1999315" cy="1261577"/>
          </a:xfrm>
          <a:prstGeom prst="rect">
            <a:avLst/>
          </a:prstGeom>
        </p:spPr>
      </p:pic>
      <p:sp>
        <p:nvSpPr>
          <p:cNvPr id="10" name="Multiplication Sign 9">
            <a:extLst>
              <a:ext uri="{FF2B5EF4-FFF2-40B4-BE49-F238E27FC236}">
                <a16:creationId xmlns:a16="http://schemas.microsoft.com/office/drawing/2014/main" id="{5AFA039B-29F5-4B34-AA25-C7FEAD250685}"/>
              </a:ext>
            </a:extLst>
          </p:cNvPr>
          <p:cNvSpPr/>
          <p:nvPr/>
        </p:nvSpPr>
        <p:spPr>
          <a:xfrm>
            <a:off x="1774391" y="4498731"/>
            <a:ext cx="240145" cy="297873"/>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1" name="TextBox 10">
            <a:extLst>
              <a:ext uri="{FF2B5EF4-FFF2-40B4-BE49-F238E27FC236}">
                <a16:creationId xmlns:a16="http://schemas.microsoft.com/office/drawing/2014/main" id="{BBC68962-5FC3-4F2B-8546-037D8CE77315}"/>
              </a:ext>
            </a:extLst>
          </p:cNvPr>
          <p:cNvSpPr txBox="1"/>
          <p:nvPr/>
        </p:nvSpPr>
        <p:spPr>
          <a:xfrm>
            <a:off x="3154324" y="2013673"/>
            <a:ext cx="2541864" cy="338554"/>
          </a:xfrm>
          <a:prstGeom prst="rect">
            <a:avLst/>
          </a:prstGeom>
          <a:noFill/>
        </p:spPr>
        <p:txBody>
          <a:bodyPr wrap="square" rtlCol="0">
            <a:spAutoFit/>
          </a:bodyPr>
          <a:lstStyle/>
          <a:p>
            <a:r>
              <a:rPr lang="en-GB" sz="1600" dirty="0"/>
              <a:t>System operation</a:t>
            </a:r>
          </a:p>
        </p:txBody>
      </p:sp>
      <p:sp>
        <p:nvSpPr>
          <p:cNvPr id="12" name="TextBox 11">
            <a:extLst>
              <a:ext uri="{FF2B5EF4-FFF2-40B4-BE49-F238E27FC236}">
                <a16:creationId xmlns:a16="http://schemas.microsoft.com/office/drawing/2014/main" id="{0475D228-1C29-4DEC-8E14-88A6302174F2}"/>
              </a:ext>
            </a:extLst>
          </p:cNvPr>
          <p:cNvSpPr txBox="1"/>
          <p:nvPr/>
        </p:nvSpPr>
        <p:spPr>
          <a:xfrm>
            <a:off x="3014222" y="2481742"/>
            <a:ext cx="5261296" cy="738664"/>
          </a:xfrm>
          <a:prstGeom prst="rect">
            <a:avLst/>
          </a:prstGeom>
          <a:solidFill>
            <a:schemeClr val="accent5">
              <a:lumMod val="25000"/>
            </a:schemeClr>
          </a:solidFill>
        </p:spPr>
        <p:style>
          <a:lnRef idx="3">
            <a:schemeClr val="lt1"/>
          </a:lnRef>
          <a:fillRef idx="1">
            <a:schemeClr val="accent2"/>
          </a:fillRef>
          <a:effectRef idx="1">
            <a:schemeClr val="accent2"/>
          </a:effectRef>
          <a:fontRef idx="minor">
            <a:schemeClr val="lt1"/>
          </a:fontRef>
        </p:style>
        <p:txBody>
          <a:bodyPr wrap="square" rtlCol="0">
            <a:spAutoFit/>
          </a:bodyPr>
          <a:lstStyle/>
          <a:p>
            <a:r>
              <a:rPr lang="en-GB" sz="1400" dirty="0"/>
              <a:t>eyes/head on detection</a:t>
            </a:r>
          </a:p>
          <a:p>
            <a:pPr marL="285750" indent="-285750">
              <a:buFont typeface="Wingdings" panose="05000000000000000000" pitchFamily="2" charset="2"/>
              <a:buChar char="q"/>
            </a:pPr>
            <a:r>
              <a:rPr lang="en-GB" sz="1400" dirty="0"/>
              <a:t>required for system continuation</a:t>
            </a:r>
          </a:p>
          <a:p>
            <a:pPr marL="285750" indent="-285750">
              <a:buFont typeface="Wingdings" panose="05000000000000000000" pitchFamily="2" charset="2"/>
              <a:buChar char="q"/>
            </a:pPr>
            <a:r>
              <a:rPr lang="en-GB" sz="1400" dirty="0"/>
              <a:t>driver can put hands-off the wheel</a:t>
            </a:r>
          </a:p>
        </p:txBody>
      </p:sp>
      <p:sp>
        <p:nvSpPr>
          <p:cNvPr id="13" name="TextBox 12">
            <a:extLst>
              <a:ext uri="{FF2B5EF4-FFF2-40B4-BE49-F238E27FC236}">
                <a16:creationId xmlns:a16="http://schemas.microsoft.com/office/drawing/2014/main" id="{EE0CF77E-3569-44A5-A178-E466EAA08663}"/>
              </a:ext>
            </a:extLst>
          </p:cNvPr>
          <p:cNvSpPr txBox="1"/>
          <p:nvPr/>
        </p:nvSpPr>
        <p:spPr>
          <a:xfrm>
            <a:off x="743910" y="2558467"/>
            <a:ext cx="1565944" cy="276999"/>
          </a:xfrm>
          <a:prstGeom prst="rect">
            <a:avLst/>
          </a:prstGeom>
          <a:noFill/>
        </p:spPr>
        <p:txBody>
          <a:bodyPr wrap="square" rtlCol="0">
            <a:spAutoFit/>
          </a:bodyPr>
          <a:lstStyle/>
          <a:p>
            <a:r>
              <a:rPr lang="en-GB" sz="1200" dirty="0"/>
              <a:t>Eyes/head on</a:t>
            </a:r>
          </a:p>
        </p:txBody>
      </p:sp>
      <p:sp>
        <p:nvSpPr>
          <p:cNvPr id="14" name="TextBox 13">
            <a:extLst>
              <a:ext uri="{FF2B5EF4-FFF2-40B4-BE49-F238E27FC236}">
                <a16:creationId xmlns:a16="http://schemas.microsoft.com/office/drawing/2014/main" id="{9C14F42A-EA10-4035-B560-8B587A4D09CC}"/>
              </a:ext>
            </a:extLst>
          </p:cNvPr>
          <p:cNvSpPr txBox="1"/>
          <p:nvPr/>
        </p:nvSpPr>
        <p:spPr>
          <a:xfrm>
            <a:off x="667877" y="4493778"/>
            <a:ext cx="1211260" cy="276999"/>
          </a:xfrm>
          <a:prstGeom prst="rect">
            <a:avLst/>
          </a:prstGeom>
          <a:noFill/>
        </p:spPr>
        <p:txBody>
          <a:bodyPr wrap="square" rtlCol="0">
            <a:spAutoFit/>
          </a:bodyPr>
          <a:lstStyle/>
          <a:p>
            <a:r>
              <a:rPr lang="en-GB" sz="1200" dirty="0"/>
              <a:t>Eyes/head off</a:t>
            </a:r>
          </a:p>
        </p:txBody>
      </p:sp>
      <p:sp>
        <p:nvSpPr>
          <p:cNvPr id="15" name="TextBox 14">
            <a:extLst>
              <a:ext uri="{FF2B5EF4-FFF2-40B4-BE49-F238E27FC236}">
                <a16:creationId xmlns:a16="http://schemas.microsoft.com/office/drawing/2014/main" id="{FEB23B06-367F-4BF8-9B2C-DF09348A40A2}"/>
              </a:ext>
            </a:extLst>
          </p:cNvPr>
          <p:cNvSpPr txBox="1"/>
          <p:nvPr/>
        </p:nvSpPr>
        <p:spPr>
          <a:xfrm>
            <a:off x="3001663" y="5072176"/>
            <a:ext cx="6430945" cy="307777"/>
          </a:xfrm>
          <a:prstGeom prst="rect">
            <a:avLst/>
          </a:prstGeom>
          <a:solidFill>
            <a:schemeClr val="accent5">
              <a:lumMod val="25000"/>
            </a:schemeClr>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GB" sz="1400" dirty="0"/>
              <a:t>if no positive confirmation of eyes/head-on : warning escalation</a:t>
            </a:r>
          </a:p>
        </p:txBody>
      </p:sp>
      <p:sp>
        <p:nvSpPr>
          <p:cNvPr id="16" name="TextBox 15">
            <a:extLst>
              <a:ext uri="{FF2B5EF4-FFF2-40B4-BE49-F238E27FC236}">
                <a16:creationId xmlns:a16="http://schemas.microsoft.com/office/drawing/2014/main" id="{D8B42020-7B10-49BA-9538-52EFD60A17AC}"/>
              </a:ext>
            </a:extLst>
          </p:cNvPr>
          <p:cNvSpPr txBox="1"/>
          <p:nvPr/>
        </p:nvSpPr>
        <p:spPr>
          <a:xfrm>
            <a:off x="3001663" y="5861078"/>
            <a:ext cx="6430944" cy="307777"/>
          </a:xfrm>
          <a:prstGeom prst="rect">
            <a:avLst/>
          </a:prstGeom>
          <a:solidFill>
            <a:schemeClr val="accent5">
              <a:lumMod val="25000"/>
            </a:schemeClr>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GB" sz="1400" dirty="0"/>
              <a:t>if no reaction: auto slowdown in lane</a:t>
            </a:r>
          </a:p>
        </p:txBody>
      </p:sp>
      <p:sp>
        <p:nvSpPr>
          <p:cNvPr id="17" name="Arrow: Down 16">
            <a:extLst>
              <a:ext uri="{FF2B5EF4-FFF2-40B4-BE49-F238E27FC236}">
                <a16:creationId xmlns:a16="http://schemas.microsoft.com/office/drawing/2014/main" id="{6B63CB00-E25D-4161-AB4A-F96E664F6DE7}"/>
              </a:ext>
            </a:extLst>
          </p:cNvPr>
          <p:cNvSpPr/>
          <p:nvPr/>
        </p:nvSpPr>
        <p:spPr>
          <a:xfrm>
            <a:off x="5644870" y="4727411"/>
            <a:ext cx="521515" cy="2986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8" name="Arrow: Down 17">
            <a:extLst>
              <a:ext uri="{FF2B5EF4-FFF2-40B4-BE49-F238E27FC236}">
                <a16:creationId xmlns:a16="http://schemas.microsoft.com/office/drawing/2014/main" id="{CAD114EF-5318-4090-B902-9A1F3A3E4ABF}"/>
              </a:ext>
            </a:extLst>
          </p:cNvPr>
          <p:cNvSpPr/>
          <p:nvPr/>
        </p:nvSpPr>
        <p:spPr>
          <a:xfrm>
            <a:off x="5657448" y="5471210"/>
            <a:ext cx="521515" cy="2986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9" name="TextBox 18">
            <a:extLst>
              <a:ext uri="{FF2B5EF4-FFF2-40B4-BE49-F238E27FC236}">
                <a16:creationId xmlns:a16="http://schemas.microsoft.com/office/drawing/2014/main" id="{1564A4DA-B317-419D-8DE7-5065B2B452D2}"/>
              </a:ext>
            </a:extLst>
          </p:cNvPr>
          <p:cNvSpPr txBox="1"/>
          <p:nvPr/>
        </p:nvSpPr>
        <p:spPr>
          <a:xfrm>
            <a:off x="10070630" y="4477837"/>
            <a:ext cx="1858018" cy="954107"/>
          </a:xfrm>
          <a:prstGeom prst="rect">
            <a:avLst/>
          </a:prstGeom>
          <a:noFill/>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GB" sz="1400" dirty="0">
                <a:solidFill>
                  <a:schemeClr val="tx2"/>
                </a:solidFill>
              </a:rPr>
              <a:t>In case of system failure: hands-on request + acoustic warning</a:t>
            </a:r>
          </a:p>
        </p:txBody>
      </p:sp>
      <p:cxnSp>
        <p:nvCxnSpPr>
          <p:cNvPr id="20" name="Straight Connector 19">
            <a:extLst>
              <a:ext uri="{FF2B5EF4-FFF2-40B4-BE49-F238E27FC236}">
                <a16:creationId xmlns:a16="http://schemas.microsoft.com/office/drawing/2014/main" id="{CBFEC78E-08F7-4510-8C3A-36C6A85ACA16}"/>
              </a:ext>
            </a:extLst>
          </p:cNvPr>
          <p:cNvCxnSpPr>
            <a:cxnSpLocks/>
          </p:cNvCxnSpPr>
          <p:nvPr/>
        </p:nvCxnSpPr>
        <p:spPr>
          <a:xfrm flipH="1">
            <a:off x="388772" y="3852356"/>
            <a:ext cx="11308359" cy="35488"/>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2619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3795D8-7B24-4F8D-90FF-CD4DA8997D08}"/>
              </a:ext>
            </a:extLst>
          </p:cNvPr>
          <p:cNvSpPr>
            <a:spLocks noGrp="1"/>
          </p:cNvSpPr>
          <p:nvPr>
            <p:ph type="title"/>
          </p:nvPr>
        </p:nvSpPr>
        <p:spPr>
          <a:xfrm>
            <a:off x="983432" y="274638"/>
            <a:ext cx="7560840" cy="1606114"/>
          </a:xfrm>
        </p:spPr>
        <p:txBody>
          <a:bodyPr/>
          <a:lstStyle/>
          <a:p>
            <a:r>
              <a:rPr lang="en-GB" sz="2400" dirty="0">
                <a:solidFill>
                  <a:schemeClr val="accent1">
                    <a:lumMod val="50000"/>
                  </a:schemeClr>
                </a:solidFill>
              </a:rPr>
              <a:t>Comments regarding safety of hands-off </a:t>
            </a:r>
            <a:r>
              <a:rPr lang="en-GB" sz="2400" dirty="0" err="1">
                <a:solidFill>
                  <a:schemeClr val="accent1">
                    <a:lumMod val="50000"/>
                  </a:schemeClr>
                </a:solidFill>
              </a:rPr>
              <a:t>lanekeeping</a:t>
            </a:r>
            <a:br>
              <a:rPr lang="en-GB" sz="2400" dirty="0">
                <a:solidFill>
                  <a:schemeClr val="accent1">
                    <a:lumMod val="50000"/>
                  </a:schemeClr>
                </a:solidFill>
              </a:rPr>
            </a:br>
            <a:br>
              <a:rPr lang="en-GB" sz="2400" dirty="0">
                <a:solidFill>
                  <a:schemeClr val="accent1">
                    <a:lumMod val="50000"/>
                  </a:schemeClr>
                </a:solidFill>
              </a:rPr>
            </a:br>
            <a:endParaRPr lang="en-GB" sz="2400" dirty="0">
              <a:solidFill>
                <a:schemeClr val="accent1">
                  <a:lumMod val="50000"/>
                </a:schemeClr>
              </a:solidFill>
            </a:endParaRPr>
          </a:p>
        </p:txBody>
      </p:sp>
      <p:sp>
        <p:nvSpPr>
          <p:cNvPr id="21" name="TextBox 20">
            <a:extLst>
              <a:ext uri="{FF2B5EF4-FFF2-40B4-BE49-F238E27FC236}">
                <a16:creationId xmlns:a16="http://schemas.microsoft.com/office/drawing/2014/main" id="{35F383EC-5AB5-4513-9C90-2E8BCF8AD0D6}"/>
              </a:ext>
            </a:extLst>
          </p:cNvPr>
          <p:cNvSpPr txBox="1"/>
          <p:nvPr/>
        </p:nvSpPr>
        <p:spPr>
          <a:xfrm>
            <a:off x="119336" y="1319505"/>
            <a:ext cx="11953328" cy="554619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t>The objective of the proposal is to introduce an alternative means to the hands-on detection for preventing driver’s over-reliance during the assisted lane keeping operation. The fact that the driver can remove his/her hands from the steering wheel is compensated by ensuring that the driver is directing his eyes/head to the road. Both principles equivalently support the driver in his/her driving task of continuously monitoring the behavior of the system and  the driving environment and to intervene appropriately when required.</a:t>
            </a:r>
          </a:p>
          <a:p>
            <a:pPr marL="285750" indent="-285750">
              <a:lnSpc>
                <a:spcPct val="150000"/>
              </a:lnSpc>
              <a:buFont typeface="Arial" panose="020B0604020202020204" pitchFamily="34" charset="0"/>
              <a:buChar char="•"/>
            </a:pPr>
            <a:r>
              <a:rPr lang="en-GB" sz="1600" dirty="0"/>
              <a:t>Additionally, industry has been developing specific HMI concepts to avoid </a:t>
            </a:r>
            <a:r>
              <a:rPr lang="en-GB" altLang="ja-JP" sz="1600" dirty="0"/>
              <a:t>over-reliance</a:t>
            </a:r>
            <a:r>
              <a:rPr lang="en-GB" sz="1600" dirty="0"/>
              <a:t>, inform driver about his/her role and is open to exchange further ideas. NHTSA already investigated in detail suitable HMI for hands-off </a:t>
            </a:r>
            <a:r>
              <a:rPr lang="en-GB" sz="1600" dirty="0" err="1"/>
              <a:t>lanekeeping</a:t>
            </a:r>
            <a:r>
              <a:rPr lang="en-GB" sz="1600" dirty="0"/>
              <a:t> systems</a:t>
            </a:r>
          </a:p>
          <a:p>
            <a:pPr marL="285750" indent="-285750">
              <a:lnSpc>
                <a:spcPct val="150000"/>
              </a:lnSpc>
              <a:buFont typeface="Arial" panose="020B0604020202020204" pitchFamily="34" charset="0"/>
              <a:buChar char="•"/>
            </a:pPr>
            <a:r>
              <a:rPr lang="en-GB" sz="1600" dirty="0"/>
              <a:t>Due to the driver monitoring system and appropriate HMI, industry does not see risk for mode confusion, as the driver is reminded about his task to watch the road (differently from level 3 systems)</a:t>
            </a:r>
          </a:p>
          <a:p>
            <a:pPr marL="285750" indent="-285750">
              <a:lnSpc>
                <a:spcPct val="150000"/>
              </a:lnSpc>
              <a:buFont typeface="Arial" panose="020B0604020202020204" pitchFamily="34" charset="0"/>
              <a:buChar char="•"/>
            </a:pPr>
            <a:r>
              <a:rPr lang="en-GB" sz="1600" dirty="0"/>
              <a:t>Various systems have been introduced in US, Canada, China and Japan since 2018. They have received positive feedback from customers, and have built a good reputation for safety. Customers perceive it as a useful intermediate solution for future higher degrees of automation. Industry is open to discuss the proposed safety concept and welcomes any proposals and further ideas</a:t>
            </a:r>
          </a:p>
          <a:p>
            <a:pPr marL="285750" indent="-285750">
              <a:lnSpc>
                <a:spcPct val="150000"/>
              </a:lnSpc>
              <a:buFont typeface="Arial" panose="020B0604020202020204" pitchFamily="34" charset="0"/>
              <a:buChar char="•"/>
            </a:pPr>
            <a:endParaRPr lang="en-GB" sz="1600" dirty="0"/>
          </a:p>
          <a:p>
            <a:pPr marL="285750" indent="-285750">
              <a:lnSpc>
                <a:spcPct val="150000"/>
              </a:lnSpc>
              <a:buFont typeface="Arial" panose="020B0604020202020204" pitchFamily="34" charset="0"/>
              <a:buChar char="•"/>
            </a:pPr>
            <a:endParaRPr lang="en-GB" sz="1400" dirty="0"/>
          </a:p>
        </p:txBody>
      </p:sp>
      <p:sp>
        <p:nvSpPr>
          <p:cNvPr id="4" name="Slide Number Placeholder 3">
            <a:extLst>
              <a:ext uri="{FF2B5EF4-FFF2-40B4-BE49-F238E27FC236}">
                <a16:creationId xmlns:a16="http://schemas.microsoft.com/office/drawing/2014/main" id="{89E202C5-6212-45F7-A495-36ED875EE839}"/>
              </a:ext>
            </a:extLst>
          </p:cNvPr>
          <p:cNvSpPr>
            <a:spLocks noGrp="1"/>
          </p:cNvSpPr>
          <p:nvPr>
            <p:ph type="sldNum" sz="quarter" idx="12"/>
          </p:nvPr>
        </p:nvSpPr>
        <p:spPr/>
        <p:txBody>
          <a:bodyPr/>
          <a:lstStyle/>
          <a:p>
            <a:fld id="{21C2F580-C48E-4C14-8111-BE255E1134ED}" type="slidenum">
              <a:rPr lang="ja-JP" altLang="fr-FR" smtClean="0"/>
              <a:pPr/>
              <a:t>7</a:t>
            </a:fld>
            <a:endParaRPr lang="fr-FR" altLang="ja-JP"/>
          </a:p>
        </p:txBody>
      </p:sp>
    </p:spTree>
    <p:extLst>
      <p:ext uri="{BB962C8B-B14F-4D97-AF65-F5344CB8AC3E}">
        <p14:creationId xmlns:p14="http://schemas.microsoft.com/office/powerpoint/2010/main" val="4018797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3795D8-7B24-4F8D-90FF-CD4DA8997D08}"/>
              </a:ext>
            </a:extLst>
          </p:cNvPr>
          <p:cNvSpPr>
            <a:spLocks noGrp="1"/>
          </p:cNvSpPr>
          <p:nvPr>
            <p:ph type="title"/>
          </p:nvPr>
        </p:nvSpPr>
        <p:spPr>
          <a:xfrm>
            <a:off x="839416" y="418540"/>
            <a:ext cx="7560840" cy="1606114"/>
          </a:xfrm>
        </p:spPr>
        <p:txBody>
          <a:bodyPr/>
          <a:lstStyle/>
          <a:p>
            <a:r>
              <a:rPr lang="en-GB" sz="2400" dirty="0">
                <a:solidFill>
                  <a:schemeClr val="accent1">
                    <a:lumMod val="50000"/>
                  </a:schemeClr>
                </a:solidFill>
              </a:rPr>
              <a:t>Proposal how to amend UN-ECE R79</a:t>
            </a:r>
            <a:br>
              <a:rPr lang="en-GB" sz="2400" dirty="0">
                <a:solidFill>
                  <a:schemeClr val="accent1">
                    <a:lumMod val="50000"/>
                  </a:schemeClr>
                </a:solidFill>
              </a:rPr>
            </a:br>
            <a:br>
              <a:rPr lang="en-GB" sz="2400" dirty="0">
                <a:solidFill>
                  <a:schemeClr val="accent1">
                    <a:lumMod val="50000"/>
                  </a:schemeClr>
                </a:solidFill>
              </a:rPr>
            </a:br>
            <a:br>
              <a:rPr lang="en-GB" sz="2400" dirty="0">
                <a:solidFill>
                  <a:schemeClr val="accent1">
                    <a:lumMod val="50000"/>
                  </a:schemeClr>
                </a:solidFill>
              </a:rPr>
            </a:br>
            <a:endParaRPr lang="en-GB" sz="2400" dirty="0">
              <a:solidFill>
                <a:schemeClr val="accent1">
                  <a:lumMod val="50000"/>
                </a:schemeClr>
              </a:solidFill>
            </a:endParaRPr>
          </a:p>
        </p:txBody>
      </p:sp>
      <p:graphicFrame>
        <p:nvGraphicFramePr>
          <p:cNvPr id="4" name="Table 3">
            <a:extLst>
              <a:ext uri="{FF2B5EF4-FFF2-40B4-BE49-F238E27FC236}">
                <a16:creationId xmlns:a16="http://schemas.microsoft.com/office/drawing/2014/main" id="{9058E9C2-98A6-4F6D-B9A4-A06E2E0926FE}"/>
              </a:ext>
            </a:extLst>
          </p:cNvPr>
          <p:cNvGraphicFramePr>
            <a:graphicFrameLocks noGrp="1"/>
          </p:cNvGraphicFramePr>
          <p:nvPr>
            <p:extLst>
              <p:ext uri="{D42A27DB-BD31-4B8C-83A1-F6EECF244321}">
                <p14:modId xmlns:p14="http://schemas.microsoft.com/office/powerpoint/2010/main" val="3278477102"/>
              </p:ext>
            </p:extLst>
          </p:nvPr>
        </p:nvGraphicFramePr>
        <p:xfrm>
          <a:off x="338077" y="1340768"/>
          <a:ext cx="10107760" cy="3577456"/>
        </p:xfrm>
        <a:graphic>
          <a:graphicData uri="http://schemas.openxmlformats.org/drawingml/2006/table">
            <a:tbl>
              <a:tblPr firstRow="1" bandRow="1">
                <a:tableStyleId>{5C22544A-7EE6-4342-B048-85BDC9FD1C3A}</a:tableStyleId>
              </a:tblPr>
              <a:tblGrid>
                <a:gridCol w="2535035">
                  <a:extLst>
                    <a:ext uri="{9D8B030D-6E8A-4147-A177-3AD203B41FA5}">
                      <a16:colId xmlns:a16="http://schemas.microsoft.com/office/drawing/2014/main" val="20000"/>
                    </a:ext>
                  </a:extLst>
                </a:gridCol>
                <a:gridCol w="2883178">
                  <a:extLst>
                    <a:ext uri="{9D8B030D-6E8A-4147-A177-3AD203B41FA5}">
                      <a16:colId xmlns:a16="http://schemas.microsoft.com/office/drawing/2014/main" val="20001"/>
                    </a:ext>
                  </a:extLst>
                </a:gridCol>
                <a:gridCol w="4689547">
                  <a:extLst>
                    <a:ext uri="{9D8B030D-6E8A-4147-A177-3AD203B41FA5}">
                      <a16:colId xmlns:a16="http://schemas.microsoft.com/office/drawing/2014/main" val="20002"/>
                    </a:ext>
                  </a:extLst>
                </a:gridCol>
              </a:tblGrid>
              <a:tr h="520911">
                <a:tc>
                  <a:txBody>
                    <a:bodyPr/>
                    <a:lstStyle/>
                    <a:p>
                      <a:endParaRPr lang="en-GB"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b="0" dirty="0">
                          <a:solidFill>
                            <a:schemeClr val="tx1"/>
                          </a:solidFill>
                        </a:rPr>
                        <a:t>UN-R79/02 ACSF</a:t>
                      </a:r>
                      <a:r>
                        <a:rPr lang="en-GB" sz="1600" b="0" baseline="0" dirty="0">
                          <a:solidFill>
                            <a:schemeClr val="tx1"/>
                          </a:solidFill>
                        </a:rPr>
                        <a:t> B1</a:t>
                      </a:r>
                      <a:endParaRPr lang="en-GB" sz="1600" b="0" dirty="0">
                        <a:solidFill>
                          <a:schemeClr val="tx1"/>
                        </a:solidFill>
                      </a:endParaRPr>
                    </a:p>
                    <a:p>
                      <a:r>
                        <a:rPr lang="en-GB" sz="1600" b="0" dirty="0">
                          <a:solidFill>
                            <a:schemeClr val="tx1"/>
                          </a:solidFill>
                        </a:rPr>
                        <a:t>Entry into force: 2017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solidFill>
                            <a:schemeClr val="tx1"/>
                          </a:solidFill>
                        </a:rPr>
                        <a:t>Lane-Keep Assist-Hands Off</a:t>
                      </a:r>
                    </a:p>
                    <a:p>
                      <a:r>
                        <a:rPr lang="en-GB" sz="1600" baseline="0" dirty="0">
                          <a:solidFill>
                            <a:schemeClr val="tx1"/>
                          </a:solidFill>
                        </a:rPr>
                        <a:t>Proposal</a:t>
                      </a:r>
                      <a:endParaRPr lang="en-GB"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33612">
                <a:tc>
                  <a:txBody>
                    <a:bodyPr/>
                    <a:lstStyle/>
                    <a:p>
                      <a:r>
                        <a:rPr lang="en-GB" sz="1600" dirty="0">
                          <a:solidFill>
                            <a:schemeClr val="tx1"/>
                          </a:solidFill>
                        </a:rPr>
                        <a:t>Type of roads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solidFill>
                            <a:schemeClr val="tx1"/>
                          </a:solidFill>
                        </a:rPr>
                        <a:t>Not limited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b="1" dirty="0">
                          <a:solidFill>
                            <a:schemeClr val="tx1"/>
                          </a:solidFill>
                        </a:rPr>
                        <a:t>Limited to highways,</a:t>
                      </a:r>
                      <a:r>
                        <a:rPr lang="en-GB" sz="1600" b="1" baseline="0" dirty="0">
                          <a:solidFill>
                            <a:schemeClr val="tx1"/>
                          </a:solidFill>
                        </a:rPr>
                        <a:t> detected by system</a:t>
                      </a:r>
                      <a:endParaRPr lang="en-GB" sz="16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29937">
                <a:tc>
                  <a:txBody>
                    <a:bodyPr/>
                    <a:lstStyle/>
                    <a:p>
                      <a:r>
                        <a:rPr lang="en-GB" sz="1600" u="none" strike="noStrike" baseline="0" dirty="0">
                          <a:solidFill>
                            <a:schemeClr val="tx1"/>
                          </a:solidFill>
                        </a:rPr>
                        <a:t>Driver confirmation</a:t>
                      </a:r>
                    </a:p>
                    <a:p>
                      <a:endParaRPr lang="en-GB" sz="1600" u="none" strike="noStrike"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solidFill>
                            <a:schemeClr val="tx1"/>
                          </a:solidFill>
                        </a:rPr>
                        <a:t>Trough hands-on monitoring and warning</a:t>
                      </a:r>
                      <a:r>
                        <a:rPr lang="en-GB" sz="1600" baseline="0" dirty="0">
                          <a:solidFill>
                            <a:schemeClr val="tx1"/>
                          </a:solidFill>
                        </a:rPr>
                        <a:t> escalation</a:t>
                      </a:r>
                      <a:endParaRPr lang="en-GB" sz="1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b="1" dirty="0">
                          <a:solidFill>
                            <a:schemeClr val="tx1"/>
                          </a:solidFill>
                        </a:rPr>
                        <a:t>Trough</a:t>
                      </a:r>
                      <a:r>
                        <a:rPr lang="en-GB" sz="1600" b="1" baseline="0" dirty="0">
                          <a:solidFill>
                            <a:schemeClr val="tx1"/>
                          </a:solidFill>
                        </a:rPr>
                        <a:t> driver monitoring system (head/eyes to road etc) and warning escalation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9847">
                <a:tc>
                  <a:txBody>
                    <a:bodyPr/>
                    <a:lstStyle/>
                    <a:p>
                      <a:r>
                        <a:rPr lang="en-GB" sz="1600" dirty="0">
                          <a:solidFill>
                            <a:schemeClr val="tx1"/>
                          </a:solidFill>
                        </a:rPr>
                        <a:t>Activation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solidFill>
                            <a:schemeClr val="tx1"/>
                          </a:solidFill>
                        </a:rPr>
                        <a:t>By driver, when considered useful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b="1" dirty="0">
                          <a:solidFill>
                            <a:schemeClr val="tx1"/>
                          </a:solidFill>
                        </a:rPr>
                        <a:t>By driver, when considered useful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2707">
                <a:tc>
                  <a:txBody>
                    <a:bodyPr/>
                    <a:lstStyle/>
                    <a:p>
                      <a:r>
                        <a:rPr lang="en-GB" sz="1600" dirty="0">
                          <a:solidFill>
                            <a:schemeClr val="tx1"/>
                          </a:solidFill>
                        </a:rPr>
                        <a:t>Other requirements</a:t>
                      </a:r>
                    </a:p>
                    <a:p>
                      <a:r>
                        <a:rPr lang="en-GB" sz="1600" dirty="0">
                          <a:solidFill>
                            <a:schemeClr val="tx1"/>
                          </a:solidFill>
                        </a:rPr>
                        <a:t>(incl. longitudinal control)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solidFill>
                            <a:schemeClr val="tx1"/>
                          </a:solidFill>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Wingdings" panose="05000000000000000000" pitchFamily="2" charset="2"/>
                        <a:buChar char="q"/>
                      </a:pPr>
                      <a:r>
                        <a:rPr lang="en-GB" sz="1600" b="1" i="1" dirty="0">
                          <a:solidFill>
                            <a:schemeClr val="tx1"/>
                          </a:solidFill>
                        </a:rPr>
                        <a:t>If</a:t>
                      </a:r>
                      <a:r>
                        <a:rPr lang="en-GB" sz="1600" b="1" i="1" baseline="0" dirty="0">
                          <a:solidFill>
                            <a:schemeClr val="tx1"/>
                          </a:solidFill>
                        </a:rPr>
                        <a:t> no reaction from driver to warnings: Automatic slowdown in lane</a:t>
                      </a:r>
                    </a:p>
                    <a:p>
                      <a:pPr marL="285750" indent="-285750">
                        <a:buFont typeface="Wingdings" panose="05000000000000000000" pitchFamily="2" charset="2"/>
                        <a:buChar char="q"/>
                      </a:pPr>
                      <a:r>
                        <a:rPr lang="en-GB" sz="1600" b="1" i="1" baseline="0" dirty="0">
                          <a:solidFill>
                            <a:schemeClr val="tx1"/>
                          </a:solidFill>
                        </a:rPr>
                        <a:t>AEBS</a:t>
                      </a:r>
                      <a:endParaRPr lang="en-GB" sz="1600" b="1" i="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32707">
                <a:tc>
                  <a:txBody>
                    <a:bodyPr/>
                    <a:lstStyle/>
                    <a:p>
                      <a:r>
                        <a:rPr lang="en-GB" sz="1600" dirty="0">
                          <a:solidFill>
                            <a:schemeClr val="tx1"/>
                          </a:solidFill>
                        </a:rPr>
                        <a:t>Lateral limitation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a:solidFill>
                            <a:schemeClr val="tx1"/>
                          </a:solidFill>
                        </a:rPr>
                        <a:t>MAX 3 m/s²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b="1" dirty="0">
                          <a:solidFill>
                            <a:schemeClr val="tx1"/>
                          </a:solidFill>
                        </a:rPr>
                        <a:t>MAX 3</a:t>
                      </a:r>
                      <a:r>
                        <a:rPr lang="en-GB" sz="1600" b="1" baseline="0" dirty="0">
                          <a:solidFill>
                            <a:schemeClr val="tx1"/>
                          </a:solidFill>
                        </a:rPr>
                        <a:t> m/s²</a:t>
                      </a:r>
                      <a:endParaRPr lang="en-GB" sz="16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5" name="Down Arrow 1">
            <a:extLst>
              <a:ext uri="{FF2B5EF4-FFF2-40B4-BE49-F238E27FC236}">
                <a16:creationId xmlns:a16="http://schemas.microsoft.com/office/drawing/2014/main" id="{3A86622D-42B8-4108-8786-29EFB5823C71}"/>
              </a:ext>
            </a:extLst>
          </p:cNvPr>
          <p:cNvSpPr/>
          <p:nvPr/>
        </p:nvSpPr>
        <p:spPr>
          <a:xfrm>
            <a:off x="7410249" y="4937001"/>
            <a:ext cx="424543" cy="359229"/>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235CEC2E-613D-4C4E-A033-B9F25BB2B0E4}"/>
              </a:ext>
            </a:extLst>
          </p:cNvPr>
          <p:cNvSpPr txBox="1"/>
          <p:nvPr/>
        </p:nvSpPr>
        <p:spPr>
          <a:xfrm>
            <a:off x="1775520" y="5378787"/>
            <a:ext cx="9505056" cy="923330"/>
          </a:xfrm>
          <a:prstGeom prst="rect">
            <a:avLst/>
          </a:prstGeom>
          <a:noFill/>
        </p:spPr>
        <p:txBody>
          <a:bodyPr wrap="square" rtlCol="0">
            <a:spAutoFit/>
          </a:bodyPr>
          <a:lstStyle/>
          <a:p>
            <a:pPr algn="ctr"/>
            <a:r>
              <a:rPr lang="en-GB" dirty="0"/>
              <a:t>In case all these conditions are fulfilled, ACSF B1 hands-off warnings can be suppressed. </a:t>
            </a:r>
          </a:p>
          <a:p>
            <a:pPr algn="ctr"/>
            <a:r>
              <a:rPr lang="en-GB" dirty="0"/>
              <a:t>Target is to introduce this possibility in UN-R79 ACSF B1</a:t>
            </a:r>
          </a:p>
          <a:p>
            <a:pPr algn="ctr"/>
            <a:r>
              <a:rPr lang="en-GB" dirty="0"/>
              <a:t>Manufacturers to provide detailed safety aspect description trough Annex VI</a:t>
            </a:r>
          </a:p>
        </p:txBody>
      </p:sp>
      <p:sp>
        <p:nvSpPr>
          <p:cNvPr id="7" name="Rectangle 6">
            <a:extLst>
              <a:ext uri="{FF2B5EF4-FFF2-40B4-BE49-F238E27FC236}">
                <a16:creationId xmlns:a16="http://schemas.microsoft.com/office/drawing/2014/main" id="{36936EB5-0C2D-4C10-853F-1942BA1A2DC8}"/>
              </a:ext>
            </a:extLst>
          </p:cNvPr>
          <p:cNvSpPr/>
          <p:nvPr/>
        </p:nvSpPr>
        <p:spPr>
          <a:xfrm>
            <a:off x="5698853" y="1277128"/>
            <a:ext cx="4746984" cy="3638417"/>
          </a:xfrm>
          <a:prstGeom prst="rect">
            <a:avLst/>
          </a:prstGeom>
          <a:solidFill>
            <a:schemeClr val="accent6">
              <a:lumMod val="60000"/>
              <a:lumOff val="40000"/>
              <a:alpha val="24000"/>
            </a:schemeClr>
          </a:solid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52D407D5-679D-4F23-9204-6174E967CE5F}"/>
              </a:ext>
            </a:extLst>
          </p:cNvPr>
          <p:cNvSpPr>
            <a:spLocks noGrp="1"/>
          </p:cNvSpPr>
          <p:nvPr>
            <p:ph type="sldNum" sz="quarter" idx="12"/>
          </p:nvPr>
        </p:nvSpPr>
        <p:spPr>
          <a:xfrm>
            <a:off x="9023437" y="6319547"/>
            <a:ext cx="2844800" cy="476250"/>
          </a:xfrm>
        </p:spPr>
        <p:txBody>
          <a:bodyPr/>
          <a:lstStyle/>
          <a:p>
            <a:fld id="{21C2F580-C48E-4C14-8111-BE255E1134ED}" type="slidenum">
              <a:rPr lang="ja-JP" altLang="fr-FR" smtClean="0"/>
              <a:pPr/>
              <a:t>8</a:t>
            </a:fld>
            <a:endParaRPr lang="fr-FR" altLang="ja-JP" dirty="0"/>
          </a:p>
        </p:txBody>
      </p:sp>
    </p:spTree>
    <p:extLst>
      <p:ext uri="{BB962C8B-B14F-4D97-AF65-F5344CB8AC3E}">
        <p14:creationId xmlns:p14="http://schemas.microsoft.com/office/powerpoint/2010/main" val="1273236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79044" y="3068667"/>
            <a:ext cx="8497019" cy="400110"/>
          </a:xfrm>
          <a:prstGeom prst="rect">
            <a:avLst/>
          </a:prstGeom>
          <a:noFill/>
        </p:spPr>
        <p:txBody>
          <a:bodyPr wrap="square" rtlCol="0">
            <a:spAutoFit/>
          </a:bodyPr>
          <a:lstStyle/>
          <a:p>
            <a:pPr algn="ctr"/>
            <a:r>
              <a:rPr lang="en-GB" sz="2000" b="1" u="sng" dirty="0"/>
              <a:t>Back-up</a:t>
            </a:r>
          </a:p>
        </p:txBody>
      </p:sp>
      <p:sp>
        <p:nvSpPr>
          <p:cNvPr id="2" name="Slide Number Placeholder 1">
            <a:extLst>
              <a:ext uri="{FF2B5EF4-FFF2-40B4-BE49-F238E27FC236}">
                <a16:creationId xmlns:a16="http://schemas.microsoft.com/office/drawing/2014/main" id="{D318B601-9EDF-4B77-B4B2-A32A38D452F4}"/>
              </a:ext>
            </a:extLst>
          </p:cNvPr>
          <p:cNvSpPr>
            <a:spLocks noGrp="1"/>
          </p:cNvSpPr>
          <p:nvPr>
            <p:ph type="sldNum" sz="quarter" idx="12"/>
          </p:nvPr>
        </p:nvSpPr>
        <p:spPr/>
        <p:txBody>
          <a:bodyPr/>
          <a:lstStyle/>
          <a:p>
            <a:fld id="{F64DD5E3-5EEB-4846-B4D9-63B926D0BA1A}" type="slidenum">
              <a:rPr lang="en-GB" smtClean="0"/>
              <a:t>9</a:t>
            </a:fld>
            <a:endParaRPr lang="en-GB"/>
          </a:p>
        </p:txBody>
      </p:sp>
    </p:spTree>
    <p:extLst>
      <p:ext uri="{BB962C8B-B14F-4D97-AF65-F5344CB8AC3E}">
        <p14:creationId xmlns:p14="http://schemas.microsoft.com/office/powerpoint/2010/main" val="4214311494"/>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F937B476116640B58551D790A5EC1D" ma:contentTypeVersion="12" ma:contentTypeDescription="Create a new document." ma:contentTypeScope="" ma:versionID="89e5b03dacb0985c256f30b3307a1946">
  <xsd:schema xmlns:xsd="http://www.w3.org/2001/XMLSchema" xmlns:xs="http://www.w3.org/2001/XMLSchema" xmlns:p="http://schemas.microsoft.com/office/2006/metadata/properties" xmlns:ns3="5a6dcb4a-10b5-42a4-a595-1cbcb7c054c5" xmlns:ns4="8e0d17b1-4a5e-4ecc-b07d-a805c9b6c0ca" targetNamespace="http://schemas.microsoft.com/office/2006/metadata/properties" ma:root="true" ma:fieldsID="dc6ed1ca6b6de1ca07f1a33d98c63b27" ns3:_="" ns4:_="">
    <xsd:import namespace="5a6dcb4a-10b5-42a4-a595-1cbcb7c054c5"/>
    <xsd:import namespace="8e0d17b1-4a5e-4ecc-b07d-a805c9b6c0c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6dcb4a-10b5-42a4-a595-1cbcb7c054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e0d17b1-4a5e-4ecc-b07d-a805c9b6c0c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94170C-495B-4339-8335-DE4FA3BFF3A6}">
  <ds:schemaRefs>
    <ds:schemaRef ds:uri="http://schemas.microsoft.com/office/2006/documentManagement/types"/>
    <ds:schemaRef ds:uri="http://schemas.microsoft.com/office/infopath/2007/PartnerControls"/>
    <ds:schemaRef ds:uri="http://schemas.microsoft.com/office/2006/metadata/properties"/>
    <ds:schemaRef ds:uri="http://www.w3.org/XML/1998/namespace"/>
    <ds:schemaRef ds:uri="http://purl.org/dc/terms/"/>
    <ds:schemaRef ds:uri="http://schemas.openxmlformats.org/package/2006/metadata/core-properties"/>
    <ds:schemaRef ds:uri="8e0d17b1-4a5e-4ecc-b07d-a805c9b6c0ca"/>
    <ds:schemaRef ds:uri="5a6dcb4a-10b5-42a4-a595-1cbcb7c054c5"/>
    <ds:schemaRef ds:uri="http://purl.org/dc/dcmitype/"/>
    <ds:schemaRef ds:uri="http://purl.org/dc/elements/1.1/"/>
  </ds:schemaRefs>
</ds:datastoreItem>
</file>

<file path=customXml/itemProps2.xml><?xml version="1.0" encoding="utf-8"?>
<ds:datastoreItem xmlns:ds="http://schemas.openxmlformats.org/officeDocument/2006/customXml" ds:itemID="{A6F8A7FA-2924-4132-976F-660667F44A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6dcb4a-10b5-42a4-a595-1cbcb7c054c5"/>
    <ds:schemaRef ds:uri="8e0d17b1-4a5e-4ecc-b07d-a805c9b6c0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6A3CF2-AFA1-4340-9E17-64E4EDD24FB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3</TotalTime>
  <Words>1231</Words>
  <Application>Microsoft Office PowerPoint</Application>
  <PresentationFormat>Widescreen</PresentationFormat>
  <Paragraphs>152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Courier New</vt:lpstr>
      <vt:lpstr>Wingdings</vt:lpstr>
      <vt:lpstr>Masque présentation OICA</vt:lpstr>
      <vt:lpstr>PowerPoint Presentation</vt:lpstr>
      <vt:lpstr>Lane-keep Assist Hands-off: Background and motivation </vt:lpstr>
      <vt:lpstr>Driver assistance systems will remain important to contribute to safety  </vt:lpstr>
      <vt:lpstr>Hands-off lane keeping systems introduction in the market </vt:lpstr>
      <vt:lpstr>Proposal and Comparison with current ACSF B1   </vt:lpstr>
      <vt:lpstr>Driver Monitoring System as key safety technology enabling hands-off </vt:lpstr>
      <vt:lpstr>Comments regarding safety of hands-off lanekeeping  </vt:lpstr>
      <vt:lpstr>Proposal how to amend UN-ECE R79   </vt:lpstr>
      <vt:lpstr>PowerPoint Presentation</vt:lpstr>
      <vt:lpstr>PowerPoint Presentation</vt:lpstr>
      <vt:lpstr>PowerPoint Presentation</vt:lpstr>
      <vt:lpstr>PowerPoint Presentation</vt:lpstr>
    </vt:vector>
  </TitlesOfParts>
  <Company>PEUGEOT CITROEN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KAI FREDERIK ZASTROW - J597066</dc:creator>
  <cp:lastModifiedBy>FG</cp:lastModifiedBy>
  <cp:revision>206</cp:revision>
  <dcterms:created xsi:type="dcterms:W3CDTF">2019-11-18T06:47:43Z</dcterms:created>
  <dcterms:modified xsi:type="dcterms:W3CDTF">2020-09-16T14:13:45Z</dcterms:modified>
  <cp:category>Not Protected</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iteId">
    <vt:lpwstr>d852d5cd-724c-4128-8812-ffa5db3f8507</vt:lpwstr>
  </property>
  <property fmtid="{D5CDD505-2E9C-101B-9397-08002B2CF9AE}" pid="4" name="MSIP_Label_2fd53d93-3f4c-4b90-b511-bd6bdbb4fba9_Owner">
    <vt:lpwstr>J597066@inetpsa.com</vt:lpwstr>
  </property>
  <property fmtid="{D5CDD505-2E9C-101B-9397-08002B2CF9AE}" pid="5" name="MSIP_Label_2fd53d93-3f4c-4b90-b511-bd6bdbb4fba9_SetDate">
    <vt:lpwstr>2019-11-19T17:42:22.9803078Z</vt:lpwstr>
  </property>
  <property fmtid="{D5CDD505-2E9C-101B-9397-08002B2CF9AE}" pid="6" name="MSIP_Label_2fd53d93-3f4c-4b90-b511-bd6bdbb4fba9_Name">
    <vt:lpwstr>C2 - PSA Sensitive</vt:lpwstr>
  </property>
  <property fmtid="{D5CDD505-2E9C-101B-9397-08002B2CF9AE}" pid="7" name="MSIP_Label_2fd53d93-3f4c-4b90-b511-bd6bdbb4fba9_Application">
    <vt:lpwstr>Microsoft Azure Information Protection</vt:lpwstr>
  </property>
  <property fmtid="{D5CDD505-2E9C-101B-9397-08002B2CF9AE}" pid="8" name="MSIP_Label_2fd53d93-3f4c-4b90-b511-bd6bdbb4fba9_Extended_MSFT_Method">
    <vt:lpwstr>Automatic</vt:lpwstr>
  </property>
  <property fmtid="{D5CDD505-2E9C-101B-9397-08002B2CF9AE}" pid="9" name="Sensitivity">
    <vt:lpwstr>C2 - PSA Sensitive</vt:lpwstr>
  </property>
  <property fmtid="{D5CDD505-2E9C-101B-9397-08002B2CF9AE}" pid="10" name="ContentTypeId">
    <vt:lpwstr>0x0101000EF937B476116640B58551D790A5EC1D</vt:lpwstr>
  </property>
</Properties>
</file>