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87" r:id="rId2"/>
    <p:sldId id="293" r:id="rId3"/>
    <p:sldId id="288" r:id="rId4"/>
    <p:sldId id="289" r:id="rId5"/>
    <p:sldId id="290" r:id="rId6"/>
    <p:sldId id="291" r:id="rId7"/>
    <p:sldId id="292" r:id="rId8"/>
  </p:sldIdLst>
  <p:sldSz cx="9906000" cy="6858000" type="A4"/>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59" autoAdjust="0"/>
    <p:restoredTop sz="94581" autoAdjust="0"/>
  </p:normalViewPr>
  <p:slideViewPr>
    <p:cSldViewPr>
      <p:cViewPr varScale="1">
        <p:scale>
          <a:sx n="64" d="100"/>
          <a:sy n="64" d="100"/>
        </p:scale>
        <p:origin x="1332" y="60"/>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3156" y="-96"/>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717" cy="48059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2775" y="0"/>
            <a:ext cx="3170717" cy="480598"/>
          </a:xfrm>
          <a:prstGeom prst="rect">
            <a:avLst/>
          </a:prstGeom>
        </p:spPr>
        <p:txBody>
          <a:bodyPr vert="horz" lIns="91440" tIns="45720" rIns="91440" bIns="45720" rtlCol="0"/>
          <a:lstStyle>
            <a:lvl1pPr algn="r">
              <a:defRPr sz="1200"/>
            </a:lvl1pPr>
          </a:lstStyle>
          <a:p>
            <a:fld id="{8EE143CF-C05C-4899-A90B-0EF0DB90A256}" type="datetimeFigureOut">
              <a:rPr lang="en-US" smtClean="0"/>
              <a:pPr/>
              <a:t>9/9/2020</a:t>
            </a:fld>
            <a:endParaRPr lang="en-US"/>
          </a:p>
        </p:txBody>
      </p:sp>
      <p:sp>
        <p:nvSpPr>
          <p:cNvPr id="4" name="Footer Placeholder 3"/>
          <p:cNvSpPr>
            <a:spLocks noGrp="1"/>
          </p:cNvSpPr>
          <p:nvPr>
            <p:ph type="ftr" sz="quarter" idx="2"/>
          </p:nvPr>
        </p:nvSpPr>
        <p:spPr>
          <a:xfrm>
            <a:off x="0" y="9119068"/>
            <a:ext cx="3170717" cy="48059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2775" y="9119068"/>
            <a:ext cx="3170717" cy="480597"/>
          </a:xfrm>
          <a:prstGeom prst="rect">
            <a:avLst/>
          </a:prstGeom>
        </p:spPr>
        <p:txBody>
          <a:bodyPr vert="horz" lIns="91440" tIns="45720" rIns="91440" bIns="45720" rtlCol="0" anchor="b"/>
          <a:lstStyle>
            <a:lvl1pPr algn="r">
              <a:defRPr sz="1200"/>
            </a:lvl1pPr>
          </a:lstStyle>
          <a:p>
            <a:fld id="{2215768F-C471-4493-AADC-36862818B83F}" type="slidenum">
              <a:rPr lang="en-US" smtClean="0"/>
              <a:pPr/>
              <a:t>‹#›</a:t>
            </a:fld>
            <a:endParaRPr lang="en-US"/>
          </a:p>
        </p:txBody>
      </p:sp>
    </p:spTree>
    <p:extLst>
      <p:ext uri="{BB962C8B-B14F-4D97-AF65-F5344CB8AC3E}">
        <p14:creationId xmlns:p14="http://schemas.microsoft.com/office/powerpoint/2010/main" val="25416507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143588" y="0"/>
            <a:ext cx="3169920" cy="480060"/>
          </a:xfrm>
          <a:prstGeom prst="rect">
            <a:avLst/>
          </a:prstGeom>
        </p:spPr>
        <p:txBody>
          <a:bodyPr vert="horz" lIns="91440" tIns="45720" rIns="91440" bIns="45720" rtlCol="0"/>
          <a:lstStyle>
            <a:lvl1pPr algn="r">
              <a:defRPr sz="1200"/>
            </a:lvl1pPr>
          </a:lstStyle>
          <a:p>
            <a:fld id="{0F1FE176-7828-4E25-A303-EFB7A6EB15F0}" type="datetimeFigureOut">
              <a:rPr lang="en-GB" smtClean="0"/>
              <a:pPr/>
              <a:t>09/09/2020</a:t>
            </a:fld>
            <a:endParaRPr lang="en-GB"/>
          </a:p>
        </p:txBody>
      </p:sp>
      <p:sp>
        <p:nvSpPr>
          <p:cNvPr id="4" name="Slide Image Placeholder 3"/>
          <p:cNvSpPr>
            <a:spLocks noGrp="1" noRot="1" noChangeAspect="1"/>
          </p:cNvSpPr>
          <p:nvPr>
            <p:ph type="sldImg" idx="2"/>
          </p:nvPr>
        </p:nvSpPr>
        <p:spPr>
          <a:xfrm>
            <a:off x="1057275" y="720725"/>
            <a:ext cx="5200650" cy="36004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31521" y="4560570"/>
            <a:ext cx="5852160" cy="432054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119473"/>
            <a:ext cx="3169920" cy="48006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143588" y="9119473"/>
            <a:ext cx="3169920" cy="480060"/>
          </a:xfrm>
          <a:prstGeom prst="rect">
            <a:avLst/>
          </a:prstGeom>
        </p:spPr>
        <p:txBody>
          <a:bodyPr vert="horz" lIns="91440" tIns="45720" rIns="91440" bIns="45720" rtlCol="0" anchor="b"/>
          <a:lstStyle>
            <a:lvl1pPr algn="r">
              <a:defRPr sz="1200"/>
            </a:lvl1pPr>
          </a:lstStyle>
          <a:p>
            <a:fld id="{1C8FC0D7-00BE-487F-A0DC-9FF156A82E82}" type="slidenum">
              <a:rPr lang="en-GB" smtClean="0"/>
              <a:pPr/>
              <a:t>‹#›</a:t>
            </a:fld>
            <a:endParaRPr lang="en-GB"/>
          </a:p>
        </p:txBody>
      </p:sp>
    </p:spTree>
    <p:extLst>
      <p:ext uri="{BB962C8B-B14F-4D97-AF65-F5344CB8AC3E}">
        <p14:creationId xmlns:p14="http://schemas.microsoft.com/office/powerpoint/2010/main" val="1957642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3"/>
          <p:cNvSpPr/>
          <p:nvPr userDrawn="1"/>
        </p:nvSpPr>
        <p:spPr>
          <a:xfrm>
            <a:off x="0" y="1484784"/>
            <a:ext cx="9906000" cy="53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21"/>
          <p:cNvSpPr>
            <a:spLocks noGrp="1"/>
          </p:cNvSpPr>
          <p:nvPr>
            <p:ph type="title"/>
          </p:nvPr>
        </p:nvSpPr>
        <p:spPr>
          <a:xfrm>
            <a:off x="3577" y="2276872"/>
            <a:ext cx="9906000" cy="1143000"/>
          </a:xfrm>
          <a:prstGeom prst="rect">
            <a:avLst/>
          </a:prstGeom>
        </p:spPr>
        <p:txBody>
          <a:bodyPr vert="horz" lIns="91440" tIns="45720" rIns="91440" bIns="45720" rtlCol="0" anchor="ctr">
            <a:normAutofit/>
          </a:bodyPr>
          <a:lstStyle>
            <a:lvl1pPr>
              <a:defRPr>
                <a:solidFill>
                  <a:schemeClr val="accent1">
                    <a:lumMod val="75000"/>
                  </a:schemeClr>
                </a:solidFill>
              </a:defRPr>
            </a:lvl1pPr>
          </a:lstStyle>
          <a:p>
            <a:r>
              <a:rPr lang="en-GB" sz="4000" b="1" dirty="0">
                <a:solidFill>
                  <a:srgbClr val="006600"/>
                </a:solidFill>
                <a:latin typeface="Verdana" pitchFamily="34" charset="0"/>
                <a:ea typeface="Verdana" pitchFamily="34" charset="0"/>
                <a:cs typeface="Verdana" pitchFamily="34" charset="0"/>
              </a:rPr>
              <a:t>Main title</a:t>
            </a:r>
          </a:p>
        </p:txBody>
      </p:sp>
      <p:sp>
        <p:nvSpPr>
          <p:cNvPr id="3" name="Text Placeholder 22"/>
          <p:cNvSpPr>
            <a:spLocks noGrp="1"/>
          </p:cNvSpPr>
          <p:nvPr>
            <p:ph idx="1" hasCustomPrompt="1"/>
          </p:nvPr>
        </p:nvSpPr>
        <p:spPr>
          <a:xfrm>
            <a:off x="0" y="3573017"/>
            <a:ext cx="9906000" cy="2664296"/>
          </a:xfrm>
          <a:prstGeom prst="rect">
            <a:avLst/>
          </a:prstGeom>
        </p:spPr>
        <p:txBody>
          <a:bodyPr vert="horz" lIns="91440" tIns="45720" rIns="91440" bIns="45720" rtlCol="0">
            <a:normAutofit/>
          </a:bodyPr>
          <a:lstStyle>
            <a:lvl1pPr>
              <a:defRPr sz="2400"/>
            </a:lvl1pPr>
          </a:lstStyle>
          <a:p>
            <a:pPr algn="ctr">
              <a:lnSpc>
                <a:spcPct val="80000"/>
              </a:lnSpc>
            </a:pPr>
            <a:r>
              <a:rPr lang="es-AR" sz="2400" b="1"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Subtitle</a:t>
            </a: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b="1"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Author</a:t>
            </a:r>
            <a:endParaRPr lang="es-AR"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Her</a:t>
            </a:r>
            <a:r>
              <a:rPr lang="fr-CH"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t>
            </a: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his</a:t>
            </a:r>
            <a:r>
              <a:rPr lang="fr-CH"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 </a:t>
            </a: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title</a:t>
            </a:r>
            <a:endParaRPr lang="en-US"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sz="2400" b="1" dirty="0" err="1">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Location</a:t>
            </a:r>
            <a:endParaRPr lang="es-AR"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Date</a:t>
            </a:r>
            <a:endParaRPr lang="en-GB"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551058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a:solidFill>
                  <a:schemeClr val="bg1"/>
                </a:solidFill>
                <a:latin typeface="Verdana" pitchFamily="34" charset="0"/>
                <a:ea typeface="Verdana" pitchFamily="34" charset="0"/>
                <a:cs typeface="Verdana" pitchFamily="34" charset="0"/>
              </a:rPr>
              <a:t>Main title here</a:t>
            </a:r>
          </a:p>
        </p:txBody>
      </p:sp>
      <p:sp>
        <p:nvSpPr>
          <p:cNvPr id="3"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059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dirty="0">
                <a:latin typeface="Verdana" pitchFamily="34" charset="0"/>
                <a:ea typeface="Verdana" pitchFamily="34" charset="0"/>
                <a:cs typeface="Verdana" pitchFamily="34" charset="0"/>
              </a:rPr>
              <a:t>Main title here</a:t>
            </a:r>
          </a:p>
        </p:txBody>
      </p:sp>
      <p:sp>
        <p:nvSpPr>
          <p:cNvPr id="8"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51131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dirty="0">
                <a:latin typeface="Verdana" pitchFamily="34" charset="0"/>
                <a:ea typeface="Verdana" pitchFamily="34" charset="0"/>
                <a:cs typeface="Verdana" pitchFamily="34" charset="0"/>
              </a:rPr>
              <a:t>Main title here</a:t>
            </a:r>
          </a:p>
        </p:txBody>
      </p:sp>
      <p:sp>
        <p:nvSpPr>
          <p:cNvPr id="9"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39885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5300" y="2348880"/>
            <a:ext cx="4375150" cy="3777284"/>
          </a:xfrm>
        </p:spPr>
        <p:txBody>
          <a:bodyPr/>
          <a:lstStyle>
            <a:lvl1pPr>
              <a:defRPr lang="en-US" sz="2000" b="1" kern="1200" baseline="0" dirty="0" smtClean="0">
                <a:solidFill>
                  <a:srgbClr val="006600"/>
                </a:solidFill>
                <a:latin typeface="Verdana" pitchFamily="34" charset="0"/>
                <a:ea typeface="Verdana" pitchFamily="34" charset="0"/>
                <a:cs typeface="Verdana" pitchFamily="34" charset="0"/>
              </a:defRPr>
            </a:lvl1pPr>
            <a:lvl2pPr>
              <a:defRPr sz="2400">
                <a:solidFill>
                  <a:schemeClr val="accent6">
                    <a:lumMod val="50000"/>
                  </a:schemeClr>
                </a:solidFill>
              </a:defRPr>
            </a:lvl2pPr>
            <a:lvl3pPr>
              <a:defRPr sz="2000">
                <a:solidFill>
                  <a:schemeClr val="accent6">
                    <a:lumMod val="50000"/>
                  </a:schemeClr>
                </a:solidFill>
              </a:defRPr>
            </a:lvl3pPr>
            <a:lvl4pPr>
              <a:defRPr sz="1800">
                <a:solidFill>
                  <a:schemeClr val="accent6">
                    <a:lumMod val="50000"/>
                  </a:schemeClr>
                </a:solidFill>
              </a:defRPr>
            </a:lvl4pPr>
            <a:lvl5pPr>
              <a:defRPr sz="1800">
                <a:solidFill>
                  <a:schemeClr val="accent6">
                    <a:lumMod val="50000"/>
                  </a:schemeClr>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35550" y="2348880"/>
            <a:ext cx="4375150" cy="3777284"/>
          </a:xfrm>
        </p:spPr>
        <p:txBody>
          <a:bodyPr/>
          <a:lstStyle>
            <a:lvl1pPr>
              <a:defRPr lang="en-US" sz="2000" b="1" kern="1200" baseline="0" dirty="0" smtClean="0">
                <a:solidFill>
                  <a:srgbClr val="006600"/>
                </a:solidFill>
                <a:latin typeface="Verdana" pitchFamily="34" charset="0"/>
                <a:ea typeface="Verdana" pitchFamily="34" charset="0"/>
                <a:cs typeface="Verdana" pitchFamily="34" charset="0"/>
              </a:defRPr>
            </a:lvl1pPr>
            <a:lvl2pPr>
              <a:defRPr sz="2400">
                <a:solidFill>
                  <a:schemeClr val="accent6">
                    <a:lumMod val="50000"/>
                  </a:schemeClr>
                </a:solidFill>
              </a:defRPr>
            </a:lvl2pPr>
            <a:lvl3pPr>
              <a:defRPr sz="2000">
                <a:solidFill>
                  <a:schemeClr val="accent6">
                    <a:lumMod val="50000"/>
                  </a:schemeClr>
                </a:solidFill>
              </a:defRPr>
            </a:lvl3pPr>
            <a:lvl4pPr>
              <a:defRPr sz="1800">
                <a:solidFill>
                  <a:schemeClr val="accent6">
                    <a:lumMod val="50000"/>
                  </a:schemeClr>
                </a:solidFill>
              </a:defRPr>
            </a:lvl4pPr>
            <a:lvl5pPr>
              <a:defRPr sz="1800">
                <a:solidFill>
                  <a:schemeClr val="accent6">
                    <a:lumMod val="50000"/>
                  </a:schemeClr>
                </a:solidFill>
              </a:defRPr>
            </a:lvl5pPr>
            <a:lvl6pPr>
              <a:defRPr sz="1800"/>
            </a:lvl6pPr>
            <a:lvl7pPr>
              <a:defRPr sz="1800"/>
            </a:lvl7pPr>
            <a:lvl8pPr>
              <a:defRPr sz="1800"/>
            </a:lvl8pPr>
            <a:lvl9pPr>
              <a:defRPr sz="1800"/>
            </a:lvl9pPr>
          </a:lstStyle>
          <a:p>
            <a:pPr marL="0" lvl="0" indent="0" algn="l" defTabSz="914400" rtl="0" eaLnBrk="1" latinLnBrk="0" hangingPunct="1">
              <a:spcBef>
                <a:spcPct val="20000"/>
              </a:spcBef>
              <a:buFont typeface="Arial"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a:solidFill>
                  <a:schemeClr val="bg1"/>
                </a:solidFill>
                <a:latin typeface="Verdana" pitchFamily="34" charset="0"/>
                <a:ea typeface="Verdana" pitchFamily="34" charset="0"/>
                <a:cs typeface="Verdana" pitchFamily="34" charset="0"/>
              </a:rPr>
              <a:t>Main title here</a:t>
            </a:r>
          </a:p>
        </p:txBody>
      </p:sp>
    </p:spTree>
    <p:extLst>
      <p:ext uri="{BB962C8B-B14F-4D97-AF65-F5344CB8AC3E}">
        <p14:creationId xmlns:p14="http://schemas.microsoft.com/office/powerpoint/2010/main" val="3488468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a:solidFill>
                  <a:schemeClr val="bg1"/>
                </a:solidFill>
                <a:latin typeface="Verdana" pitchFamily="34" charset="0"/>
                <a:ea typeface="Verdana" pitchFamily="34" charset="0"/>
                <a:cs typeface="Verdana" pitchFamily="34" charset="0"/>
              </a:rPr>
              <a:t>Main title here</a:t>
            </a:r>
          </a:p>
        </p:txBody>
      </p:sp>
    </p:spTree>
    <p:extLst>
      <p:ext uri="{BB962C8B-B14F-4D97-AF65-F5344CB8AC3E}">
        <p14:creationId xmlns:p14="http://schemas.microsoft.com/office/powerpoint/2010/main" val="2035651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8504" y="1772816"/>
            <a:ext cx="3259006" cy="1162050"/>
          </a:xfrm>
        </p:spPr>
        <p:txBody>
          <a:bodyPr anchor="b"/>
          <a:lstStyle>
            <a:lvl1pPr algn="l">
              <a:defRPr sz="2000" b="1">
                <a:solidFill>
                  <a:srgbClr val="006600"/>
                </a:solidFill>
                <a:latin typeface="Verdana" pitchFamily="34" charset="0"/>
                <a:ea typeface="Verdana" pitchFamily="34" charset="0"/>
                <a:cs typeface="Verdana" pitchFamily="34" charset="0"/>
              </a:defRPr>
            </a:lvl1pPr>
          </a:lstStyle>
          <a:p>
            <a:r>
              <a:rPr lang="en-US" dirty="0"/>
              <a:t>Click to edit Master title style</a:t>
            </a:r>
          </a:p>
        </p:txBody>
      </p:sp>
      <p:sp>
        <p:nvSpPr>
          <p:cNvPr id="3" name="Content Placeholder 2"/>
          <p:cNvSpPr>
            <a:spLocks noGrp="1"/>
          </p:cNvSpPr>
          <p:nvPr>
            <p:ph idx="1"/>
          </p:nvPr>
        </p:nvSpPr>
        <p:spPr>
          <a:xfrm>
            <a:off x="3872971" y="2132856"/>
            <a:ext cx="5537729" cy="3993308"/>
          </a:xfrm>
        </p:spPr>
        <p:txBody>
          <a:bodyPr/>
          <a:lstStyle>
            <a:lvl1pPr>
              <a:defRPr sz="3200">
                <a:solidFill>
                  <a:schemeClr val="accent6">
                    <a:lumMod val="50000"/>
                  </a:schemeClr>
                </a:solidFill>
                <a:latin typeface="Verdana" pitchFamily="34" charset="0"/>
                <a:ea typeface="Verdana" pitchFamily="34" charset="0"/>
                <a:cs typeface="Verdana" pitchFamily="34" charset="0"/>
              </a:defRPr>
            </a:lvl1pPr>
            <a:lvl2pPr>
              <a:defRPr sz="2800">
                <a:solidFill>
                  <a:schemeClr val="accent6">
                    <a:lumMod val="50000"/>
                  </a:schemeClr>
                </a:solidFill>
                <a:latin typeface="Verdana" pitchFamily="34" charset="0"/>
                <a:ea typeface="Verdana" pitchFamily="34" charset="0"/>
                <a:cs typeface="Verdana" pitchFamily="34" charset="0"/>
              </a:defRPr>
            </a:lvl2pPr>
            <a:lvl3pPr>
              <a:defRPr sz="2400">
                <a:solidFill>
                  <a:schemeClr val="accent6">
                    <a:lumMod val="50000"/>
                  </a:schemeClr>
                </a:solidFill>
                <a:latin typeface="Verdana" pitchFamily="34" charset="0"/>
                <a:ea typeface="Verdana" pitchFamily="34" charset="0"/>
                <a:cs typeface="Verdana" pitchFamily="34" charset="0"/>
              </a:defRPr>
            </a:lvl3pPr>
            <a:lvl4pPr>
              <a:defRPr sz="2000">
                <a:solidFill>
                  <a:schemeClr val="accent6">
                    <a:lumMod val="50000"/>
                  </a:schemeClr>
                </a:solidFill>
                <a:latin typeface="Verdana" pitchFamily="34" charset="0"/>
                <a:ea typeface="Verdana" pitchFamily="34" charset="0"/>
                <a:cs typeface="Verdana" pitchFamily="34" charset="0"/>
              </a:defRPr>
            </a:lvl4pPr>
            <a:lvl5pPr>
              <a:defRPr sz="2000">
                <a:solidFill>
                  <a:schemeClr val="accent6">
                    <a:lumMod val="50000"/>
                  </a:schemeClr>
                </a:solidFill>
                <a:latin typeface="Verdana" pitchFamily="34" charset="0"/>
                <a:ea typeface="Verdana" pitchFamily="34" charset="0"/>
                <a:cs typeface="Verdana"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95300" y="3212976"/>
            <a:ext cx="3259006" cy="2913188"/>
          </a:xfrm>
        </p:spPr>
        <p:txBody>
          <a:bodyPr/>
          <a:lstStyle>
            <a:lvl1pPr marL="0" indent="0">
              <a:buNone/>
              <a:defRPr sz="1400">
                <a:solidFill>
                  <a:schemeClr val="accent6">
                    <a:lumMod val="50000"/>
                  </a:schemeClr>
                </a:solidFill>
                <a:latin typeface="Verdana" pitchFamily="34" charset="0"/>
                <a:ea typeface="Verdana" pitchFamily="34" charset="0"/>
                <a:cs typeface="Verdan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a:latin typeface="Verdana" pitchFamily="34" charset="0"/>
                <a:ea typeface="Verdana" pitchFamily="34" charset="0"/>
                <a:cs typeface="Verdana" pitchFamily="34" charset="0"/>
              </a:rPr>
              <a:t>Main title here</a:t>
            </a:r>
            <a:endParaRPr lang="en-GB" sz="4000" b="1"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270299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t="-2000" b="-2000"/>
          </a:stretch>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3577" y="2276872"/>
            <a:ext cx="9906000" cy="1143000"/>
          </a:xfrm>
          <a:prstGeom prst="rect">
            <a:avLst/>
          </a:prstGeom>
        </p:spPr>
        <p:txBody>
          <a:bodyPr vert="horz" lIns="91440" tIns="45720" rIns="91440" bIns="45720" rtlCol="0" anchor="ctr">
            <a:normAutofit/>
          </a:bodyPr>
          <a:lstStyle/>
          <a:p>
            <a:r>
              <a:rPr lang="en-GB" sz="4000" b="1" dirty="0">
                <a:solidFill>
                  <a:srgbClr val="006600"/>
                </a:solidFill>
                <a:latin typeface="Verdana" pitchFamily="34" charset="0"/>
                <a:ea typeface="Verdana" pitchFamily="34" charset="0"/>
                <a:cs typeface="Verdana" pitchFamily="34" charset="0"/>
              </a:rPr>
              <a:t>Main title</a:t>
            </a:r>
          </a:p>
        </p:txBody>
      </p:sp>
      <p:sp>
        <p:nvSpPr>
          <p:cNvPr id="23" name="Text Placeholder 22"/>
          <p:cNvSpPr>
            <a:spLocks noGrp="1"/>
          </p:cNvSpPr>
          <p:nvPr>
            <p:ph type="body" idx="1"/>
          </p:nvPr>
        </p:nvSpPr>
        <p:spPr>
          <a:xfrm>
            <a:off x="0" y="3573016"/>
            <a:ext cx="9906000" cy="4525963"/>
          </a:xfrm>
          <a:prstGeom prst="rect">
            <a:avLst/>
          </a:prstGeom>
        </p:spPr>
        <p:txBody>
          <a:bodyPr vert="horz" lIns="91440" tIns="45720" rIns="91440" bIns="45720" rtlCol="0">
            <a:normAutofit/>
          </a:bodyPr>
          <a:lstStyle/>
          <a:p>
            <a:pPr algn="ctr">
              <a:lnSpc>
                <a:spcPct val="80000"/>
              </a:lnSpc>
            </a:pPr>
            <a:r>
              <a:rPr lang="es-AR" sz="2400" b="1"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Subtitle</a:t>
            </a: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b="1"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Author</a:t>
            </a:r>
            <a:endParaRPr lang="es-AR"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Her</a:t>
            </a:r>
            <a:r>
              <a:rPr lang="fr-CH"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t>
            </a: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his</a:t>
            </a:r>
            <a:r>
              <a:rPr lang="fr-CH"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 </a:t>
            </a: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title</a:t>
            </a:r>
            <a:endParaRPr lang="en-US"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sz="2400" b="1" dirty="0" err="1">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Location</a:t>
            </a:r>
            <a:endParaRPr lang="es-AR"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Date</a:t>
            </a:r>
            <a:endParaRPr lang="en-GB"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p:txBody>
      </p:sp>
      <p:sp>
        <p:nvSpPr>
          <p:cNvPr id="4" name="Rectangle 3"/>
          <p:cNvSpPr/>
          <p:nvPr/>
        </p:nvSpPr>
        <p:spPr>
          <a:xfrm>
            <a:off x="0" y="1484784"/>
            <a:ext cx="9906000" cy="53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04687281"/>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7" r:id="rId7"/>
  </p:sldLayoutIdLst>
  <p:txStyles>
    <p:titleStyle>
      <a:lvl1pPr algn="ctr" defTabSz="914400" rtl="0" eaLnBrk="1" latinLnBrk="0" hangingPunct="1">
        <a:spcBef>
          <a:spcPct val="0"/>
        </a:spcBef>
        <a:buNone/>
        <a:defRPr sz="4400" kern="1200" baseline="0">
          <a:solidFill>
            <a:schemeClr val="tx2">
              <a:lumMod val="60000"/>
              <a:lumOff val="40000"/>
            </a:schemeClr>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help.webex.com/en-us/nki3xrq/Webex-Meetings-Suite-System-Requirements"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help.webex.com/en-us/nrbgeodb/Join-a-Webex-Meeting"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cid:ii_kaeb6ys60"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6826" y="294235"/>
            <a:ext cx="8280920" cy="1210146"/>
          </a:xfrm>
        </p:spPr>
        <p:txBody>
          <a:bodyPr>
            <a:noAutofit/>
          </a:bodyPr>
          <a:lstStyle/>
          <a:p>
            <a:pPr algn="l"/>
            <a:r>
              <a:rPr lang="en-GB" sz="2400" dirty="0">
                <a:solidFill>
                  <a:schemeClr val="bg1"/>
                </a:solidFill>
              </a:rPr>
              <a:t>Working Party on Automated/Autonomous </a:t>
            </a:r>
            <a:br>
              <a:rPr lang="en-GB" sz="2400" dirty="0">
                <a:solidFill>
                  <a:schemeClr val="bg1"/>
                </a:solidFill>
              </a:rPr>
            </a:br>
            <a:r>
              <a:rPr lang="en-GB" sz="2400" dirty="0">
                <a:solidFill>
                  <a:schemeClr val="bg1"/>
                </a:solidFill>
              </a:rPr>
              <a:t>and Connected Vehicles (GRVA)</a:t>
            </a:r>
            <a:br>
              <a:rPr lang="en-GB" sz="2400" dirty="0">
                <a:solidFill>
                  <a:schemeClr val="bg1"/>
                </a:solidFill>
              </a:rPr>
            </a:br>
            <a:r>
              <a:rPr lang="en-GB" sz="1800" dirty="0">
                <a:solidFill>
                  <a:schemeClr val="bg1"/>
                </a:solidFill>
              </a:rPr>
              <a:t>Virtual meeting participation guidelines</a:t>
            </a:r>
            <a:endParaRPr lang="en-GB" sz="1800" b="1" dirty="0">
              <a:solidFill>
                <a:schemeClr val="bg1"/>
              </a:solidFill>
            </a:endParaRPr>
          </a:p>
        </p:txBody>
      </p:sp>
      <p:sp>
        <p:nvSpPr>
          <p:cNvPr id="3" name="Content Placeholder 2"/>
          <p:cNvSpPr>
            <a:spLocks noGrp="1"/>
          </p:cNvSpPr>
          <p:nvPr>
            <p:ph idx="1"/>
          </p:nvPr>
        </p:nvSpPr>
        <p:spPr>
          <a:xfrm>
            <a:off x="128464" y="1504381"/>
            <a:ext cx="9777536" cy="5323797"/>
          </a:xfrm>
        </p:spPr>
        <p:txBody>
          <a:bodyPr>
            <a:noAutofit/>
          </a:bodyPr>
          <a:lstStyle/>
          <a:p>
            <a:r>
              <a:rPr lang="en-US" dirty="0"/>
              <a:t> </a:t>
            </a:r>
          </a:p>
          <a:p>
            <a:r>
              <a:rPr lang="en-US" i="1" dirty="0"/>
              <a:t>Information on the virtual informal meeting in place of the 7th GRVA session</a:t>
            </a:r>
          </a:p>
          <a:p>
            <a:endParaRPr lang="en-US" b="1" i="1" dirty="0"/>
          </a:p>
          <a:p>
            <a:r>
              <a:rPr lang="en-US" sz="1800" dirty="0"/>
              <a:t>Given the current travel restrictions, the risks due to the COVID-19 outbreak, the guidance provided by the host country Switzerland, the rules established by the United Nations Office in Geneva (UNOG), the decisions of the UNECE management, the officers of GRVA proposed to host the seventh GRVA as a virtual informal meeting.</a:t>
            </a:r>
          </a:p>
          <a:p>
            <a:endParaRPr lang="en-US" sz="1800" dirty="0"/>
          </a:p>
          <a:p>
            <a:r>
              <a:rPr lang="en-US" sz="1800" dirty="0"/>
              <a:t>A silence procedure involving the representatives of Contracting Parties led to the confirmation of the proposed proceedings. </a:t>
            </a:r>
          </a:p>
          <a:p>
            <a:endParaRPr lang="en-US" sz="1800" dirty="0"/>
          </a:p>
          <a:p>
            <a:r>
              <a:rPr lang="en-US" sz="1800" dirty="0"/>
              <a:t>This session is supported by the </a:t>
            </a:r>
            <a:r>
              <a:rPr lang="en-US" sz="1800" dirty="0" err="1"/>
              <a:t>webex</a:t>
            </a:r>
            <a:r>
              <a:rPr lang="en-US" sz="1800" dirty="0"/>
              <a:t> platform provided by UNOG, without interpretation services.</a:t>
            </a:r>
          </a:p>
          <a:p>
            <a:endParaRPr lang="en-US" sz="1800" dirty="0"/>
          </a:p>
          <a:p>
            <a:r>
              <a:rPr lang="en-US" sz="1800" dirty="0"/>
              <a:t>The decisions taken during the session will be submitted after the session to the permanent representations of the Contracting Parties for formal decision via a silence procedure.  </a:t>
            </a:r>
          </a:p>
        </p:txBody>
      </p:sp>
      <p:sp>
        <p:nvSpPr>
          <p:cNvPr id="4" name="Textfeld 12"/>
          <p:cNvSpPr txBox="1">
            <a:spLocks noChangeArrowheads="1"/>
          </p:cNvSpPr>
          <p:nvPr/>
        </p:nvSpPr>
        <p:spPr bwMode="auto">
          <a:xfrm>
            <a:off x="6543675" y="62508"/>
            <a:ext cx="3362325" cy="6463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eaLnBrk="1" hangingPunct="1"/>
            <a:r>
              <a:rPr lang="en-US" sz="1200" u="sng" dirty="0">
                <a:solidFill>
                  <a:schemeClr val="bg1"/>
                </a:solidFill>
                <a:latin typeface="Times New Roman" pitchFamily="18" charset="0"/>
                <a:cs typeface="Times New Roman" pitchFamily="18" charset="0"/>
              </a:rPr>
              <a:t>Informal document</a:t>
            </a:r>
            <a:r>
              <a:rPr lang="en-US" sz="1200" dirty="0">
                <a:solidFill>
                  <a:schemeClr val="bg1"/>
                </a:solidFill>
                <a:latin typeface="Times New Roman" pitchFamily="18" charset="0"/>
                <a:cs typeface="Times New Roman" pitchFamily="18" charset="0"/>
              </a:rPr>
              <a:t> </a:t>
            </a:r>
            <a:r>
              <a:rPr lang="en-US" sz="1200" b="1" dirty="0">
                <a:solidFill>
                  <a:schemeClr val="bg1"/>
                </a:solidFill>
                <a:latin typeface="Times New Roman" pitchFamily="18" charset="0"/>
                <a:cs typeface="Times New Roman" pitchFamily="18" charset="0"/>
              </a:rPr>
              <a:t>GRVA-07-02</a:t>
            </a:r>
            <a:endParaRPr lang="de-DE" sz="1200" b="1" dirty="0">
              <a:solidFill>
                <a:schemeClr val="bg1"/>
              </a:solidFill>
              <a:latin typeface="Times New Roman" pitchFamily="18" charset="0"/>
              <a:cs typeface="Times New Roman" pitchFamily="18" charset="0"/>
            </a:endParaRPr>
          </a:p>
          <a:p>
            <a:pPr algn="r"/>
            <a:r>
              <a:rPr lang="en-US" sz="1200" dirty="0">
                <a:solidFill>
                  <a:schemeClr val="bg1"/>
                </a:solidFill>
                <a:latin typeface="Times New Roman" pitchFamily="18" charset="0"/>
                <a:cs typeface="Times New Roman" pitchFamily="18" charset="0"/>
              </a:rPr>
              <a:t>7th GRVA, 21-25 September 2020</a:t>
            </a:r>
          </a:p>
          <a:p>
            <a:pPr algn="r" eaLnBrk="1" hangingPunct="1"/>
            <a:r>
              <a:rPr lang="en-US" sz="1200" dirty="0">
                <a:solidFill>
                  <a:schemeClr val="bg1"/>
                </a:solidFill>
                <a:latin typeface="Times New Roman" pitchFamily="18" charset="0"/>
                <a:cs typeface="Times New Roman" pitchFamily="18" charset="0"/>
              </a:rPr>
              <a:t>Agenda item 1</a:t>
            </a:r>
            <a:endParaRPr lang="de-DE" sz="1200" dirty="0">
              <a:solidFill>
                <a:schemeClr val="bg1"/>
              </a:solidFill>
              <a:latin typeface="Times New Roman" pitchFamily="18" charset="0"/>
              <a:cs typeface="Times New Roman" pitchFamily="18" charset="0"/>
            </a:endParaRPr>
          </a:p>
        </p:txBody>
      </p:sp>
      <p:sp>
        <p:nvSpPr>
          <p:cNvPr id="5" name="Textfeld 39"/>
          <p:cNvSpPr txBox="1">
            <a:spLocks noChangeArrowheads="1"/>
          </p:cNvSpPr>
          <p:nvPr/>
        </p:nvSpPr>
        <p:spPr bwMode="auto">
          <a:xfrm>
            <a:off x="1424608" y="29822"/>
            <a:ext cx="2819400"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a:solidFill>
                  <a:schemeClr val="bg1"/>
                </a:solidFill>
                <a:latin typeface="Times New Roman" pitchFamily="18" charset="0"/>
                <a:cs typeface="Times New Roman" pitchFamily="18" charset="0"/>
              </a:rPr>
              <a:t>Note by the secretariat </a:t>
            </a:r>
            <a:endParaRPr lang="de-DE" sz="12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256515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464" y="1504381"/>
            <a:ext cx="9777536" cy="5323797"/>
          </a:xfrm>
        </p:spPr>
        <p:txBody>
          <a:bodyPr>
            <a:noAutofit/>
          </a:bodyPr>
          <a:lstStyle/>
          <a:p>
            <a:r>
              <a:rPr lang="en-US" dirty="0"/>
              <a:t> </a:t>
            </a:r>
            <a:r>
              <a:rPr lang="en-US" i="1" dirty="0"/>
              <a:t>Prepare and check your equipment </a:t>
            </a:r>
            <a:r>
              <a:rPr lang="en-US" b="1" i="1" dirty="0"/>
              <a:t>at least 2 days before meeting </a:t>
            </a:r>
            <a:endParaRPr lang="en-US" dirty="0"/>
          </a:p>
          <a:p>
            <a:r>
              <a:rPr lang="en-US" sz="2000" b="1" dirty="0"/>
              <a:t>Device: </a:t>
            </a:r>
            <a:r>
              <a:rPr lang="en-US" sz="2000" dirty="0"/>
              <a:t>Preferred options - </a:t>
            </a:r>
            <a:r>
              <a:rPr lang="en-US" sz="2000" b="1" dirty="0"/>
              <a:t>PC</a:t>
            </a:r>
            <a:r>
              <a:rPr lang="en-US" sz="2000" dirty="0"/>
              <a:t>: Window 7, 8, 10, Vista, XP or </a:t>
            </a:r>
            <a:r>
              <a:rPr lang="en-US" sz="2000" b="1" dirty="0"/>
              <a:t>MAC</a:t>
            </a:r>
            <a:r>
              <a:rPr lang="en-US" sz="2000" dirty="0"/>
              <a:t>: macOS X with macOS 10.7 or later. </a:t>
            </a:r>
          </a:p>
          <a:p>
            <a:endParaRPr lang="en-GB" sz="2000" dirty="0"/>
          </a:p>
          <a:p>
            <a:r>
              <a:rPr lang="en-US" sz="2000" i="1" dirty="0"/>
              <a:t>Other options: Mobile phone, Tablet (iOS, Android). </a:t>
            </a:r>
            <a:r>
              <a:rPr lang="en-US" sz="2000" dirty="0"/>
              <a:t>Plug your device into a power source to avoid interruptions. </a:t>
            </a:r>
          </a:p>
          <a:p>
            <a:r>
              <a:rPr lang="en-GB" sz="2000" b="1" dirty="0"/>
              <a:t>Browsers: </a:t>
            </a:r>
            <a:r>
              <a:rPr lang="en-GB" sz="2000" i="1" dirty="0"/>
              <a:t>options: Safari, Firefox, Chrome, Internet Explorer, Microsoft Edge</a:t>
            </a:r>
            <a:r>
              <a:rPr lang="en-GB" sz="2000" dirty="0"/>
              <a:t>. </a:t>
            </a:r>
          </a:p>
          <a:p>
            <a:r>
              <a:rPr lang="en-US" sz="2000" b="1" dirty="0"/>
              <a:t>Internet connection: </a:t>
            </a:r>
            <a:r>
              <a:rPr lang="en-US" sz="2000" dirty="0"/>
              <a:t>Preferred option - Broadband </a:t>
            </a:r>
            <a:r>
              <a:rPr lang="en-US" sz="2000" b="1" u="sng" dirty="0"/>
              <a:t>wired connection</a:t>
            </a:r>
            <a:r>
              <a:rPr lang="en-US" sz="2000" dirty="0"/>
              <a:t>. </a:t>
            </a:r>
            <a:br>
              <a:rPr lang="en-US" sz="2000" dirty="0"/>
            </a:br>
            <a:r>
              <a:rPr lang="en-US" sz="2000" i="1" dirty="0"/>
              <a:t>Other options: wireless (WIFI, 3G or 4G/LTE)</a:t>
            </a:r>
            <a:r>
              <a:rPr lang="en-US" sz="2000" dirty="0"/>
              <a:t>. </a:t>
            </a:r>
          </a:p>
          <a:p>
            <a:r>
              <a:rPr lang="en-US" sz="2000" b="1" dirty="0"/>
              <a:t>Location: </a:t>
            </a:r>
            <a:r>
              <a:rPr lang="en-US" sz="2000" dirty="0"/>
              <a:t>Please stay in a fixed location. </a:t>
            </a:r>
          </a:p>
          <a:p>
            <a:r>
              <a:rPr lang="en-US" sz="2000" b="1" dirty="0"/>
              <a:t>Headset: </a:t>
            </a:r>
            <a:r>
              <a:rPr lang="en-US" sz="2000" dirty="0"/>
              <a:t>Preferred option: USB plug-in. </a:t>
            </a:r>
            <a:r>
              <a:rPr lang="en-US" sz="2000" i="1" dirty="0"/>
              <a:t>Other options: wireless Bluetooth. </a:t>
            </a:r>
            <a:endParaRPr lang="en-US" sz="2000" dirty="0"/>
          </a:p>
          <a:p>
            <a:r>
              <a:rPr lang="en-US" sz="2000" b="1" dirty="0"/>
              <a:t>Webcam: </a:t>
            </a:r>
            <a:r>
              <a:rPr lang="en-US" sz="2000" dirty="0"/>
              <a:t>Preferred option: External USB HD webcam. </a:t>
            </a:r>
            <a:r>
              <a:rPr lang="en-US" sz="2000" i="1" dirty="0"/>
              <a:t>Other option: built-in webcam. </a:t>
            </a:r>
            <a:endParaRPr lang="en-US" sz="2000" dirty="0"/>
          </a:p>
          <a:p>
            <a:r>
              <a:rPr lang="en-US" sz="2000" b="1" dirty="0"/>
              <a:t>Configuration: </a:t>
            </a:r>
            <a:r>
              <a:rPr lang="en-US" sz="2000" dirty="0"/>
              <a:t>Use a quality, validated configuration if you have to intervene in an official meeting. Avoid as much as possible using the PC’s integrated speakers and microphone. </a:t>
            </a:r>
          </a:p>
          <a:p>
            <a:r>
              <a:rPr lang="en-US" sz="2000" dirty="0"/>
              <a:t>For more information about requirements and device compatibility, click </a:t>
            </a:r>
            <a:r>
              <a:rPr lang="en-US" sz="2000" b="1" dirty="0">
                <a:hlinkClick r:id="rId2"/>
              </a:rPr>
              <a:t>here</a:t>
            </a:r>
            <a:r>
              <a:rPr lang="en-US" sz="2000" dirty="0"/>
              <a:t>. </a:t>
            </a:r>
          </a:p>
        </p:txBody>
      </p:sp>
      <p:sp>
        <p:nvSpPr>
          <p:cNvPr id="8" name="Textfeld 39">
            <a:extLst>
              <a:ext uri="{FF2B5EF4-FFF2-40B4-BE49-F238E27FC236}">
                <a16:creationId xmlns:a16="http://schemas.microsoft.com/office/drawing/2014/main" id="{0FAB7D8E-5278-44BD-8441-48BC1CDEE616}"/>
              </a:ext>
            </a:extLst>
          </p:cNvPr>
          <p:cNvSpPr txBox="1">
            <a:spLocks noChangeArrowheads="1"/>
          </p:cNvSpPr>
          <p:nvPr/>
        </p:nvSpPr>
        <p:spPr bwMode="auto">
          <a:xfrm>
            <a:off x="7617296" y="404664"/>
            <a:ext cx="2819400"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a:solidFill>
                  <a:schemeClr val="bg1"/>
                </a:solidFill>
                <a:latin typeface="Times New Roman" pitchFamily="18" charset="0"/>
                <a:cs typeface="Times New Roman" pitchFamily="18" charset="0"/>
              </a:rPr>
              <a:t>Based on GRSG-118-33 </a:t>
            </a:r>
            <a:endParaRPr lang="de-DE" sz="12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1332356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464" y="1504381"/>
            <a:ext cx="9777536" cy="5323797"/>
          </a:xfrm>
        </p:spPr>
        <p:txBody>
          <a:bodyPr>
            <a:noAutofit/>
          </a:bodyPr>
          <a:lstStyle/>
          <a:p>
            <a:r>
              <a:rPr lang="en-US" i="1" dirty="0"/>
              <a:t>Test your connection to </a:t>
            </a:r>
            <a:r>
              <a:rPr lang="en-US" i="1" dirty="0" err="1"/>
              <a:t>Webex</a:t>
            </a:r>
            <a:r>
              <a:rPr lang="en-US" i="1" dirty="0"/>
              <a:t> </a:t>
            </a:r>
            <a:r>
              <a:rPr lang="en-US" b="1" i="1" dirty="0"/>
              <a:t>at least 2 days before meeting </a:t>
            </a:r>
            <a:endParaRPr lang="en-US" dirty="0"/>
          </a:p>
          <a:p>
            <a:pPr marL="342900" indent="-342900">
              <a:buFont typeface="Arial" panose="020B0604020202020204" pitchFamily="34" charset="0"/>
              <a:buChar char="•"/>
            </a:pPr>
            <a:r>
              <a:rPr lang="en-US" sz="2000" dirty="0"/>
              <a:t>Run a </a:t>
            </a:r>
            <a:r>
              <a:rPr lang="en-US" sz="2000" dirty="0" err="1"/>
              <a:t>Webex</a:t>
            </a:r>
            <a:r>
              <a:rPr lang="en-US" sz="2000" dirty="0"/>
              <a:t> live test by connecting to </a:t>
            </a:r>
            <a:br>
              <a:rPr lang="en-US" sz="2000" dirty="0"/>
            </a:br>
            <a:r>
              <a:rPr lang="en-US" sz="2000" b="1" dirty="0"/>
              <a:t>https://www.webex.com/test-meeting.html/</a:t>
            </a:r>
            <a:r>
              <a:rPr lang="en-US" sz="2000" dirty="0"/>
              <a:t> </a:t>
            </a:r>
          </a:p>
          <a:p>
            <a:pPr marL="342900" indent="-342900">
              <a:buFont typeface="Arial" panose="020B0604020202020204" pitchFamily="34" charset="0"/>
              <a:buChar char="•"/>
            </a:pPr>
            <a:r>
              <a:rPr lang="en-US" sz="2000" dirty="0"/>
              <a:t>In case of problem, please liaise with your IT support team. </a:t>
            </a:r>
          </a:p>
          <a:p>
            <a:pPr marL="342900" indent="-342900">
              <a:buFont typeface="Arial" panose="020B0604020202020204" pitchFamily="34" charset="0"/>
              <a:buChar char="•"/>
            </a:pPr>
            <a:r>
              <a:rPr lang="en-US" sz="2000" dirty="0"/>
              <a:t>Use the same IT environment and equipment for testing and connecting to the meeting. </a:t>
            </a:r>
          </a:p>
          <a:p>
            <a:pPr marL="342900" indent="-342900">
              <a:buFont typeface="Arial" panose="020B0604020202020204" pitchFamily="34" charset="0"/>
              <a:buChar char="•"/>
            </a:pPr>
            <a:r>
              <a:rPr lang="en-US" sz="2000" dirty="0"/>
              <a:t>If you will be contributing content to the webinar, you should coordinate with the event organizers to ensure your content abides by relevant document exchange, content sensitivity or privacy matters. </a:t>
            </a:r>
          </a:p>
          <a:p>
            <a:endParaRPr lang="en-GB" dirty="0"/>
          </a:p>
          <a:p>
            <a:r>
              <a:rPr lang="en-US" i="1" dirty="0"/>
              <a:t>Join the </a:t>
            </a:r>
            <a:r>
              <a:rPr lang="en-US" i="1" dirty="0" err="1"/>
              <a:t>Webex</a:t>
            </a:r>
            <a:r>
              <a:rPr lang="en-US" i="1" dirty="0"/>
              <a:t> meeting </a:t>
            </a:r>
            <a:r>
              <a:rPr lang="en-US" b="1" i="1" dirty="0"/>
              <a:t>at least 10-15 minutes before the start of the meeting </a:t>
            </a:r>
            <a:endParaRPr lang="en-US" dirty="0"/>
          </a:p>
          <a:p>
            <a:pPr marL="342900" indent="-342900">
              <a:buFont typeface="Arial" panose="020B0604020202020204" pitchFamily="34" charset="0"/>
              <a:buChar char="•"/>
            </a:pPr>
            <a:r>
              <a:rPr lang="en-US" sz="2000" dirty="0"/>
              <a:t>Select your preferred option to connect by clicking on the appropriate link in the email invitation. </a:t>
            </a:r>
          </a:p>
          <a:p>
            <a:pPr marL="342900" indent="-342900">
              <a:buFont typeface="Arial" panose="020B0604020202020204" pitchFamily="34" charset="0"/>
              <a:buChar char="•"/>
            </a:pPr>
            <a:r>
              <a:rPr lang="en-US" sz="2000" dirty="0"/>
              <a:t>Click </a:t>
            </a:r>
            <a:r>
              <a:rPr lang="en-US" sz="2000" b="1" dirty="0">
                <a:hlinkClick r:id="rId2"/>
              </a:rPr>
              <a:t>here</a:t>
            </a:r>
            <a:r>
              <a:rPr lang="en-US" sz="2000" b="1" dirty="0"/>
              <a:t> </a:t>
            </a:r>
            <a:r>
              <a:rPr lang="en-US" sz="2000" dirty="0"/>
              <a:t>to find detailed information about how to connect to a </a:t>
            </a:r>
            <a:r>
              <a:rPr lang="en-US" sz="2000" dirty="0" err="1"/>
              <a:t>Webex</a:t>
            </a:r>
            <a:r>
              <a:rPr lang="en-US" sz="2000" dirty="0"/>
              <a:t> session. </a:t>
            </a:r>
          </a:p>
        </p:txBody>
      </p:sp>
      <p:sp>
        <p:nvSpPr>
          <p:cNvPr id="8" name="Textfeld 39">
            <a:extLst>
              <a:ext uri="{FF2B5EF4-FFF2-40B4-BE49-F238E27FC236}">
                <a16:creationId xmlns:a16="http://schemas.microsoft.com/office/drawing/2014/main" id="{96F7B2A0-DA6A-416D-A78C-F48906D8EBC2}"/>
              </a:ext>
            </a:extLst>
          </p:cNvPr>
          <p:cNvSpPr txBox="1">
            <a:spLocks noChangeArrowheads="1"/>
          </p:cNvSpPr>
          <p:nvPr/>
        </p:nvSpPr>
        <p:spPr bwMode="auto">
          <a:xfrm>
            <a:off x="7617296" y="404664"/>
            <a:ext cx="2819400"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a:solidFill>
                  <a:schemeClr val="bg1"/>
                </a:solidFill>
                <a:latin typeface="Times New Roman" pitchFamily="18" charset="0"/>
                <a:cs typeface="Times New Roman" pitchFamily="18" charset="0"/>
              </a:rPr>
              <a:t>Based on GRSG-118-33 </a:t>
            </a:r>
            <a:endParaRPr lang="de-DE" sz="12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630839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25080" y="1504381"/>
            <a:ext cx="8280920" cy="5323797"/>
          </a:xfrm>
        </p:spPr>
        <p:txBody>
          <a:bodyPr>
            <a:noAutofit/>
          </a:bodyPr>
          <a:lstStyle/>
          <a:p>
            <a:r>
              <a:rPr lang="en-GB" dirty="0"/>
              <a:t> </a:t>
            </a:r>
            <a:r>
              <a:rPr lang="en-GB" b="1" dirty="0"/>
              <a:t>Best practices</a:t>
            </a:r>
            <a:r>
              <a:rPr lang="en-GB" dirty="0"/>
              <a:t>	</a:t>
            </a:r>
          </a:p>
          <a:p>
            <a:pPr marL="342900" indent="-342900">
              <a:buFont typeface="Arial" panose="020B0604020202020204" pitchFamily="34" charset="0"/>
              <a:buChar char="•"/>
            </a:pPr>
            <a:r>
              <a:rPr lang="en-US" sz="2000" b="1" dirty="0"/>
              <a:t>Only use video when speaking</a:t>
            </a:r>
          </a:p>
          <a:p>
            <a:pPr marL="342900" indent="-342900">
              <a:buFont typeface="Arial" panose="020B0604020202020204" pitchFamily="34" charset="0"/>
              <a:buChar char="•"/>
            </a:pPr>
            <a:r>
              <a:rPr lang="en-US" sz="2000" dirty="0"/>
              <a:t>Turn on an overhead/front light and face a window if possible. </a:t>
            </a:r>
          </a:p>
          <a:p>
            <a:pPr marL="342900" indent="-342900">
              <a:buFont typeface="Arial" panose="020B0604020202020204" pitchFamily="34" charset="0"/>
              <a:buChar char="•"/>
            </a:pPr>
            <a:r>
              <a:rPr lang="en-GB" sz="2000" dirty="0"/>
              <a:t>Avoid backlight. </a:t>
            </a:r>
          </a:p>
          <a:p>
            <a:pPr marL="342900" indent="-342900">
              <a:buFont typeface="Arial" panose="020B0604020202020204" pitchFamily="34" charset="0"/>
              <a:buChar char="•"/>
            </a:pPr>
            <a:r>
              <a:rPr lang="en-GB" sz="2000" dirty="0"/>
              <a:t>Frame your image. </a:t>
            </a:r>
          </a:p>
          <a:p>
            <a:pPr marL="342900" indent="-342900">
              <a:buFont typeface="Arial" panose="020B0604020202020204" pitchFamily="34" charset="0"/>
              <a:buChar char="•"/>
            </a:pPr>
            <a:r>
              <a:rPr lang="en-US" sz="2000" dirty="0"/>
              <a:t>Check the background – simple/neutral is best. </a:t>
            </a:r>
          </a:p>
          <a:p>
            <a:r>
              <a:rPr lang="en-GB" dirty="0"/>
              <a:t>	</a:t>
            </a:r>
          </a:p>
          <a:p>
            <a:pPr marL="342900" indent="-342900">
              <a:buFont typeface="Arial" panose="020B0604020202020204" pitchFamily="34" charset="0"/>
              <a:buChar char="•"/>
            </a:pPr>
            <a:r>
              <a:rPr lang="en-US" sz="2000" dirty="0"/>
              <a:t>Choose </a:t>
            </a:r>
            <a:r>
              <a:rPr lang="en-US" sz="2000" b="1" dirty="0"/>
              <a:t>a quiet </a:t>
            </a:r>
            <a:r>
              <a:rPr lang="en-US" sz="2000" dirty="0"/>
              <a:t>environment and reduce background noise. </a:t>
            </a:r>
          </a:p>
          <a:p>
            <a:pPr marL="342900" indent="-342900">
              <a:buFont typeface="Arial" panose="020B0604020202020204" pitchFamily="34" charset="0"/>
              <a:buChar char="•"/>
            </a:pPr>
            <a:r>
              <a:rPr lang="en-US" sz="2000" dirty="0"/>
              <a:t>Adjust the headset (do not put the microphone too close to your mouth). </a:t>
            </a:r>
          </a:p>
          <a:p>
            <a:pPr marL="342900" indent="-342900">
              <a:buFont typeface="Arial" panose="020B0604020202020204" pitchFamily="34" charset="0"/>
              <a:buChar char="•"/>
            </a:pPr>
            <a:r>
              <a:rPr lang="en-US" sz="2000" dirty="0"/>
              <a:t>Adjust the volume of your headphones. </a:t>
            </a:r>
          </a:p>
          <a:p>
            <a:pPr marL="342900" indent="-342900">
              <a:buFont typeface="Arial" panose="020B0604020202020204" pitchFamily="34" charset="0"/>
              <a:buChar char="•"/>
            </a:pPr>
            <a:r>
              <a:rPr lang="en-US" sz="2000" dirty="0"/>
              <a:t>Use only one device at a time. </a:t>
            </a:r>
          </a:p>
          <a:p>
            <a:pPr marL="342900" indent="-342900">
              <a:buFont typeface="Arial" panose="020B0604020202020204" pitchFamily="34" charset="0"/>
              <a:buChar char="•"/>
            </a:pPr>
            <a:r>
              <a:rPr lang="en-US" sz="2000" b="1" u="sng" dirty="0"/>
              <a:t>Always mute your microphone when you are not speaking. </a:t>
            </a:r>
          </a:p>
          <a:p>
            <a:pPr marL="342900" indent="-342900">
              <a:buFont typeface="Arial" panose="020B0604020202020204" pitchFamily="34" charset="0"/>
              <a:buChar char="•"/>
            </a:pPr>
            <a:r>
              <a:rPr lang="en-US" sz="2000" dirty="0"/>
              <a:t>Speak clearly with a normal voice when you take the floor. </a:t>
            </a:r>
          </a:p>
          <a:p>
            <a:r>
              <a:rPr lang="en-GB" dirty="0"/>
              <a:t>	</a:t>
            </a:r>
          </a:p>
        </p:txBody>
      </p:sp>
      <p:pic>
        <p:nvPicPr>
          <p:cNvPr id="7" name="Picture 6">
            <a:extLst>
              <a:ext uri="{FF2B5EF4-FFF2-40B4-BE49-F238E27FC236}">
                <a16:creationId xmlns:a16="http://schemas.microsoft.com/office/drawing/2014/main" id="{55B854E6-0330-4935-A29A-D06804D503A2}"/>
              </a:ext>
            </a:extLst>
          </p:cNvPr>
          <p:cNvPicPr>
            <a:picLocks noChangeAspect="1"/>
          </p:cNvPicPr>
          <p:nvPr/>
        </p:nvPicPr>
        <p:blipFill>
          <a:blip r:embed="rId2"/>
          <a:stretch>
            <a:fillRect/>
          </a:stretch>
        </p:blipFill>
        <p:spPr>
          <a:xfrm>
            <a:off x="227267" y="2204864"/>
            <a:ext cx="1185750" cy="1381333"/>
          </a:xfrm>
          <a:prstGeom prst="rect">
            <a:avLst/>
          </a:prstGeom>
        </p:spPr>
      </p:pic>
      <p:pic>
        <p:nvPicPr>
          <p:cNvPr id="8" name="Picture 7">
            <a:extLst>
              <a:ext uri="{FF2B5EF4-FFF2-40B4-BE49-F238E27FC236}">
                <a16:creationId xmlns:a16="http://schemas.microsoft.com/office/drawing/2014/main" id="{ECAED555-1EFD-40E1-9727-F432E65DA17D}"/>
              </a:ext>
            </a:extLst>
          </p:cNvPr>
          <p:cNvPicPr>
            <a:picLocks noChangeAspect="1"/>
          </p:cNvPicPr>
          <p:nvPr/>
        </p:nvPicPr>
        <p:blipFill>
          <a:blip r:embed="rId3"/>
          <a:stretch>
            <a:fillRect/>
          </a:stretch>
        </p:blipFill>
        <p:spPr>
          <a:xfrm>
            <a:off x="306317" y="4653136"/>
            <a:ext cx="1027650" cy="1341867"/>
          </a:xfrm>
          <a:prstGeom prst="rect">
            <a:avLst/>
          </a:prstGeom>
        </p:spPr>
      </p:pic>
      <p:sp>
        <p:nvSpPr>
          <p:cNvPr id="10" name="Textfeld 39">
            <a:extLst>
              <a:ext uri="{FF2B5EF4-FFF2-40B4-BE49-F238E27FC236}">
                <a16:creationId xmlns:a16="http://schemas.microsoft.com/office/drawing/2014/main" id="{DBC44E26-90D0-4175-AFC9-943AF7572701}"/>
              </a:ext>
            </a:extLst>
          </p:cNvPr>
          <p:cNvSpPr txBox="1">
            <a:spLocks noChangeArrowheads="1"/>
          </p:cNvSpPr>
          <p:nvPr/>
        </p:nvSpPr>
        <p:spPr bwMode="auto">
          <a:xfrm>
            <a:off x="7617296" y="404664"/>
            <a:ext cx="2819400"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a:solidFill>
                  <a:schemeClr val="bg1"/>
                </a:solidFill>
                <a:latin typeface="Times New Roman" pitchFamily="18" charset="0"/>
                <a:cs typeface="Times New Roman" pitchFamily="18" charset="0"/>
              </a:rPr>
              <a:t>Based on GRSG-118-33 </a:t>
            </a:r>
            <a:endParaRPr lang="de-DE" sz="12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966428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464" y="1504381"/>
            <a:ext cx="9777536" cy="5323797"/>
          </a:xfrm>
        </p:spPr>
        <p:txBody>
          <a:bodyPr>
            <a:noAutofit/>
          </a:bodyPr>
          <a:lstStyle/>
          <a:p>
            <a:r>
              <a:rPr lang="en-US" i="1" dirty="0"/>
              <a:t>Interacting with GRVA</a:t>
            </a:r>
            <a:endParaRPr lang="en-US" dirty="0"/>
          </a:p>
          <a:p>
            <a:r>
              <a:rPr lang="en-US" sz="2000" dirty="0"/>
              <a:t>If you want to ask a question or take the floor</a:t>
            </a:r>
          </a:p>
          <a:p>
            <a:pPr marL="342900" indent="-342900">
              <a:buFont typeface="Arial" panose="020B0604020202020204" pitchFamily="34" charset="0"/>
              <a:buChar char="•"/>
            </a:pPr>
            <a:r>
              <a:rPr lang="en-US" sz="2000" dirty="0"/>
              <a:t>Get into the chat feature</a:t>
            </a:r>
          </a:p>
          <a:p>
            <a:r>
              <a:rPr lang="en-US" sz="2000" dirty="0"/>
              <a:t>      (please do not use the raise my hand button, </a:t>
            </a:r>
            <a:br>
              <a:rPr lang="en-US" sz="2000" dirty="0"/>
            </a:br>
            <a:r>
              <a:rPr lang="en-US" sz="2000" dirty="0"/>
              <a:t>      the Chair won’t see it)</a:t>
            </a:r>
          </a:p>
          <a:p>
            <a:pPr marL="342900" indent="-342900">
              <a:buFont typeface="Arial" panose="020B0604020202020204" pitchFamily="34" charset="0"/>
              <a:buChar char="•"/>
            </a:pPr>
            <a:r>
              <a:rPr lang="en-US" sz="2000" dirty="0"/>
              <a:t>Select Everyone</a:t>
            </a:r>
          </a:p>
          <a:p>
            <a:pPr marL="342900" indent="-342900">
              <a:buFont typeface="Arial" panose="020B0604020202020204" pitchFamily="34" charset="0"/>
              <a:buChar char="•"/>
            </a:pPr>
            <a:r>
              <a:rPr lang="en-US" sz="2000" dirty="0"/>
              <a:t>Request for the floor by typing “Floor”</a:t>
            </a:r>
            <a:br>
              <a:rPr lang="en-US" sz="2000" dirty="0"/>
            </a:br>
            <a:r>
              <a:rPr lang="en-US" sz="2000" dirty="0"/>
              <a:t>Or type your question : </a:t>
            </a:r>
            <a:r>
              <a:rPr lang="en-US" sz="2000" dirty="0" err="1"/>
              <a:t>eg</a:t>
            </a:r>
            <a:r>
              <a:rPr lang="en-US" sz="2000" dirty="0"/>
              <a:t>.“can you please clarify…”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Wait for the Chair to give you the floor</a:t>
            </a:r>
          </a:p>
          <a:p>
            <a:pPr marL="342900" indent="-342900">
              <a:buFont typeface="Arial" panose="020B0604020202020204" pitchFamily="34" charset="0"/>
              <a:buChar char="•"/>
            </a:pPr>
            <a:r>
              <a:rPr lang="en-US" sz="2000" dirty="0"/>
              <a:t>Unmute yourself before speaking, and if you want, turn on the video</a:t>
            </a:r>
          </a:p>
          <a:p>
            <a:pPr marL="342900" indent="-342900">
              <a:buFont typeface="Arial" panose="020B0604020202020204" pitchFamily="34" charset="0"/>
              <a:buChar char="•"/>
            </a:pPr>
            <a:endParaRPr lang="en-US" sz="2000" dirty="0">
              <a:solidFill>
                <a:srgbClr val="FF0000"/>
              </a:solidFill>
            </a:endParaRPr>
          </a:p>
          <a:p>
            <a:pPr marL="342900" indent="-342900">
              <a:buFont typeface="Arial" panose="020B0604020202020204" pitchFamily="34" charset="0"/>
              <a:buChar char="•"/>
            </a:pPr>
            <a:r>
              <a:rPr lang="en-US" sz="2000" dirty="0"/>
              <a:t>If urgent and you want to react to a specific statement, unmute yourself and ask the chair directly for an intervention. </a:t>
            </a:r>
          </a:p>
          <a:p>
            <a:pPr marL="342900" indent="-342900">
              <a:buFont typeface="Arial" panose="020B0604020202020204" pitchFamily="34" charset="0"/>
              <a:buChar char="•"/>
            </a:pPr>
            <a:r>
              <a:rPr lang="en-US" sz="2000" dirty="0"/>
              <a:t>Mute yourself after your intervention.</a:t>
            </a:r>
          </a:p>
        </p:txBody>
      </p:sp>
      <p:pic>
        <p:nvPicPr>
          <p:cNvPr id="6" name="Picture 5">
            <a:extLst>
              <a:ext uri="{FF2B5EF4-FFF2-40B4-BE49-F238E27FC236}">
                <a16:creationId xmlns:a16="http://schemas.microsoft.com/office/drawing/2014/main" id="{D05C8F54-62AC-439E-B151-DE3F3AC9B404}"/>
              </a:ext>
            </a:extLst>
          </p:cNvPr>
          <p:cNvPicPr>
            <a:picLocks noChangeAspect="1"/>
          </p:cNvPicPr>
          <p:nvPr/>
        </p:nvPicPr>
        <p:blipFill>
          <a:blip r:embed="rId2"/>
          <a:stretch>
            <a:fillRect/>
          </a:stretch>
        </p:blipFill>
        <p:spPr>
          <a:xfrm>
            <a:off x="4819650" y="1176149"/>
            <a:ext cx="5086350" cy="762000"/>
          </a:xfrm>
          <a:prstGeom prst="rect">
            <a:avLst/>
          </a:prstGeom>
        </p:spPr>
      </p:pic>
      <p:cxnSp>
        <p:nvCxnSpPr>
          <p:cNvPr id="8" name="Connector: Elbow 7">
            <a:extLst>
              <a:ext uri="{FF2B5EF4-FFF2-40B4-BE49-F238E27FC236}">
                <a16:creationId xmlns:a16="http://schemas.microsoft.com/office/drawing/2014/main" id="{B4438E78-987E-4418-ACB4-B8E4EE4371E6}"/>
              </a:ext>
            </a:extLst>
          </p:cNvPr>
          <p:cNvCxnSpPr>
            <a:cxnSpLocks/>
          </p:cNvCxnSpPr>
          <p:nvPr/>
        </p:nvCxnSpPr>
        <p:spPr>
          <a:xfrm flipV="1">
            <a:off x="3296816" y="1768794"/>
            <a:ext cx="4928021" cy="724103"/>
          </a:xfrm>
          <a:prstGeom prst="bentConnector3">
            <a:avLst>
              <a:gd name="adj1" fmla="val 9990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A3D9AD01-FCDE-42BF-9ECF-72D7F4F8456A}"/>
              </a:ext>
            </a:extLst>
          </p:cNvPr>
          <p:cNvCxnSpPr>
            <a:cxnSpLocks/>
          </p:cNvCxnSpPr>
          <p:nvPr/>
        </p:nvCxnSpPr>
        <p:spPr>
          <a:xfrm flipV="1">
            <a:off x="2360712" y="3065996"/>
            <a:ext cx="4452157" cy="50702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BE490A83-59CE-444F-BA42-2C217A190EC2}"/>
              </a:ext>
            </a:extLst>
          </p:cNvPr>
          <p:cNvPicPr/>
          <p:nvPr/>
        </p:nvPicPr>
        <p:blipFill rotWithShape="1">
          <a:blip r:embed="rId3" r:link="rId4">
            <a:extLst>
              <a:ext uri="{28A0092B-C50C-407E-A947-70E740481C1C}">
                <a14:useLocalDpi xmlns:a14="http://schemas.microsoft.com/office/drawing/2010/main" val="0"/>
              </a:ext>
            </a:extLst>
          </a:blip>
          <a:srcRect l="75710" t="43529" r="-5" b="5657"/>
          <a:stretch>
            <a:fillRect/>
          </a:stretch>
        </p:blipFill>
        <p:spPr bwMode="auto">
          <a:xfrm>
            <a:off x="6969224" y="2714527"/>
            <a:ext cx="2304256" cy="2010617"/>
          </a:xfrm>
          <a:prstGeom prst="rect">
            <a:avLst/>
          </a:prstGeom>
          <a:noFill/>
          <a:ln>
            <a:noFill/>
          </a:ln>
          <a:extLst>
            <a:ext uri="{53640926-AAD7-44D8-BBD7-CCE9431645EC}">
              <a14:shadowObscured xmlns:a14="http://schemas.microsoft.com/office/drawing/2010/main"/>
            </a:ext>
          </a:extLst>
        </p:spPr>
      </p:pic>
      <p:sp>
        <p:nvSpPr>
          <p:cNvPr id="15" name="Rectangle 14">
            <a:extLst>
              <a:ext uri="{FF2B5EF4-FFF2-40B4-BE49-F238E27FC236}">
                <a16:creationId xmlns:a16="http://schemas.microsoft.com/office/drawing/2014/main" id="{208AA22E-3E13-41D4-9C4E-82760875A190}"/>
              </a:ext>
            </a:extLst>
          </p:cNvPr>
          <p:cNvSpPr/>
          <p:nvPr/>
        </p:nvSpPr>
        <p:spPr>
          <a:xfrm>
            <a:off x="6883161" y="2919016"/>
            <a:ext cx="734135" cy="2939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feld 39">
            <a:extLst>
              <a:ext uri="{FF2B5EF4-FFF2-40B4-BE49-F238E27FC236}">
                <a16:creationId xmlns:a16="http://schemas.microsoft.com/office/drawing/2014/main" id="{1DD9B41D-08EF-47F8-9C84-540B47CDA558}"/>
              </a:ext>
            </a:extLst>
          </p:cNvPr>
          <p:cNvSpPr txBox="1">
            <a:spLocks noChangeArrowheads="1"/>
          </p:cNvSpPr>
          <p:nvPr/>
        </p:nvSpPr>
        <p:spPr bwMode="auto">
          <a:xfrm>
            <a:off x="7617296" y="404664"/>
            <a:ext cx="2819400"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a:solidFill>
                  <a:schemeClr val="bg1"/>
                </a:solidFill>
                <a:latin typeface="Times New Roman" pitchFamily="18" charset="0"/>
                <a:cs typeface="Times New Roman" pitchFamily="18" charset="0"/>
              </a:rPr>
              <a:t>Based on GRSG-118-33 </a:t>
            </a:r>
            <a:endParaRPr lang="de-DE" sz="12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371087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464" y="1504381"/>
            <a:ext cx="9777536" cy="5323797"/>
          </a:xfrm>
        </p:spPr>
        <p:txBody>
          <a:bodyPr>
            <a:noAutofit/>
          </a:bodyPr>
          <a:lstStyle/>
          <a:p>
            <a:r>
              <a:rPr lang="en-US" dirty="0"/>
              <a:t> </a:t>
            </a:r>
          </a:p>
          <a:p>
            <a:pPr marL="342900" indent="-342900">
              <a:buFont typeface="Arial" panose="020B0604020202020204" pitchFamily="34" charset="0"/>
              <a:buChar char="•"/>
            </a:pPr>
            <a:r>
              <a:rPr lang="en-US" dirty="0"/>
              <a:t>Endorsement of working / informal documents will take place orally, with the Chair asking for abstention / objection</a:t>
            </a:r>
          </a:p>
          <a:p>
            <a:pPr marL="1085850" lvl="1" indent="-342900">
              <a:buFont typeface="Arial" panose="020B0604020202020204" pitchFamily="34" charset="0"/>
              <a:buChar char="•"/>
            </a:pPr>
            <a:r>
              <a:rPr lang="en-US" sz="2400" dirty="0"/>
              <a:t>Abstention / objection can be sent via the Chat or by requesting the floor</a:t>
            </a:r>
          </a:p>
          <a:p>
            <a:pPr marL="1085850" lvl="1" indent="-342900">
              <a:buFont typeface="Arial" panose="020B0604020202020204" pitchFamily="34" charset="0"/>
              <a:buChar char="•"/>
            </a:pPr>
            <a:r>
              <a:rPr lang="en-US" sz="2400" dirty="0"/>
              <a:t>In addition, about 10 seconds of reaction time will be given by the Chair to Contracting Parties before endorsement of the document(s) from the GRVA.</a:t>
            </a:r>
          </a:p>
          <a:p>
            <a:pPr marL="342900" indent="-342900">
              <a:buFont typeface="Arial" panose="020B0604020202020204" pitchFamily="34" charset="0"/>
              <a:buChar char="•"/>
            </a:pPr>
            <a:r>
              <a:rPr lang="en-US" dirty="0"/>
              <a:t>Following the meeting, the list of decisions will be circulated to delegations and their permanent missions in Geneva for final confirmation by the established silence procedure, for 10 days</a:t>
            </a:r>
          </a:p>
          <a:p>
            <a:pPr marL="342900" indent="-342900">
              <a:buFont typeface="Arial" panose="020B0604020202020204" pitchFamily="34" charset="0"/>
              <a:buChar char="•"/>
            </a:pPr>
            <a:endParaRPr lang="en-GB" dirty="0"/>
          </a:p>
        </p:txBody>
      </p:sp>
      <p:sp>
        <p:nvSpPr>
          <p:cNvPr id="8" name="Textfeld 39">
            <a:extLst>
              <a:ext uri="{FF2B5EF4-FFF2-40B4-BE49-F238E27FC236}">
                <a16:creationId xmlns:a16="http://schemas.microsoft.com/office/drawing/2014/main" id="{0C786967-0EE2-4F2B-BE79-8884D999374B}"/>
              </a:ext>
            </a:extLst>
          </p:cNvPr>
          <p:cNvSpPr txBox="1">
            <a:spLocks noChangeArrowheads="1"/>
          </p:cNvSpPr>
          <p:nvPr/>
        </p:nvSpPr>
        <p:spPr bwMode="auto">
          <a:xfrm>
            <a:off x="7617296" y="404664"/>
            <a:ext cx="2819400"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a:solidFill>
                  <a:schemeClr val="bg1"/>
                </a:solidFill>
                <a:latin typeface="Times New Roman" pitchFamily="18" charset="0"/>
                <a:cs typeface="Times New Roman" pitchFamily="18" charset="0"/>
              </a:rPr>
              <a:t>Based on GRSG-118-33 </a:t>
            </a:r>
            <a:endParaRPr lang="de-DE" sz="12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3254235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464" y="1504381"/>
            <a:ext cx="9777536" cy="5323797"/>
          </a:xfrm>
        </p:spPr>
        <p:txBody>
          <a:bodyPr>
            <a:noAutofit/>
          </a:bodyPr>
          <a:lstStyle/>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There will be a short, 10-min, comfort break during each session</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A survey is expected to be sent to registered users after the meeting to evaluate the virtual GRVA experience</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GB" dirty="0"/>
          </a:p>
        </p:txBody>
      </p:sp>
      <p:sp>
        <p:nvSpPr>
          <p:cNvPr id="8" name="Textfeld 39">
            <a:extLst>
              <a:ext uri="{FF2B5EF4-FFF2-40B4-BE49-F238E27FC236}">
                <a16:creationId xmlns:a16="http://schemas.microsoft.com/office/drawing/2014/main" id="{C1A49666-7C44-4802-ACFF-A09BC25C4705}"/>
              </a:ext>
            </a:extLst>
          </p:cNvPr>
          <p:cNvSpPr txBox="1">
            <a:spLocks noChangeArrowheads="1"/>
          </p:cNvSpPr>
          <p:nvPr/>
        </p:nvSpPr>
        <p:spPr bwMode="auto">
          <a:xfrm>
            <a:off x="7617296" y="404664"/>
            <a:ext cx="2819400"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a:solidFill>
                  <a:schemeClr val="bg1"/>
                </a:solidFill>
                <a:latin typeface="Times New Roman" pitchFamily="18" charset="0"/>
                <a:cs typeface="Times New Roman" pitchFamily="18" charset="0"/>
              </a:rPr>
              <a:t>Based on GRSG-118-33 </a:t>
            </a:r>
            <a:endParaRPr lang="de-DE" sz="12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636998429"/>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664C"/>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2518</TotalTime>
  <Words>856</Words>
  <Application>Microsoft Office PowerPoint</Application>
  <PresentationFormat>A4 Paper (210x297 mm)</PresentationFormat>
  <Paragraphs>76</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Times New Roman</vt:lpstr>
      <vt:lpstr>Verdana</vt:lpstr>
      <vt:lpstr>Office Theme</vt:lpstr>
      <vt:lpstr>Working Party on Automated/Autonomous  and Connected Vehicles (GRVA) Virtual meeting participation guidelines</vt:lpstr>
      <vt:lpstr>PowerPoint Presentation</vt:lpstr>
      <vt:lpstr>PowerPoint Presentation</vt:lpstr>
      <vt:lpstr>PowerPoint Presentation</vt:lpstr>
      <vt:lpstr>PowerPoint Presentation</vt:lpstr>
      <vt:lpstr>PowerPoint Presentation</vt:lpstr>
      <vt:lpstr>PowerPoint Presentation</vt:lpstr>
    </vt:vector>
  </TitlesOfParts>
  <Company>ECE-ISU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Francois cuenot;Francois Guichard;Walter Nissler</dc:creator>
  <cp:lastModifiedBy>FG</cp:lastModifiedBy>
  <cp:revision>184</cp:revision>
  <cp:lastPrinted>2017-05-22T14:09:07Z</cp:lastPrinted>
  <dcterms:created xsi:type="dcterms:W3CDTF">2014-05-01T14:53:07Z</dcterms:created>
  <dcterms:modified xsi:type="dcterms:W3CDTF">2020-09-09T13:52:17Z</dcterms:modified>
</cp:coreProperties>
</file>