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81" r:id="rId2"/>
    <p:sldId id="279" r:id="rId3"/>
    <p:sldId id="280" r:id="rId4"/>
    <p:sldId id="276" r:id="rId5"/>
    <p:sldId id="277" r:id="rId6"/>
    <p:sldId id="275" r:id="rId7"/>
    <p:sldId id="272" r:id="rId8"/>
    <p:sldId id="274" r:id="rId9"/>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000000"/>
    <a:srgbClr val="FF0000"/>
    <a:srgbClr val="0000CC"/>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737" autoAdjust="0"/>
  </p:normalViewPr>
  <p:slideViewPr>
    <p:cSldViewPr>
      <p:cViewPr varScale="1">
        <p:scale>
          <a:sx n="68" d="100"/>
          <a:sy n="68" d="100"/>
        </p:scale>
        <p:origin x="714"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8"/>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ECDF5-4F86-41D2-B732-0A99E4512C20}" type="doc">
      <dgm:prSet loTypeId="urn:microsoft.com/office/officeart/2005/8/layout/hProcess11" loCatId="process" qsTypeId="urn:microsoft.com/office/officeart/2005/8/quickstyle/simple1" qsCatId="simple" csTypeId="urn:microsoft.com/office/officeart/2005/8/colors/accent2_3" csCatId="accent2" phldr="1"/>
      <dgm:spPr/>
    </dgm:pt>
    <dgm:pt modelId="{099CF09B-DE83-4177-8BC3-10BE6544D3F3}">
      <dgm:prSet phldrT="[Text]"/>
      <dgm:spPr/>
      <dgm:t>
        <a:bodyPr/>
        <a:lstStyle/>
        <a:p>
          <a:r>
            <a:rPr lang="en-US" noProof="0" dirty="0"/>
            <a:t>Jan 2021</a:t>
          </a:r>
        </a:p>
        <a:p>
          <a:r>
            <a:rPr lang="en-US" noProof="0" dirty="0"/>
            <a:t>UN CS regulation comes into force </a:t>
          </a:r>
        </a:p>
      </dgm:t>
    </dgm:pt>
    <dgm:pt modelId="{4B8ECC7B-51CA-4106-8F6A-3EB1E46A8563}" type="parTrans" cxnId="{BACB1AF9-1FD3-4A70-B36B-BF39F1C111EE}">
      <dgm:prSet/>
      <dgm:spPr/>
      <dgm:t>
        <a:bodyPr/>
        <a:lstStyle/>
        <a:p>
          <a:endParaRPr lang="en-US" noProof="0" dirty="0"/>
        </a:p>
      </dgm:t>
    </dgm:pt>
    <dgm:pt modelId="{6232B2CD-EDAC-4F1E-B6D1-98BB722DEE8D}" type="sibTrans" cxnId="{BACB1AF9-1FD3-4A70-B36B-BF39F1C111EE}">
      <dgm:prSet/>
      <dgm:spPr/>
      <dgm:t>
        <a:bodyPr/>
        <a:lstStyle/>
        <a:p>
          <a:endParaRPr lang="en-US" noProof="0" dirty="0"/>
        </a:p>
      </dgm:t>
    </dgm:pt>
    <dgm:pt modelId="{7792538A-7F37-4ACC-BD25-FA4848D43A8D}">
      <dgm:prSet phldrT="[Text]"/>
      <dgm:spPr/>
      <dgm:t>
        <a:bodyPr/>
        <a:lstStyle/>
        <a:p>
          <a:r>
            <a:rPr lang="en-US" noProof="0" dirty="0"/>
            <a:t>July 2022</a:t>
          </a:r>
        </a:p>
        <a:p>
          <a:r>
            <a:rPr lang="en-US" noProof="0" dirty="0"/>
            <a:t>In the EU, CS mandatory for new whole vehicle types</a:t>
          </a:r>
        </a:p>
      </dgm:t>
    </dgm:pt>
    <dgm:pt modelId="{AD62082C-42CE-4593-84F0-C6D9362C6BD1}" type="parTrans" cxnId="{E1446BE2-E32C-42F8-944A-0BE12FBE70C9}">
      <dgm:prSet/>
      <dgm:spPr/>
      <dgm:t>
        <a:bodyPr/>
        <a:lstStyle/>
        <a:p>
          <a:endParaRPr lang="en-US" noProof="0" dirty="0"/>
        </a:p>
      </dgm:t>
    </dgm:pt>
    <dgm:pt modelId="{4EFD21B1-97C7-447D-8D4C-1FCF30818E4E}" type="sibTrans" cxnId="{E1446BE2-E32C-42F8-944A-0BE12FBE70C9}">
      <dgm:prSet/>
      <dgm:spPr/>
      <dgm:t>
        <a:bodyPr/>
        <a:lstStyle/>
        <a:p>
          <a:endParaRPr lang="en-US" noProof="0" dirty="0"/>
        </a:p>
      </dgm:t>
    </dgm:pt>
    <dgm:pt modelId="{43ED8556-BF16-4137-B41A-E494ADC6D8B9}">
      <dgm:prSet phldrT="[Text]"/>
      <dgm:spPr/>
      <dgm:t>
        <a:bodyPr/>
        <a:lstStyle/>
        <a:p>
          <a:r>
            <a:rPr lang="en-US" noProof="0" dirty="0"/>
            <a:t>July 2024, CS mandatory for first registrations</a:t>
          </a:r>
        </a:p>
      </dgm:t>
    </dgm:pt>
    <dgm:pt modelId="{C4DC76C7-93A1-42B2-9E86-29F4510E51C9}" type="parTrans" cxnId="{544664E0-13DF-4BF3-8B81-03657758A762}">
      <dgm:prSet/>
      <dgm:spPr/>
      <dgm:t>
        <a:bodyPr/>
        <a:lstStyle/>
        <a:p>
          <a:endParaRPr lang="en-US" noProof="0" dirty="0"/>
        </a:p>
      </dgm:t>
    </dgm:pt>
    <dgm:pt modelId="{3DCF589D-4D40-4F86-A21D-A3517E0F50B6}" type="sibTrans" cxnId="{544664E0-13DF-4BF3-8B81-03657758A762}">
      <dgm:prSet/>
      <dgm:spPr/>
      <dgm:t>
        <a:bodyPr/>
        <a:lstStyle/>
        <a:p>
          <a:endParaRPr lang="en-US" noProof="0" dirty="0"/>
        </a:p>
      </dgm:t>
    </dgm:pt>
    <dgm:pt modelId="{9F012B45-F4E4-4273-93CC-76BBF08971C1}" type="pres">
      <dgm:prSet presAssocID="{2C8ECDF5-4F86-41D2-B732-0A99E4512C20}" presName="Name0" presStyleCnt="0">
        <dgm:presLayoutVars>
          <dgm:dir/>
          <dgm:resizeHandles val="exact"/>
        </dgm:presLayoutVars>
      </dgm:prSet>
      <dgm:spPr/>
    </dgm:pt>
    <dgm:pt modelId="{C9C74C13-0D85-4B62-9B3E-F0AA320C9E8F}" type="pres">
      <dgm:prSet presAssocID="{2C8ECDF5-4F86-41D2-B732-0A99E4512C20}" presName="arrow" presStyleLbl="bgShp" presStyleIdx="0" presStyleCnt="1"/>
      <dgm:spPr/>
    </dgm:pt>
    <dgm:pt modelId="{E80109B5-52B6-4706-9857-E620624D272D}" type="pres">
      <dgm:prSet presAssocID="{2C8ECDF5-4F86-41D2-B732-0A99E4512C20}" presName="points" presStyleCnt="0"/>
      <dgm:spPr/>
    </dgm:pt>
    <dgm:pt modelId="{DF1FF09B-0391-4D26-A2F7-7846B429485B}" type="pres">
      <dgm:prSet presAssocID="{099CF09B-DE83-4177-8BC3-10BE6544D3F3}" presName="compositeA" presStyleCnt="0"/>
      <dgm:spPr/>
    </dgm:pt>
    <dgm:pt modelId="{1A7CD9F6-AD59-4C8F-97CB-28F5C25DE727}" type="pres">
      <dgm:prSet presAssocID="{099CF09B-DE83-4177-8BC3-10BE6544D3F3}" presName="textA" presStyleLbl="revTx" presStyleIdx="0" presStyleCnt="3">
        <dgm:presLayoutVars>
          <dgm:bulletEnabled val="1"/>
        </dgm:presLayoutVars>
      </dgm:prSet>
      <dgm:spPr/>
    </dgm:pt>
    <dgm:pt modelId="{1FA191F3-7A42-4EEE-A7E0-EE0B37967E75}" type="pres">
      <dgm:prSet presAssocID="{099CF09B-DE83-4177-8BC3-10BE6544D3F3}" presName="circleA" presStyleLbl="node1" presStyleIdx="0" presStyleCnt="3"/>
      <dgm:spPr/>
    </dgm:pt>
    <dgm:pt modelId="{D8269C0C-10C6-4BA5-985C-19496BFF18E6}" type="pres">
      <dgm:prSet presAssocID="{099CF09B-DE83-4177-8BC3-10BE6544D3F3}" presName="spaceA" presStyleCnt="0"/>
      <dgm:spPr/>
    </dgm:pt>
    <dgm:pt modelId="{A86631D8-69E7-4EE1-A70E-A915DF687B2A}" type="pres">
      <dgm:prSet presAssocID="{6232B2CD-EDAC-4F1E-B6D1-98BB722DEE8D}" presName="space" presStyleCnt="0"/>
      <dgm:spPr/>
    </dgm:pt>
    <dgm:pt modelId="{4735E59F-9097-4C93-A99B-A88646739F98}" type="pres">
      <dgm:prSet presAssocID="{7792538A-7F37-4ACC-BD25-FA4848D43A8D}" presName="compositeB" presStyleCnt="0"/>
      <dgm:spPr/>
    </dgm:pt>
    <dgm:pt modelId="{A6821EC2-A64E-4AD5-A9B8-C37D3B05701F}" type="pres">
      <dgm:prSet presAssocID="{7792538A-7F37-4ACC-BD25-FA4848D43A8D}" presName="textB" presStyleLbl="revTx" presStyleIdx="1" presStyleCnt="3">
        <dgm:presLayoutVars>
          <dgm:bulletEnabled val="1"/>
        </dgm:presLayoutVars>
      </dgm:prSet>
      <dgm:spPr/>
    </dgm:pt>
    <dgm:pt modelId="{DD44EEE3-87FD-4CEA-859C-A414C741E811}" type="pres">
      <dgm:prSet presAssocID="{7792538A-7F37-4ACC-BD25-FA4848D43A8D}" presName="circleB" presStyleLbl="node1" presStyleIdx="1" presStyleCnt="3"/>
      <dgm:spPr/>
    </dgm:pt>
    <dgm:pt modelId="{E9517613-BB78-4C73-8090-E05AAE0A3A1F}" type="pres">
      <dgm:prSet presAssocID="{7792538A-7F37-4ACC-BD25-FA4848D43A8D}" presName="spaceB" presStyleCnt="0"/>
      <dgm:spPr/>
    </dgm:pt>
    <dgm:pt modelId="{A767DE25-E760-4E5D-A8AE-2EAE1AA01021}" type="pres">
      <dgm:prSet presAssocID="{4EFD21B1-97C7-447D-8D4C-1FCF30818E4E}" presName="space" presStyleCnt="0"/>
      <dgm:spPr/>
    </dgm:pt>
    <dgm:pt modelId="{8698B752-14EE-4818-8B9E-ABB33814A5A7}" type="pres">
      <dgm:prSet presAssocID="{43ED8556-BF16-4137-B41A-E494ADC6D8B9}" presName="compositeA" presStyleCnt="0"/>
      <dgm:spPr/>
    </dgm:pt>
    <dgm:pt modelId="{5B43C36F-3257-4118-B0BC-ED24CE62827B}" type="pres">
      <dgm:prSet presAssocID="{43ED8556-BF16-4137-B41A-E494ADC6D8B9}" presName="textA" presStyleLbl="revTx" presStyleIdx="2" presStyleCnt="3">
        <dgm:presLayoutVars>
          <dgm:bulletEnabled val="1"/>
        </dgm:presLayoutVars>
      </dgm:prSet>
      <dgm:spPr/>
    </dgm:pt>
    <dgm:pt modelId="{81B6D573-DC24-4820-863C-FBAC03265D01}" type="pres">
      <dgm:prSet presAssocID="{43ED8556-BF16-4137-B41A-E494ADC6D8B9}" presName="circleA" presStyleLbl="node1" presStyleIdx="2" presStyleCnt="3"/>
      <dgm:spPr/>
    </dgm:pt>
    <dgm:pt modelId="{1228987D-6FAD-4987-A762-1CE465808012}" type="pres">
      <dgm:prSet presAssocID="{43ED8556-BF16-4137-B41A-E494ADC6D8B9}" presName="spaceA" presStyleCnt="0"/>
      <dgm:spPr/>
    </dgm:pt>
  </dgm:ptLst>
  <dgm:cxnLst>
    <dgm:cxn modelId="{C19E5107-52CB-4FFC-A429-61A5D99CF43D}" type="presOf" srcId="{43ED8556-BF16-4137-B41A-E494ADC6D8B9}" destId="{5B43C36F-3257-4118-B0BC-ED24CE62827B}" srcOrd="0" destOrd="0" presId="urn:microsoft.com/office/officeart/2005/8/layout/hProcess11"/>
    <dgm:cxn modelId="{867E5C26-AF82-4783-B78C-8E6B5E35F13B}" type="presOf" srcId="{2C8ECDF5-4F86-41D2-B732-0A99E4512C20}" destId="{9F012B45-F4E4-4273-93CC-76BBF08971C1}" srcOrd="0" destOrd="0" presId="urn:microsoft.com/office/officeart/2005/8/layout/hProcess11"/>
    <dgm:cxn modelId="{F2B8267C-B958-4B38-A263-390D1ABC308A}" type="presOf" srcId="{099CF09B-DE83-4177-8BC3-10BE6544D3F3}" destId="{1A7CD9F6-AD59-4C8F-97CB-28F5C25DE727}" srcOrd="0" destOrd="0" presId="urn:microsoft.com/office/officeart/2005/8/layout/hProcess11"/>
    <dgm:cxn modelId="{223DD58B-1ADC-4864-BFA2-04066A275E58}" type="presOf" srcId="{7792538A-7F37-4ACC-BD25-FA4848D43A8D}" destId="{A6821EC2-A64E-4AD5-A9B8-C37D3B05701F}" srcOrd="0" destOrd="0" presId="urn:microsoft.com/office/officeart/2005/8/layout/hProcess11"/>
    <dgm:cxn modelId="{544664E0-13DF-4BF3-8B81-03657758A762}" srcId="{2C8ECDF5-4F86-41D2-B732-0A99E4512C20}" destId="{43ED8556-BF16-4137-B41A-E494ADC6D8B9}" srcOrd="2" destOrd="0" parTransId="{C4DC76C7-93A1-42B2-9E86-29F4510E51C9}" sibTransId="{3DCF589D-4D40-4F86-A21D-A3517E0F50B6}"/>
    <dgm:cxn modelId="{E1446BE2-E32C-42F8-944A-0BE12FBE70C9}" srcId="{2C8ECDF5-4F86-41D2-B732-0A99E4512C20}" destId="{7792538A-7F37-4ACC-BD25-FA4848D43A8D}" srcOrd="1" destOrd="0" parTransId="{AD62082C-42CE-4593-84F0-C6D9362C6BD1}" sibTransId="{4EFD21B1-97C7-447D-8D4C-1FCF30818E4E}"/>
    <dgm:cxn modelId="{BACB1AF9-1FD3-4A70-B36B-BF39F1C111EE}" srcId="{2C8ECDF5-4F86-41D2-B732-0A99E4512C20}" destId="{099CF09B-DE83-4177-8BC3-10BE6544D3F3}" srcOrd="0" destOrd="0" parTransId="{4B8ECC7B-51CA-4106-8F6A-3EB1E46A8563}" sibTransId="{6232B2CD-EDAC-4F1E-B6D1-98BB722DEE8D}"/>
    <dgm:cxn modelId="{52F64620-41F7-4AED-A4B5-647A1F4E748E}" type="presParOf" srcId="{9F012B45-F4E4-4273-93CC-76BBF08971C1}" destId="{C9C74C13-0D85-4B62-9B3E-F0AA320C9E8F}" srcOrd="0" destOrd="0" presId="urn:microsoft.com/office/officeart/2005/8/layout/hProcess11"/>
    <dgm:cxn modelId="{3BD00EC7-4754-45D7-885A-D134736BA40F}" type="presParOf" srcId="{9F012B45-F4E4-4273-93CC-76BBF08971C1}" destId="{E80109B5-52B6-4706-9857-E620624D272D}" srcOrd="1" destOrd="0" presId="urn:microsoft.com/office/officeart/2005/8/layout/hProcess11"/>
    <dgm:cxn modelId="{0335C9DB-B9FE-4F32-AF5D-F5FE5AEBA1D3}" type="presParOf" srcId="{E80109B5-52B6-4706-9857-E620624D272D}" destId="{DF1FF09B-0391-4D26-A2F7-7846B429485B}" srcOrd="0" destOrd="0" presId="urn:microsoft.com/office/officeart/2005/8/layout/hProcess11"/>
    <dgm:cxn modelId="{6764EBD4-8B11-4756-A30C-0D4770177A12}" type="presParOf" srcId="{DF1FF09B-0391-4D26-A2F7-7846B429485B}" destId="{1A7CD9F6-AD59-4C8F-97CB-28F5C25DE727}" srcOrd="0" destOrd="0" presId="urn:microsoft.com/office/officeart/2005/8/layout/hProcess11"/>
    <dgm:cxn modelId="{14427EE0-4C93-4B54-A306-F5CEFCCEB7AB}" type="presParOf" srcId="{DF1FF09B-0391-4D26-A2F7-7846B429485B}" destId="{1FA191F3-7A42-4EEE-A7E0-EE0B37967E75}" srcOrd="1" destOrd="0" presId="urn:microsoft.com/office/officeart/2005/8/layout/hProcess11"/>
    <dgm:cxn modelId="{97D0049F-1F62-42FC-8434-6870AE9EA08E}" type="presParOf" srcId="{DF1FF09B-0391-4D26-A2F7-7846B429485B}" destId="{D8269C0C-10C6-4BA5-985C-19496BFF18E6}" srcOrd="2" destOrd="0" presId="urn:microsoft.com/office/officeart/2005/8/layout/hProcess11"/>
    <dgm:cxn modelId="{96A51B2C-18D3-4733-B855-5304602482CB}" type="presParOf" srcId="{E80109B5-52B6-4706-9857-E620624D272D}" destId="{A86631D8-69E7-4EE1-A70E-A915DF687B2A}" srcOrd="1" destOrd="0" presId="urn:microsoft.com/office/officeart/2005/8/layout/hProcess11"/>
    <dgm:cxn modelId="{BB707EB3-7ADD-4DD8-B13D-DA680B97E393}" type="presParOf" srcId="{E80109B5-52B6-4706-9857-E620624D272D}" destId="{4735E59F-9097-4C93-A99B-A88646739F98}" srcOrd="2" destOrd="0" presId="urn:microsoft.com/office/officeart/2005/8/layout/hProcess11"/>
    <dgm:cxn modelId="{51F8228E-533D-4990-A34F-776CB8138867}" type="presParOf" srcId="{4735E59F-9097-4C93-A99B-A88646739F98}" destId="{A6821EC2-A64E-4AD5-A9B8-C37D3B05701F}" srcOrd="0" destOrd="0" presId="urn:microsoft.com/office/officeart/2005/8/layout/hProcess11"/>
    <dgm:cxn modelId="{EF900E6A-30C6-49C3-A16E-B79C1E52B7FF}" type="presParOf" srcId="{4735E59F-9097-4C93-A99B-A88646739F98}" destId="{DD44EEE3-87FD-4CEA-859C-A414C741E811}" srcOrd="1" destOrd="0" presId="urn:microsoft.com/office/officeart/2005/8/layout/hProcess11"/>
    <dgm:cxn modelId="{B1173E2B-DBF0-40D2-8664-85BA96E3CF6E}" type="presParOf" srcId="{4735E59F-9097-4C93-A99B-A88646739F98}" destId="{E9517613-BB78-4C73-8090-E05AAE0A3A1F}" srcOrd="2" destOrd="0" presId="urn:microsoft.com/office/officeart/2005/8/layout/hProcess11"/>
    <dgm:cxn modelId="{C65B6AEB-CD15-4E76-AB02-278F72978CB0}" type="presParOf" srcId="{E80109B5-52B6-4706-9857-E620624D272D}" destId="{A767DE25-E760-4E5D-A8AE-2EAE1AA01021}" srcOrd="3" destOrd="0" presId="urn:microsoft.com/office/officeart/2005/8/layout/hProcess11"/>
    <dgm:cxn modelId="{C36B5490-F761-4D78-BF01-BA5A98E8ED1D}" type="presParOf" srcId="{E80109B5-52B6-4706-9857-E620624D272D}" destId="{8698B752-14EE-4818-8B9E-ABB33814A5A7}" srcOrd="4" destOrd="0" presId="urn:microsoft.com/office/officeart/2005/8/layout/hProcess11"/>
    <dgm:cxn modelId="{59C7FC81-69B0-49B2-BAD7-350AAFB8A2D2}" type="presParOf" srcId="{8698B752-14EE-4818-8B9E-ABB33814A5A7}" destId="{5B43C36F-3257-4118-B0BC-ED24CE62827B}" srcOrd="0" destOrd="0" presId="urn:microsoft.com/office/officeart/2005/8/layout/hProcess11"/>
    <dgm:cxn modelId="{F5091BFD-39CA-4380-90AE-9AA3CD8216EB}" type="presParOf" srcId="{8698B752-14EE-4818-8B9E-ABB33814A5A7}" destId="{81B6D573-DC24-4820-863C-FBAC03265D01}" srcOrd="1" destOrd="0" presId="urn:microsoft.com/office/officeart/2005/8/layout/hProcess11"/>
    <dgm:cxn modelId="{EEADB26F-2D2A-4BE8-BF40-D67420D466A6}" type="presParOf" srcId="{8698B752-14EE-4818-8B9E-ABB33814A5A7}" destId="{1228987D-6FAD-4987-A762-1CE465808012}"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C74C13-0D85-4B62-9B3E-F0AA320C9E8F}">
      <dsp:nvSpPr>
        <dsp:cNvPr id="0" name=""/>
        <dsp:cNvSpPr/>
      </dsp:nvSpPr>
      <dsp:spPr>
        <a:xfrm>
          <a:off x="0" y="581069"/>
          <a:ext cx="4865620" cy="774759"/>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7CD9F6-AD59-4C8F-97CB-28F5C25DE727}">
      <dsp:nvSpPr>
        <dsp:cNvPr id="0" name=""/>
        <dsp:cNvSpPr/>
      </dsp:nvSpPr>
      <dsp:spPr>
        <a:xfrm>
          <a:off x="2138" y="0"/>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marL="0" lvl="0" indent="0" algn="ctr" defTabSz="444500">
            <a:lnSpc>
              <a:spcPct val="90000"/>
            </a:lnSpc>
            <a:spcBef>
              <a:spcPct val="0"/>
            </a:spcBef>
            <a:spcAft>
              <a:spcPct val="35000"/>
            </a:spcAft>
            <a:buNone/>
          </a:pPr>
          <a:r>
            <a:rPr lang="en-US" sz="1000" kern="1200" noProof="0" dirty="0"/>
            <a:t>Jan 2021</a:t>
          </a:r>
        </a:p>
        <a:p>
          <a:pPr marL="0" lvl="0" indent="0" algn="ctr" defTabSz="444500">
            <a:lnSpc>
              <a:spcPct val="90000"/>
            </a:lnSpc>
            <a:spcBef>
              <a:spcPct val="0"/>
            </a:spcBef>
            <a:spcAft>
              <a:spcPct val="35000"/>
            </a:spcAft>
            <a:buNone/>
          </a:pPr>
          <a:r>
            <a:rPr lang="en-US" sz="1000" kern="1200" noProof="0" dirty="0"/>
            <a:t>UN CS regulation comes into force </a:t>
          </a:r>
        </a:p>
      </dsp:txBody>
      <dsp:txXfrm>
        <a:off x="2138" y="0"/>
        <a:ext cx="1411220" cy="774759"/>
      </dsp:txXfrm>
    </dsp:sp>
    <dsp:sp modelId="{1FA191F3-7A42-4EEE-A7E0-EE0B37967E75}">
      <dsp:nvSpPr>
        <dsp:cNvPr id="0" name=""/>
        <dsp:cNvSpPr/>
      </dsp:nvSpPr>
      <dsp:spPr>
        <a:xfrm>
          <a:off x="610903" y="871604"/>
          <a:ext cx="193689" cy="193689"/>
        </a:xfrm>
        <a:prstGeom prst="ellipse">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821EC2-A64E-4AD5-A9B8-C37D3B05701F}">
      <dsp:nvSpPr>
        <dsp:cNvPr id="0" name=""/>
        <dsp:cNvSpPr/>
      </dsp:nvSpPr>
      <dsp:spPr>
        <a:xfrm>
          <a:off x="1483919" y="1162139"/>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marL="0" lvl="0" indent="0" algn="ctr" defTabSz="444500">
            <a:lnSpc>
              <a:spcPct val="90000"/>
            </a:lnSpc>
            <a:spcBef>
              <a:spcPct val="0"/>
            </a:spcBef>
            <a:spcAft>
              <a:spcPct val="35000"/>
            </a:spcAft>
            <a:buNone/>
          </a:pPr>
          <a:r>
            <a:rPr lang="en-US" sz="1000" kern="1200" noProof="0" dirty="0"/>
            <a:t>July 2022</a:t>
          </a:r>
        </a:p>
        <a:p>
          <a:pPr marL="0" lvl="0" indent="0" algn="ctr" defTabSz="444500">
            <a:lnSpc>
              <a:spcPct val="90000"/>
            </a:lnSpc>
            <a:spcBef>
              <a:spcPct val="0"/>
            </a:spcBef>
            <a:spcAft>
              <a:spcPct val="35000"/>
            </a:spcAft>
            <a:buNone/>
          </a:pPr>
          <a:r>
            <a:rPr lang="en-US" sz="1000" kern="1200" noProof="0" dirty="0"/>
            <a:t>In the EU, CS mandatory for new whole vehicle types</a:t>
          </a:r>
        </a:p>
      </dsp:txBody>
      <dsp:txXfrm>
        <a:off x="1483919" y="1162139"/>
        <a:ext cx="1411220" cy="774759"/>
      </dsp:txXfrm>
    </dsp:sp>
    <dsp:sp modelId="{DD44EEE3-87FD-4CEA-859C-A414C741E811}">
      <dsp:nvSpPr>
        <dsp:cNvPr id="0" name=""/>
        <dsp:cNvSpPr/>
      </dsp:nvSpPr>
      <dsp:spPr>
        <a:xfrm>
          <a:off x="2092684" y="871604"/>
          <a:ext cx="193689" cy="193689"/>
        </a:xfrm>
        <a:prstGeom prst="ellipse">
          <a:avLst/>
        </a:prstGeom>
        <a:solidFill>
          <a:schemeClr val="accent2">
            <a:shade val="80000"/>
            <a:hueOff val="0"/>
            <a:satOff val="-14010"/>
            <a:lumOff val="15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43C36F-3257-4118-B0BC-ED24CE62827B}">
      <dsp:nvSpPr>
        <dsp:cNvPr id="0" name=""/>
        <dsp:cNvSpPr/>
      </dsp:nvSpPr>
      <dsp:spPr>
        <a:xfrm>
          <a:off x="2965700" y="0"/>
          <a:ext cx="1411220" cy="77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marL="0" lvl="0" indent="0" algn="ctr" defTabSz="444500">
            <a:lnSpc>
              <a:spcPct val="90000"/>
            </a:lnSpc>
            <a:spcBef>
              <a:spcPct val="0"/>
            </a:spcBef>
            <a:spcAft>
              <a:spcPct val="35000"/>
            </a:spcAft>
            <a:buNone/>
          </a:pPr>
          <a:r>
            <a:rPr lang="en-US" sz="1000" kern="1200" noProof="0" dirty="0"/>
            <a:t>July 2024, CS mandatory for first registrations</a:t>
          </a:r>
        </a:p>
      </dsp:txBody>
      <dsp:txXfrm>
        <a:off x="2965700" y="0"/>
        <a:ext cx="1411220" cy="774759"/>
      </dsp:txXfrm>
    </dsp:sp>
    <dsp:sp modelId="{81B6D573-DC24-4820-863C-FBAC03265D01}">
      <dsp:nvSpPr>
        <dsp:cNvPr id="0" name=""/>
        <dsp:cNvSpPr/>
      </dsp:nvSpPr>
      <dsp:spPr>
        <a:xfrm>
          <a:off x="3574465" y="871604"/>
          <a:ext cx="193689" cy="193689"/>
        </a:xfrm>
        <a:prstGeom prst="ellipse">
          <a:avLst/>
        </a:prstGeom>
        <a:solidFill>
          <a:schemeClr val="accent2">
            <a:shade val="80000"/>
            <a:hueOff val="0"/>
            <a:satOff val="-28019"/>
            <a:lumOff val="31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28/02/2020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extLst>
      <p:ext uri="{BB962C8B-B14F-4D97-AF65-F5344CB8AC3E}">
        <p14:creationId xmlns:p14="http://schemas.microsoft.com/office/powerpoint/2010/main" val="29752763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Modifier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3" y="20335"/>
            <a:ext cx="650030" cy="1032401"/>
          </a:xfrm>
          <a:prstGeom prst="rect">
            <a:avLst/>
          </a:prstGeom>
        </p:spPr>
      </p:pic>
      <p:pic>
        <p:nvPicPr>
          <p:cNvPr id="8" name="Image 11">
            <a:extLst>
              <a:ext uri="{FF2B5EF4-FFF2-40B4-BE49-F238E27FC236}">
                <a16:creationId xmlns:a16="http://schemas.microsoft.com/office/drawing/2014/main" id="{7223DC7C-4446-4BC3-8025-8B50E71C964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464486" y="269975"/>
            <a:ext cx="1608178" cy="4227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5.png"/><Relationship Id="rId7" Type="http://schemas.openxmlformats.org/officeDocument/2006/relationships/diagramData" Target="../diagrams/data1.xml"/><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11" Type="http://schemas.microsoft.com/office/2007/relationships/diagramDrawing" Target="../diagrams/drawing1.xml"/><Relationship Id="rId5" Type="http://schemas.openxmlformats.org/officeDocument/2006/relationships/image" Target="../media/image7.png"/><Relationship Id="rId10" Type="http://schemas.openxmlformats.org/officeDocument/2006/relationships/diagramColors" Target="../diagrams/colors1.xml"/><Relationship Id="rId4" Type="http://schemas.openxmlformats.org/officeDocument/2006/relationships/image" Target="../media/image6.png"/><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1866C-2E48-4867-946F-37FAF7867226}"/>
              </a:ext>
            </a:extLst>
          </p:cNvPr>
          <p:cNvSpPr>
            <a:spLocks noGrp="1"/>
          </p:cNvSpPr>
          <p:nvPr>
            <p:ph type="title"/>
          </p:nvPr>
        </p:nvSpPr>
        <p:spPr>
          <a:xfrm>
            <a:off x="965953" y="267922"/>
            <a:ext cx="4766320" cy="1143000"/>
          </a:xfrm>
        </p:spPr>
        <p:txBody>
          <a:bodyPr/>
          <a:lstStyle/>
          <a:p>
            <a:pPr algn="l"/>
            <a:r>
              <a:rPr lang="fr-CH" sz="2000" dirty="0" err="1"/>
              <a:t>Submitted</a:t>
            </a:r>
            <a:r>
              <a:rPr lang="fr-CH" sz="2000" dirty="0"/>
              <a:t> by the experts </a:t>
            </a:r>
            <a:br>
              <a:rPr lang="fr-CH" sz="2000" dirty="0"/>
            </a:br>
            <a:r>
              <a:rPr lang="fr-CH" sz="2000" dirty="0" err="1"/>
              <a:t>from</a:t>
            </a:r>
            <a:r>
              <a:rPr lang="fr-CH" sz="2000" dirty="0"/>
              <a:t> CLEPA and OICA</a:t>
            </a:r>
            <a:endParaRPr lang="en-GB" sz="2000" dirty="0"/>
          </a:p>
        </p:txBody>
      </p:sp>
      <p:sp>
        <p:nvSpPr>
          <p:cNvPr id="3" name="Slide Number Placeholder 2">
            <a:extLst>
              <a:ext uri="{FF2B5EF4-FFF2-40B4-BE49-F238E27FC236}">
                <a16:creationId xmlns:a16="http://schemas.microsoft.com/office/drawing/2014/main" id="{D573CA74-A3DC-4AF7-8EE6-3767BF4CE18D}"/>
              </a:ext>
            </a:extLst>
          </p:cNvPr>
          <p:cNvSpPr>
            <a:spLocks noGrp="1"/>
          </p:cNvSpPr>
          <p:nvPr>
            <p:ph type="sldNum" sz="quarter" idx="12"/>
          </p:nvPr>
        </p:nvSpPr>
        <p:spPr/>
        <p:txBody>
          <a:bodyPr/>
          <a:lstStyle/>
          <a:p>
            <a:fld id="{21C2F580-C48E-4C14-8111-BE255E1134ED}" type="slidenum">
              <a:rPr lang="ja-JP" altLang="fr-FR" smtClean="0"/>
              <a:pPr/>
              <a:t>1</a:t>
            </a:fld>
            <a:endParaRPr lang="fr-FR" altLang="ja-JP"/>
          </a:p>
        </p:txBody>
      </p:sp>
      <p:sp>
        <p:nvSpPr>
          <p:cNvPr id="4" name="Title 1">
            <a:extLst>
              <a:ext uri="{FF2B5EF4-FFF2-40B4-BE49-F238E27FC236}">
                <a16:creationId xmlns:a16="http://schemas.microsoft.com/office/drawing/2014/main" id="{FD1E7E5A-AB33-4293-A7FF-E2CF55705185}"/>
              </a:ext>
            </a:extLst>
          </p:cNvPr>
          <p:cNvSpPr txBox="1">
            <a:spLocks/>
          </p:cNvSpPr>
          <p:nvPr/>
        </p:nvSpPr>
        <p:spPr>
          <a:xfrm>
            <a:off x="6456040" y="274638"/>
            <a:ext cx="4766320"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endParaRPr lang="en-GB" kern="0" dirty="0"/>
          </a:p>
        </p:txBody>
      </p:sp>
      <p:sp>
        <p:nvSpPr>
          <p:cNvPr id="5" name="Title 1">
            <a:extLst>
              <a:ext uri="{FF2B5EF4-FFF2-40B4-BE49-F238E27FC236}">
                <a16:creationId xmlns:a16="http://schemas.microsoft.com/office/drawing/2014/main" id="{A104F4B0-1A95-4D49-8447-A720BD53F4D0}"/>
              </a:ext>
            </a:extLst>
          </p:cNvPr>
          <p:cNvSpPr txBox="1">
            <a:spLocks/>
          </p:cNvSpPr>
          <p:nvPr/>
        </p:nvSpPr>
        <p:spPr>
          <a:xfrm>
            <a:off x="6354440" y="267922"/>
            <a:ext cx="4766320"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CH" sz="2000" u="sng" kern="0" dirty="0"/>
              <a:t>Informal document</a:t>
            </a:r>
            <a:r>
              <a:rPr lang="fr-CH" sz="2000" kern="0" dirty="0"/>
              <a:t> </a:t>
            </a:r>
            <a:r>
              <a:rPr lang="fr-CH" sz="2000" b="1" kern="0" dirty="0"/>
              <a:t>GRVA-06-08</a:t>
            </a:r>
            <a:br>
              <a:rPr lang="fr-CH" sz="2000" kern="0" dirty="0"/>
            </a:br>
            <a:r>
              <a:rPr lang="fr-CH" sz="2000" kern="0" dirty="0"/>
              <a:t>6th GRVA, 3-4 March 2020</a:t>
            </a:r>
            <a:br>
              <a:rPr lang="fr-CH" sz="2000" kern="0" dirty="0"/>
            </a:br>
            <a:r>
              <a:rPr lang="fr-CH" sz="2000" kern="0" dirty="0"/>
              <a:t>Agenda </a:t>
            </a:r>
            <a:r>
              <a:rPr lang="fr-CH" sz="2000" kern="0"/>
              <a:t>item 4</a:t>
            </a:r>
            <a:endParaRPr lang="en-GB" sz="2000" kern="0" dirty="0"/>
          </a:p>
        </p:txBody>
      </p:sp>
      <p:sp>
        <p:nvSpPr>
          <p:cNvPr id="6" name="TextBox 5">
            <a:extLst>
              <a:ext uri="{FF2B5EF4-FFF2-40B4-BE49-F238E27FC236}">
                <a16:creationId xmlns:a16="http://schemas.microsoft.com/office/drawing/2014/main" id="{B3B3612F-526F-4848-A039-EC6B50A8D136}"/>
              </a:ext>
            </a:extLst>
          </p:cNvPr>
          <p:cNvSpPr txBox="1"/>
          <p:nvPr/>
        </p:nvSpPr>
        <p:spPr>
          <a:xfrm>
            <a:off x="2074368" y="2636912"/>
            <a:ext cx="8228023" cy="1323439"/>
          </a:xfrm>
          <a:prstGeom prst="rect">
            <a:avLst/>
          </a:prstGeom>
          <a:noFill/>
        </p:spPr>
        <p:txBody>
          <a:bodyPr wrap="none" rtlCol="0">
            <a:spAutoFit/>
          </a:bodyPr>
          <a:lstStyle/>
          <a:p>
            <a:pPr algn="ctr"/>
            <a:r>
              <a:rPr lang="en-US" sz="4000" dirty="0"/>
              <a:t>Explanations for the </a:t>
            </a:r>
            <a:r>
              <a:rPr lang="fr-CH" sz="4000" dirty="0" err="1"/>
              <a:t>suggested</a:t>
            </a:r>
            <a:r>
              <a:rPr lang="fr-CH" sz="4000" dirty="0"/>
              <a:t> </a:t>
            </a:r>
            <a:br>
              <a:rPr lang="fr-CH" sz="4000" dirty="0"/>
            </a:br>
            <a:r>
              <a:rPr lang="fr-CH" sz="4000" dirty="0" err="1"/>
              <a:t>amendments</a:t>
            </a:r>
            <a:r>
              <a:rPr lang="fr-CH" sz="4000" dirty="0"/>
              <a:t> to GRVA-05-05-Rev.1</a:t>
            </a:r>
            <a:endParaRPr lang="en-GB" sz="4000" dirty="0"/>
          </a:p>
        </p:txBody>
      </p:sp>
    </p:spTree>
    <p:extLst>
      <p:ext uri="{BB962C8B-B14F-4D97-AF65-F5344CB8AC3E}">
        <p14:creationId xmlns:p14="http://schemas.microsoft.com/office/powerpoint/2010/main" val="2959227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5992378" y="4419109"/>
            <a:ext cx="5843838" cy="954107"/>
          </a:xfrm>
          <a:prstGeom prst="rect">
            <a:avLst/>
          </a:prstGeom>
          <a:noFill/>
        </p:spPr>
        <p:txBody>
          <a:bodyPr wrap="square" rtlCol="0">
            <a:spAutoFit/>
          </a:bodyPr>
          <a:lstStyle/>
          <a:p>
            <a:pPr algn="just"/>
            <a:r>
              <a:rPr lang="en-US" sz="1400" b="1" dirty="0"/>
              <a:t>The 48 months transition period will allow OEMs to incorporate certified CSMS processes (possible only after the regulation comes into force) in the development of their E/E architectures. Also, suppliers need time to incorporate CS processes.</a:t>
            </a:r>
          </a:p>
        </p:txBody>
      </p:sp>
      <p:pic>
        <p:nvPicPr>
          <p:cNvPr id="8" name="Picture 7"/>
          <p:cNvPicPr>
            <a:picLocks noChangeAspect="1"/>
          </p:cNvPicPr>
          <p:nvPr/>
        </p:nvPicPr>
        <p:blipFill>
          <a:blip r:embed="rId2"/>
          <a:stretch>
            <a:fillRect/>
          </a:stretch>
        </p:blipFill>
        <p:spPr>
          <a:xfrm>
            <a:off x="1457028" y="2489906"/>
            <a:ext cx="976300" cy="597790"/>
          </a:xfrm>
          <a:prstGeom prst="rect">
            <a:avLst/>
          </a:prstGeom>
        </p:spPr>
      </p:pic>
      <p:pic>
        <p:nvPicPr>
          <p:cNvPr id="38" name="Picture 37"/>
          <p:cNvPicPr>
            <a:picLocks noChangeAspect="1"/>
          </p:cNvPicPr>
          <p:nvPr/>
        </p:nvPicPr>
        <p:blipFill>
          <a:blip r:embed="rId3"/>
          <a:stretch>
            <a:fillRect/>
          </a:stretch>
        </p:blipFill>
        <p:spPr>
          <a:xfrm>
            <a:off x="11417608" y="887095"/>
            <a:ext cx="564456" cy="542382"/>
          </a:xfrm>
          <a:prstGeom prst="rect">
            <a:avLst/>
          </a:prstGeom>
        </p:spPr>
      </p:pic>
      <p:sp>
        <p:nvSpPr>
          <p:cNvPr id="2" name="Titre 1"/>
          <p:cNvSpPr>
            <a:spLocks noGrp="1"/>
          </p:cNvSpPr>
          <p:nvPr>
            <p:ph type="title"/>
          </p:nvPr>
        </p:nvSpPr>
        <p:spPr>
          <a:xfrm>
            <a:off x="923131" y="210222"/>
            <a:ext cx="9505056" cy="778098"/>
          </a:xfrm>
        </p:spPr>
        <p:txBody>
          <a:bodyPr/>
          <a:lstStyle/>
          <a:p>
            <a:r>
              <a:rPr lang="en-US" sz="3600" dirty="0"/>
              <a:t>Explanation for 48 months transition time</a:t>
            </a:r>
          </a:p>
        </p:txBody>
      </p:sp>
      <p:sp>
        <p:nvSpPr>
          <p:cNvPr id="3" name="Espace réservé du numéro de diapositive 2"/>
          <p:cNvSpPr>
            <a:spLocks noGrp="1"/>
          </p:cNvSpPr>
          <p:nvPr>
            <p:ph type="sldNum" sz="quarter" idx="12"/>
          </p:nvPr>
        </p:nvSpPr>
        <p:spPr/>
        <p:txBody>
          <a:bodyPr/>
          <a:lstStyle/>
          <a:p>
            <a:fld id="{21C2F580-C48E-4C14-8111-BE255E1134ED}" type="slidenum">
              <a:rPr lang="en-US" altLang="ja-JP" smtClean="0"/>
              <a:pPr/>
              <a:t>2</a:t>
            </a:fld>
            <a:endParaRPr lang="en-US" altLang="ja-JP" dirty="0"/>
          </a:p>
        </p:txBody>
      </p:sp>
      <p:sp>
        <p:nvSpPr>
          <p:cNvPr id="6" name="TextBox 5"/>
          <p:cNvSpPr txBox="1"/>
          <p:nvPr/>
        </p:nvSpPr>
        <p:spPr>
          <a:xfrm>
            <a:off x="2207842" y="1141461"/>
            <a:ext cx="1631483" cy="1384995"/>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Essential aspects of the E/E architecture and external interfaces with respect to cyber security.  </a:t>
            </a:r>
          </a:p>
        </p:txBody>
      </p:sp>
      <p:sp>
        <p:nvSpPr>
          <p:cNvPr id="9" name="TextBox 8"/>
          <p:cNvSpPr txBox="1"/>
          <p:nvPr/>
        </p:nvSpPr>
        <p:spPr>
          <a:xfrm>
            <a:off x="691102" y="1360161"/>
            <a:ext cx="1150862" cy="954107"/>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Vehicle type for cyber security regulation </a:t>
            </a:r>
          </a:p>
        </p:txBody>
      </p:sp>
      <p:cxnSp>
        <p:nvCxnSpPr>
          <p:cNvPr id="11" name="Straight Connector 10"/>
          <p:cNvCxnSpPr/>
          <p:nvPr/>
        </p:nvCxnSpPr>
        <p:spPr>
          <a:xfrm>
            <a:off x="4051306" y="1129849"/>
            <a:ext cx="0" cy="2129635"/>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p:cNvSpPr txBox="1"/>
          <p:nvPr/>
        </p:nvSpPr>
        <p:spPr>
          <a:xfrm>
            <a:off x="1808876" y="1584394"/>
            <a:ext cx="394660" cy="523220"/>
          </a:xfrm>
          <a:prstGeom prst="rect">
            <a:avLst/>
          </a:prstGeom>
          <a:noFill/>
        </p:spPr>
        <p:txBody>
          <a:bodyPr wrap="none" rtlCol="0">
            <a:spAutoFit/>
          </a:bodyPr>
          <a:lstStyle/>
          <a:p>
            <a:r>
              <a:rPr lang="en-US" sz="2800" b="1" dirty="0"/>
              <a:t>=</a:t>
            </a:r>
          </a:p>
        </p:txBody>
      </p:sp>
      <p:sp>
        <p:nvSpPr>
          <p:cNvPr id="18" name="Oval 17"/>
          <p:cNvSpPr/>
          <p:nvPr/>
        </p:nvSpPr>
        <p:spPr>
          <a:xfrm>
            <a:off x="168832" y="1252143"/>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1</a:t>
            </a:r>
          </a:p>
        </p:txBody>
      </p:sp>
      <p:sp>
        <p:nvSpPr>
          <p:cNvPr id="19" name="Oval 18"/>
          <p:cNvSpPr/>
          <p:nvPr/>
        </p:nvSpPr>
        <p:spPr>
          <a:xfrm>
            <a:off x="168832" y="3390020"/>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4</a:t>
            </a:r>
          </a:p>
        </p:txBody>
      </p:sp>
      <p:sp>
        <p:nvSpPr>
          <p:cNvPr id="20" name="TextBox 19"/>
          <p:cNvSpPr txBox="1"/>
          <p:nvPr/>
        </p:nvSpPr>
        <p:spPr>
          <a:xfrm>
            <a:off x="791901" y="3455576"/>
            <a:ext cx="4448139" cy="307777"/>
          </a:xfrm>
          <a:prstGeom prst="rect">
            <a:avLst/>
          </a:prstGeom>
          <a:noFill/>
        </p:spPr>
        <p:txBody>
          <a:bodyPr wrap="square" rtlCol="0">
            <a:spAutoFit/>
          </a:bodyPr>
          <a:lstStyle/>
          <a:p>
            <a:r>
              <a:rPr lang="en-US" sz="1400" dirty="0"/>
              <a:t>Type approval procedure and timeline  in the EU </a:t>
            </a:r>
          </a:p>
        </p:txBody>
      </p:sp>
      <p:grpSp>
        <p:nvGrpSpPr>
          <p:cNvPr id="27" name="Group 26"/>
          <p:cNvGrpSpPr/>
          <p:nvPr/>
        </p:nvGrpSpPr>
        <p:grpSpPr>
          <a:xfrm>
            <a:off x="4125726" y="1712332"/>
            <a:ext cx="4778586" cy="1100914"/>
            <a:chOff x="4113185" y="1968943"/>
            <a:chExt cx="4778586" cy="1100914"/>
          </a:xfrm>
        </p:grpSpPr>
        <p:pic>
          <p:nvPicPr>
            <p:cNvPr id="23" name="Picture 22"/>
            <p:cNvPicPr>
              <a:picLocks noChangeAspect="1"/>
            </p:cNvPicPr>
            <p:nvPr/>
          </p:nvPicPr>
          <p:blipFill>
            <a:blip r:embed="rId4"/>
            <a:stretch>
              <a:fillRect/>
            </a:stretch>
          </p:blipFill>
          <p:spPr>
            <a:xfrm>
              <a:off x="4476990" y="1968943"/>
              <a:ext cx="1067371" cy="643487"/>
            </a:xfrm>
            <a:prstGeom prst="rect">
              <a:avLst/>
            </a:prstGeom>
          </p:spPr>
        </p:pic>
        <p:pic>
          <p:nvPicPr>
            <p:cNvPr id="24" name="Picture 23"/>
            <p:cNvPicPr>
              <a:picLocks noChangeAspect="1"/>
            </p:cNvPicPr>
            <p:nvPr/>
          </p:nvPicPr>
          <p:blipFill>
            <a:blip r:embed="rId5"/>
            <a:stretch>
              <a:fillRect/>
            </a:stretch>
          </p:blipFill>
          <p:spPr>
            <a:xfrm>
              <a:off x="5908166" y="2017749"/>
              <a:ext cx="1379144" cy="576262"/>
            </a:xfrm>
            <a:prstGeom prst="rect">
              <a:avLst/>
            </a:prstGeom>
          </p:spPr>
        </p:pic>
        <p:pic>
          <p:nvPicPr>
            <p:cNvPr id="25" name="Picture 24"/>
            <p:cNvPicPr>
              <a:picLocks noChangeAspect="1"/>
            </p:cNvPicPr>
            <p:nvPr/>
          </p:nvPicPr>
          <p:blipFill>
            <a:blip r:embed="rId6"/>
            <a:stretch>
              <a:fillRect/>
            </a:stretch>
          </p:blipFill>
          <p:spPr>
            <a:xfrm>
              <a:off x="7617879" y="2068201"/>
              <a:ext cx="784184" cy="507791"/>
            </a:xfrm>
            <a:prstGeom prst="rect">
              <a:avLst/>
            </a:prstGeom>
          </p:spPr>
        </p:pic>
        <p:sp>
          <p:nvSpPr>
            <p:cNvPr id="26" name="Left-Right Arrow 25"/>
            <p:cNvSpPr/>
            <p:nvPr/>
          </p:nvSpPr>
          <p:spPr>
            <a:xfrm>
              <a:off x="4113185" y="2428670"/>
              <a:ext cx="4778586" cy="641187"/>
            </a:xfrm>
            <a:prstGeom prst="lef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1400" dirty="0"/>
                <a:t>One E/E architecture can be built into multiple carlines</a:t>
              </a:r>
            </a:p>
          </p:txBody>
        </p:sp>
      </p:grpSp>
      <p:sp>
        <p:nvSpPr>
          <p:cNvPr id="28" name="Oval 27"/>
          <p:cNvSpPr/>
          <p:nvPr/>
        </p:nvSpPr>
        <p:spPr>
          <a:xfrm>
            <a:off x="4139524" y="1252143"/>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2</a:t>
            </a:r>
          </a:p>
        </p:txBody>
      </p:sp>
      <p:cxnSp>
        <p:nvCxnSpPr>
          <p:cNvPr id="29" name="Straight Connector 28"/>
          <p:cNvCxnSpPr/>
          <p:nvPr/>
        </p:nvCxnSpPr>
        <p:spPr>
          <a:xfrm flipH="1" flipV="1">
            <a:off x="52290" y="3221635"/>
            <a:ext cx="11840331" cy="24783"/>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p:nvPr/>
        </p:nvCxnSpPr>
        <p:spPr>
          <a:xfrm>
            <a:off x="8983684" y="1117358"/>
            <a:ext cx="0" cy="2129635"/>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Oval 33"/>
          <p:cNvSpPr/>
          <p:nvPr/>
        </p:nvSpPr>
        <p:spPr>
          <a:xfrm>
            <a:off x="9078725" y="1253224"/>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3</a:t>
            </a:r>
          </a:p>
        </p:txBody>
      </p:sp>
      <p:sp>
        <p:nvSpPr>
          <p:cNvPr id="37" name="TextBox 36"/>
          <p:cNvSpPr txBox="1"/>
          <p:nvPr/>
        </p:nvSpPr>
        <p:spPr>
          <a:xfrm>
            <a:off x="9469148" y="1252144"/>
            <a:ext cx="2372238" cy="738664"/>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It takes up to 4-6 years for the entire development of an E/E architecture </a:t>
            </a:r>
          </a:p>
        </p:txBody>
      </p:sp>
      <p:sp>
        <p:nvSpPr>
          <p:cNvPr id="39" name="Chevron 38"/>
          <p:cNvSpPr/>
          <p:nvPr/>
        </p:nvSpPr>
        <p:spPr>
          <a:xfrm>
            <a:off x="3950827" y="1961753"/>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0" name="Chevron 39"/>
          <p:cNvSpPr/>
          <p:nvPr/>
        </p:nvSpPr>
        <p:spPr>
          <a:xfrm>
            <a:off x="8904312" y="1952341"/>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1" name="Rectangle 40"/>
          <p:cNvSpPr/>
          <p:nvPr/>
        </p:nvSpPr>
        <p:spPr>
          <a:xfrm>
            <a:off x="9105269" y="2250113"/>
            <a:ext cx="2730947" cy="871856"/>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1400" dirty="0"/>
              <a:t>For CS, the development involves contracting suppliers with a certified CSMS to ensure CS throughout the supply chain.</a:t>
            </a:r>
          </a:p>
        </p:txBody>
      </p:sp>
      <p:cxnSp>
        <p:nvCxnSpPr>
          <p:cNvPr id="42" name="Straight Connector 41"/>
          <p:cNvCxnSpPr/>
          <p:nvPr/>
        </p:nvCxnSpPr>
        <p:spPr>
          <a:xfrm>
            <a:off x="5800385" y="3272973"/>
            <a:ext cx="0" cy="3448502"/>
          </a:xfrm>
          <a:prstGeom prst="line">
            <a:avLst/>
          </a:prstGeom>
          <a:ln w="28575" cap="flat" cmpd="sng" algn="ctr">
            <a:solidFill>
              <a:schemeClr val="accent5">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4" name="Oval 43"/>
          <p:cNvSpPr/>
          <p:nvPr/>
        </p:nvSpPr>
        <p:spPr>
          <a:xfrm>
            <a:off x="5864182" y="3388386"/>
            <a:ext cx="360040" cy="36004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5</a:t>
            </a:r>
          </a:p>
        </p:txBody>
      </p:sp>
      <p:sp>
        <p:nvSpPr>
          <p:cNvPr id="45" name="TextBox 44"/>
          <p:cNvSpPr txBox="1"/>
          <p:nvPr/>
        </p:nvSpPr>
        <p:spPr>
          <a:xfrm>
            <a:off x="6296738" y="3284984"/>
            <a:ext cx="5685326" cy="1169551"/>
          </a:xfrm>
          <a:prstGeom prst="rect">
            <a:avLst/>
          </a:prstGeom>
          <a:noFill/>
        </p:spPr>
        <p:txBody>
          <a:bodyPr wrap="square" rtlCol="0">
            <a:spAutoFit/>
          </a:bodyPr>
          <a:lstStyle/>
          <a:p>
            <a:r>
              <a:rPr lang="en-US" sz="1400" dirty="0"/>
              <a:t>Hard points for existing architectures for formal and technical reasons:</a:t>
            </a:r>
          </a:p>
          <a:p>
            <a:r>
              <a:rPr lang="en-US" sz="1400" b="1" dirty="0"/>
              <a:t>7.3.1. </a:t>
            </a:r>
            <a:r>
              <a:rPr lang="en-US" sz="1400" dirty="0"/>
              <a:t>Existing architectures have not been developed under a certified CSMS.</a:t>
            </a:r>
          </a:p>
          <a:p>
            <a:r>
              <a:rPr lang="en-US" sz="1400" b="1" dirty="0"/>
              <a:t>7.3.4.</a:t>
            </a:r>
            <a:r>
              <a:rPr lang="en-US" sz="1400" dirty="0"/>
              <a:t> Existing architectures cannot be retroactively brought in compliance with Annex 5.</a:t>
            </a:r>
          </a:p>
        </p:txBody>
      </p:sp>
      <p:sp>
        <p:nvSpPr>
          <p:cNvPr id="47" name="Chevron 46"/>
          <p:cNvSpPr/>
          <p:nvPr/>
        </p:nvSpPr>
        <p:spPr>
          <a:xfrm>
            <a:off x="5679019" y="5010755"/>
            <a:ext cx="200957" cy="318188"/>
          </a:xfrm>
          <a:prstGeom prst="chevr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graphicFrame>
        <p:nvGraphicFramePr>
          <p:cNvPr id="48" name="Diagram 47"/>
          <p:cNvGraphicFramePr/>
          <p:nvPr>
            <p:extLst/>
          </p:nvPr>
        </p:nvGraphicFramePr>
        <p:xfrm>
          <a:off x="690948" y="4877719"/>
          <a:ext cx="4865621" cy="193689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2" name="TextBox 51"/>
          <p:cNvSpPr txBox="1"/>
          <p:nvPr/>
        </p:nvSpPr>
        <p:spPr>
          <a:xfrm>
            <a:off x="768011" y="3957720"/>
            <a:ext cx="2167774" cy="954107"/>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Various system type approvals e.g. steering, braking, in the future cyber security etc.</a:t>
            </a:r>
          </a:p>
        </p:txBody>
      </p:sp>
      <p:sp>
        <p:nvSpPr>
          <p:cNvPr id="53" name="Right Brace 52"/>
          <p:cNvSpPr/>
          <p:nvPr/>
        </p:nvSpPr>
        <p:spPr>
          <a:xfrm>
            <a:off x="3025663" y="3914988"/>
            <a:ext cx="425175" cy="1005464"/>
          </a:xfrm>
          <a:prstGeom prst="righ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4" name="TextBox 53"/>
          <p:cNvSpPr txBox="1"/>
          <p:nvPr/>
        </p:nvSpPr>
        <p:spPr>
          <a:xfrm>
            <a:off x="3496782" y="4094554"/>
            <a:ext cx="1815267" cy="52322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400" dirty="0"/>
              <a:t>Whole vehicle type approval </a:t>
            </a:r>
          </a:p>
        </p:txBody>
      </p:sp>
      <p:grpSp>
        <p:nvGrpSpPr>
          <p:cNvPr id="43" name="Gruppieren 6"/>
          <p:cNvGrpSpPr/>
          <p:nvPr/>
        </p:nvGrpSpPr>
        <p:grpSpPr>
          <a:xfrm>
            <a:off x="6451102" y="5377490"/>
            <a:ext cx="5156853" cy="1476027"/>
            <a:chOff x="7044391" y="4477062"/>
            <a:chExt cx="5089524" cy="1646520"/>
          </a:xfrm>
        </p:grpSpPr>
        <p:grpSp>
          <p:nvGrpSpPr>
            <p:cNvPr id="55" name="Gruppieren 7"/>
            <p:cNvGrpSpPr/>
            <p:nvPr/>
          </p:nvGrpSpPr>
          <p:grpSpPr>
            <a:xfrm>
              <a:off x="7044391" y="4632946"/>
              <a:ext cx="4392489" cy="1490636"/>
              <a:chOff x="1944519" y="4808702"/>
              <a:chExt cx="4323025" cy="1524571"/>
            </a:xfrm>
          </p:grpSpPr>
          <p:cxnSp>
            <p:nvCxnSpPr>
              <p:cNvPr id="61" name="Gerade Verbindung mit Pfeil 13"/>
              <p:cNvCxnSpPr/>
              <p:nvPr/>
            </p:nvCxnSpPr>
            <p:spPr>
              <a:xfrm>
                <a:off x="1944519" y="5835263"/>
                <a:ext cx="432302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Gerader Verbinder 14"/>
              <p:cNvCxnSpPr>
                <a:endCxn id="66" idx="0"/>
              </p:cNvCxnSpPr>
              <p:nvPr/>
            </p:nvCxnSpPr>
            <p:spPr>
              <a:xfrm>
                <a:off x="2869519" y="4808702"/>
                <a:ext cx="3357" cy="1071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r Verbinder 15"/>
              <p:cNvCxnSpPr/>
              <p:nvPr/>
            </p:nvCxnSpPr>
            <p:spPr>
              <a:xfrm>
                <a:off x="4583832" y="4965007"/>
                <a:ext cx="0" cy="1064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hteck 16"/>
              <p:cNvSpPr/>
              <p:nvPr/>
            </p:nvSpPr>
            <p:spPr>
              <a:xfrm>
                <a:off x="2058449" y="5178908"/>
                <a:ext cx="1632667" cy="676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sp>
            <p:nvSpPr>
              <p:cNvPr id="65" name="Rechteck 17"/>
              <p:cNvSpPr/>
              <p:nvPr/>
            </p:nvSpPr>
            <p:spPr>
              <a:xfrm>
                <a:off x="2724081" y="5385242"/>
                <a:ext cx="1812845" cy="75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sp>
            <p:nvSpPr>
              <p:cNvPr id="66" name="Textfeld 18"/>
              <p:cNvSpPr txBox="1"/>
              <p:nvPr/>
            </p:nvSpPr>
            <p:spPr>
              <a:xfrm>
                <a:off x="2161730" y="5879965"/>
                <a:ext cx="1422291" cy="298472"/>
              </a:xfrm>
              <a:prstGeom prst="rect">
                <a:avLst/>
              </a:prstGeom>
              <a:noFill/>
            </p:spPr>
            <p:txBody>
              <a:bodyPr wrap="square" rtlCol="0">
                <a:spAutoFit/>
              </a:bodyPr>
              <a:lstStyle/>
              <a:p>
                <a:pPr algn="ctr"/>
                <a:r>
                  <a:rPr lang="en-US" sz="1100" dirty="0"/>
                  <a:t>Entry-into-force date</a:t>
                </a:r>
              </a:p>
            </p:txBody>
          </p:sp>
          <p:sp>
            <p:nvSpPr>
              <p:cNvPr id="67" name="Textfeld 19"/>
              <p:cNvSpPr txBox="1"/>
              <p:nvPr/>
            </p:nvSpPr>
            <p:spPr>
              <a:xfrm>
                <a:off x="3718925" y="5841672"/>
                <a:ext cx="2041876" cy="491601"/>
              </a:xfrm>
              <a:prstGeom prst="rect">
                <a:avLst/>
              </a:prstGeom>
              <a:noFill/>
            </p:spPr>
            <p:txBody>
              <a:bodyPr wrap="square" rtlCol="0">
                <a:spAutoFit/>
              </a:bodyPr>
              <a:lstStyle/>
              <a:p>
                <a:pPr algn="ctr"/>
                <a:r>
                  <a:rPr lang="en-US" sz="1100" dirty="0"/>
                  <a:t>48 months after entry- </a:t>
                </a:r>
              </a:p>
              <a:p>
                <a:pPr algn="ctr"/>
                <a:r>
                  <a:rPr lang="en-US" sz="1100" dirty="0"/>
                  <a:t>into-force date</a:t>
                </a:r>
              </a:p>
            </p:txBody>
          </p:sp>
          <p:sp>
            <p:nvSpPr>
              <p:cNvPr id="68" name="Rechteck 20"/>
              <p:cNvSpPr/>
              <p:nvPr/>
            </p:nvSpPr>
            <p:spPr>
              <a:xfrm>
                <a:off x="3291816" y="5606727"/>
                <a:ext cx="1990432" cy="76258"/>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grpSp>
        <p:sp>
          <p:nvSpPr>
            <p:cNvPr id="56" name="Textfeld 8"/>
            <p:cNvSpPr txBox="1"/>
            <p:nvPr/>
          </p:nvSpPr>
          <p:spPr>
            <a:xfrm>
              <a:off x="8936848" y="4477062"/>
              <a:ext cx="1401718" cy="377660"/>
            </a:xfrm>
            <a:prstGeom prst="rect">
              <a:avLst/>
            </a:prstGeom>
            <a:noFill/>
          </p:spPr>
          <p:txBody>
            <a:bodyPr wrap="none" lIns="0" tIns="0" rIns="0" bIns="0" rtlCol="0">
              <a:spAutoFit/>
            </a:bodyPr>
            <a:lstStyle/>
            <a:p>
              <a:pPr algn="ctr"/>
              <a:r>
                <a:rPr lang="en-US" sz="1100" dirty="0"/>
                <a:t>cyber security </a:t>
              </a:r>
              <a:br>
                <a:rPr lang="en-US" sz="1100" dirty="0"/>
              </a:br>
              <a:r>
                <a:rPr lang="en-US" sz="1100" dirty="0"/>
                <a:t>adequately considered</a:t>
              </a:r>
            </a:p>
          </p:txBody>
        </p:sp>
        <p:sp>
          <p:nvSpPr>
            <p:cNvPr id="57" name="Rechteck 9"/>
            <p:cNvSpPr/>
            <p:nvPr/>
          </p:nvSpPr>
          <p:spPr>
            <a:xfrm>
              <a:off x="10722388" y="4762384"/>
              <a:ext cx="1411527" cy="480658"/>
            </a:xfrm>
            <a:prstGeom prst="rect">
              <a:avLst/>
            </a:prstGeom>
          </p:spPr>
          <p:txBody>
            <a:bodyPr wrap="none">
              <a:spAutoFit/>
            </a:bodyPr>
            <a:lstStyle/>
            <a:p>
              <a:r>
                <a:rPr lang="en-US" sz="1100" dirty="0"/>
                <a:t>development under </a:t>
              </a:r>
              <a:br>
                <a:rPr lang="en-US" sz="1100" dirty="0"/>
              </a:br>
              <a:r>
                <a:rPr lang="en-US" sz="1100" dirty="0"/>
                <a:t>certified CSMS</a:t>
              </a:r>
            </a:p>
          </p:txBody>
        </p:sp>
        <p:cxnSp>
          <p:nvCxnSpPr>
            <p:cNvPr id="58" name="Gerade Verbindung mit Pfeil 10"/>
            <p:cNvCxnSpPr/>
            <p:nvPr/>
          </p:nvCxnSpPr>
          <p:spPr>
            <a:xfrm flipH="1">
              <a:off x="8543480" y="4762384"/>
              <a:ext cx="275573" cy="2414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11"/>
            <p:cNvCxnSpPr>
              <a:endCxn id="65" idx="0"/>
            </p:cNvCxnSpPr>
            <p:nvPr/>
          </p:nvCxnSpPr>
          <p:spPr>
            <a:xfrm flipH="1">
              <a:off x="8757467" y="4785769"/>
              <a:ext cx="123173" cy="4108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12"/>
            <p:cNvCxnSpPr/>
            <p:nvPr/>
          </p:nvCxnSpPr>
          <p:spPr>
            <a:xfrm flipH="1">
              <a:off x="10396340" y="5023994"/>
              <a:ext cx="360040" cy="389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162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dissolve">
                                      <p:cBhvr>
                                        <p:cTn id="24" dur="500"/>
                                        <p:tgtEl>
                                          <p:spTgt spid="27"/>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dissolve">
                                      <p:cBhvr>
                                        <p:cTn id="27" dur="500"/>
                                        <p:tgtEl>
                                          <p:spTgt spid="2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dissolv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dissolve">
                                      <p:cBhvr>
                                        <p:cTn id="35" dur="500"/>
                                        <p:tgtEl>
                                          <p:spTgt spid="3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dissolve">
                                      <p:cBhvr>
                                        <p:cTn id="38" dur="500"/>
                                        <p:tgtEl>
                                          <p:spTgt spid="34"/>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dissolve">
                                      <p:cBhvr>
                                        <p:cTn id="41" dur="500"/>
                                        <p:tgtEl>
                                          <p:spTgt spid="37"/>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dissolve">
                                      <p:cBhvr>
                                        <p:cTn id="44" dur="500"/>
                                        <p:tgtEl>
                                          <p:spTgt spid="40"/>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dissolve">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dissolve">
                                      <p:cBhvr>
                                        <p:cTn id="55" dur="500"/>
                                        <p:tgtEl>
                                          <p:spTgt spid="20"/>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dissolve">
                                      <p:cBhvr>
                                        <p:cTn id="58" dur="500"/>
                                        <p:tgtEl>
                                          <p:spTgt spid="48"/>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dissolve">
                                      <p:cBhvr>
                                        <p:cTn id="61" dur="500"/>
                                        <p:tgtEl>
                                          <p:spTgt spid="5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dissolve">
                                      <p:cBhvr>
                                        <p:cTn id="64" dur="500"/>
                                        <p:tgtEl>
                                          <p:spTgt spid="53"/>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dissolve">
                                      <p:cBhvr>
                                        <p:cTn id="67" dur="500"/>
                                        <p:tgtEl>
                                          <p:spTgt spid="54"/>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dissolve">
                                      <p:cBhvr>
                                        <p:cTn id="72" dur="500"/>
                                        <p:tgtEl>
                                          <p:spTgt spid="50"/>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dissolve">
                                      <p:cBhvr>
                                        <p:cTn id="75" dur="500"/>
                                        <p:tgtEl>
                                          <p:spTgt spid="4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dissolve">
                                      <p:cBhvr>
                                        <p:cTn id="78" dur="500"/>
                                        <p:tgtEl>
                                          <p:spTgt spid="45"/>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dissolve">
                                      <p:cBhvr>
                                        <p:cTn id="81" dur="500"/>
                                        <p:tgtEl>
                                          <p:spTgt spid="47"/>
                                        </p:tgtEl>
                                      </p:cBhvr>
                                    </p:animEffect>
                                  </p:childTnLst>
                                </p:cTn>
                              </p:par>
                              <p:par>
                                <p:cTn id="82" presetID="9" presetClass="entr" presetSubtype="0" fill="hold"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dissolve">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 grpId="0" animBg="1"/>
      <p:bldP spid="9" grpId="0" animBg="1"/>
      <p:bldP spid="14" grpId="0"/>
      <p:bldP spid="18" grpId="0" animBg="1"/>
      <p:bldP spid="19" grpId="0" animBg="1"/>
      <p:bldP spid="20" grpId="0"/>
      <p:bldP spid="28" grpId="0" animBg="1"/>
      <p:bldP spid="34" grpId="0" animBg="1"/>
      <p:bldP spid="37" grpId="0" animBg="1"/>
      <p:bldP spid="39" grpId="0" animBg="1"/>
      <p:bldP spid="40" grpId="0" animBg="1"/>
      <p:bldP spid="41" grpId="0" animBg="1"/>
      <p:bldP spid="44" grpId="0" animBg="1"/>
      <p:bldP spid="45" grpId="0"/>
      <p:bldP spid="47" grpId="0" animBg="1"/>
      <p:bldGraphic spid="48" grpId="0">
        <p:bldAsOne/>
      </p:bldGraphic>
      <p:bldP spid="52" grpId="0" animBg="1"/>
      <p:bldP spid="53" grpId="0" animBg="1"/>
      <p:bldP spid="5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tangle 167"/>
          <p:cNvSpPr/>
          <p:nvPr/>
        </p:nvSpPr>
        <p:spPr>
          <a:xfrm>
            <a:off x="3003367" y="1211759"/>
            <a:ext cx="6293354" cy="3476774"/>
          </a:xfrm>
          <a:prstGeom prst="rect">
            <a:avLst/>
          </a:prstGeom>
          <a:solidFill>
            <a:srgbClr val="FFC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Arial" charset="0"/>
            </a:endParaRPr>
          </a:p>
        </p:txBody>
      </p:sp>
      <p:cxnSp>
        <p:nvCxnSpPr>
          <p:cNvPr id="166" name="Straight Connector 165"/>
          <p:cNvCxnSpPr/>
          <p:nvPr/>
        </p:nvCxnSpPr>
        <p:spPr>
          <a:xfrm>
            <a:off x="7405293" y="4063537"/>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0082752" y="3117010"/>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669782" y="3874203"/>
            <a:ext cx="11002267" cy="778933"/>
          </a:xfrm>
          <a:prstGeom prst="rect">
            <a:avLst/>
          </a:prstGeom>
          <a:solidFill>
            <a:srgbClr val="FFCC99">
              <a:alpha val="7843"/>
            </a:srgbClr>
          </a:solidFill>
          <a:ln w="19050">
            <a:solidFill>
              <a:srgbClr val="FF9966"/>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118"/>
          <p:cNvSpPr/>
          <p:nvPr/>
        </p:nvSpPr>
        <p:spPr>
          <a:xfrm>
            <a:off x="911424" y="1223105"/>
            <a:ext cx="10760626" cy="1646296"/>
          </a:xfrm>
          <a:prstGeom prst="rect">
            <a:avLst/>
          </a:prstGeom>
          <a:solidFill>
            <a:srgbClr val="99CCFF">
              <a:alpha val="10196"/>
            </a:srgbClr>
          </a:solidFill>
          <a:ln w="12700">
            <a:solidFill>
              <a:schemeClr val="accent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3171262" y="2932007"/>
            <a:ext cx="8500788" cy="778933"/>
          </a:xfrm>
          <a:prstGeom prst="rect">
            <a:avLst/>
          </a:prstGeom>
          <a:solidFill>
            <a:srgbClr val="99FFCC">
              <a:alpha val="15294"/>
            </a:srgbClr>
          </a:solidFill>
          <a:ln w="19050">
            <a:solidFill>
              <a:schemeClr val="accent1">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889137" y="156339"/>
            <a:ext cx="9505056" cy="778098"/>
          </a:xfrm>
        </p:spPr>
        <p:txBody>
          <a:bodyPr/>
          <a:lstStyle/>
          <a:p>
            <a:r>
              <a:rPr lang="en-US" sz="3600" dirty="0"/>
              <a:t>Explanation for 48 months transition time</a:t>
            </a:r>
          </a:p>
        </p:txBody>
      </p:sp>
      <p:sp>
        <p:nvSpPr>
          <p:cNvPr id="79" name="Rechteck 16"/>
          <p:cNvSpPr/>
          <p:nvPr/>
        </p:nvSpPr>
        <p:spPr>
          <a:xfrm>
            <a:off x="1163451" y="1780492"/>
            <a:ext cx="10409479" cy="261507"/>
          </a:xfrm>
          <a:prstGeom prst="rightArrow">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81" name="Textfeld 18"/>
          <p:cNvSpPr txBox="1"/>
          <p:nvPr/>
        </p:nvSpPr>
        <p:spPr>
          <a:xfrm>
            <a:off x="2372355" y="4749344"/>
            <a:ext cx="1924663" cy="553998"/>
          </a:xfrm>
          <a:prstGeom prst="rect">
            <a:avLst/>
          </a:prstGeom>
          <a:noFill/>
        </p:spPr>
        <p:txBody>
          <a:bodyPr wrap="square" rtlCol="0">
            <a:spAutoFit/>
          </a:bodyPr>
          <a:lstStyle/>
          <a:p>
            <a:pPr algn="ctr"/>
            <a:r>
              <a:rPr lang="en-US" sz="1000" dirty="0"/>
              <a:t>Jan 2021</a:t>
            </a:r>
          </a:p>
          <a:p>
            <a:pPr algn="ctr"/>
            <a:r>
              <a:rPr lang="en-US" sz="1000" dirty="0"/>
              <a:t>Entry-into-force date,</a:t>
            </a:r>
            <a:endParaRPr lang="de-DE" sz="1000" dirty="0"/>
          </a:p>
          <a:p>
            <a:pPr algn="ctr"/>
            <a:r>
              <a:rPr lang="de-DE" sz="1000" dirty="0"/>
              <a:t>ISO/SAE 21434 </a:t>
            </a:r>
            <a:r>
              <a:rPr lang="de-DE" sz="1000" dirty="0" err="1"/>
              <a:t>publication</a:t>
            </a:r>
            <a:r>
              <a:rPr lang="de-DE" sz="1000" dirty="0"/>
              <a:t> </a:t>
            </a:r>
            <a:endParaRPr lang="en-US" sz="1000" dirty="0"/>
          </a:p>
        </p:txBody>
      </p:sp>
      <p:sp>
        <p:nvSpPr>
          <p:cNvPr id="82" name="Textfeld 19"/>
          <p:cNvSpPr txBox="1"/>
          <p:nvPr/>
        </p:nvSpPr>
        <p:spPr>
          <a:xfrm>
            <a:off x="8655418" y="4933121"/>
            <a:ext cx="1546728" cy="600164"/>
          </a:xfrm>
          <a:prstGeom prst="rect">
            <a:avLst/>
          </a:prstGeom>
          <a:solidFill>
            <a:srgbClr val="FFC000"/>
          </a:solidFill>
        </p:spPr>
        <p:txBody>
          <a:bodyPr wrap="square" rtlCol="0">
            <a:spAutoFit/>
          </a:bodyPr>
          <a:lstStyle/>
          <a:p>
            <a:pPr algn="ctr"/>
            <a:r>
              <a:rPr lang="en-US" sz="1100" dirty="0"/>
              <a:t>48 months after entry- </a:t>
            </a:r>
          </a:p>
          <a:p>
            <a:pPr algn="ctr"/>
            <a:r>
              <a:rPr lang="en-US" sz="1100" dirty="0"/>
              <a:t>into-force </a:t>
            </a:r>
          </a:p>
          <a:p>
            <a:pPr algn="ctr"/>
            <a:r>
              <a:rPr lang="en-US" sz="1100" dirty="0"/>
              <a:t>(Jan 2025)</a:t>
            </a:r>
          </a:p>
        </p:txBody>
      </p:sp>
      <p:sp>
        <p:nvSpPr>
          <p:cNvPr id="83" name="Rechteck 20"/>
          <p:cNvSpPr/>
          <p:nvPr/>
        </p:nvSpPr>
        <p:spPr>
          <a:xfrm>
            <a:off x="3315613" y="2985964"/>
            <a:ext cx="8241640" cy="267498"/>
          </a:xfrm>
          <a:prstGeom prst="rightArrow">
            <a:avLst/>
          </a:prstGeom>
          <a:solidFill>
            <a:srgbClr val="169A39">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72" name="Rechteck 9"/>
          <p:cNvSpPr/>
          <p:nvPr/>
        </p:nvSpPr>
        <p:spPr>
          <a:xfrm>
            <a:off x="5230220" y="2988908"/>
            <a:ext cx="3185185" cy="261610"/>
          </a:xfrm>
          <a:prstGeom prst="rect">
            <a:avLst/>
          </a:prstGeom>
        </p:spPr>
        <p:txBody>
          <a:bodyPr wrap="square">
            <a:spAutoFit/>
          </a:bodyPr>
          <a:lstStyle/>
          <a:p>
            <a:r>
              <a:rPr lang="en-US" sz="1050" dirty="0"/>
              <a:t>Development under a certified CSMS.</a:t>
            </a:r>
          </a:p>
        </p:txBody>
      </p:sp>
      <p:sp>
        <p:nvSpPr>
          <p:cNvPr id="84" name="Rechteck 20"/>
          <p:cNvSpPr/>
          <p:nvPr/>
        </p:nvSpPr>
        <p:spPr>
          <a:xfrm>
            <a:off x="2539920" y="2114008"/>
            <a:ext cx="9051177" cy="264899"/>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85" name="Diamond 84"/>
          <p:cNvSpPr/>
          <p:nvPr/>
        </p:nvSpPr>
        <p:spPr>
          <a:xfrm>
            <a:off x="9974379" y="2973256"/>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4814356" y="4852532"/>
            <a:ext cx="1321287" cy="577081"/>
          </a:xfrm>
          <a:prstGeom prst="rect">
            <a:avLst/>
          </a:prstGeom>
          <a:noFill/>
        </p:spPr>
        <p:txBody>
          <a:bodyPr wrap="square" rtlCol="0">
            <a:spAutoFit/>
          </a:bodyPr>
          <a:lstStyle/>
          <a:p>
            <a:r>
              <a:rPr lang="en-US" sz="1050" dirty="0"/>
              <a:t>July 2022</a:t>
            </a:r>
          </a:p>
          <a:p>
            <a:r>
              <a:rPr lang="en-US" sz="1050" dirty="0"/>
              <a:t>EU new whole vehicle types date</a:t>
            </a:r>
          </a:p>
        </p:txBody>
      </p:sp>
      <p:sp>
        <p:nvSpPr>
          <p:cNvPr id="91" name="Rechteck 16"/>
          <p:cNvSpPr/>
          <p:nvPr/>
        </p:nvSpPr>
        <p:spPr>
          <a:xfrm>
            <a:off x="8452961" y="5753614"/>
            <a:ext cx="432048" cy="144016"/>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92" name="Rechteck 20"/>
          <p:cNvSpPr/>
          <p:nvPr/>
        </p:nvSpPr>
        <p:spPr>
          <a:xfrm>
            <a:off x="8446875" y="5971890"/>
            <a:ext cx="432048" cy="144016"/>
          </a:xfrm>
          <a:prstGeom prst="rect">
            <a:avLst/>
          </a:prstGeom>
          <a:solidFill>
            <a:srgbClr val="169A39">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93" name="Rechteck 20"/>
          <p:cNvSpPr/>
          <p:nvPr/>
        </p:nvSpPr>
        <p:spPr>
          <a:xfrm>
            <a:off x="8463805" y="6462434"/>
            <a:ext cx="432622" cy="14401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46" name="Right Arrow 45"/>
          <p:cNvSpPr/>
          <p:nvPr/>
        </p:nvSpPr>
        <p:spPr>
          <a:xfrm>
            <a:off x="1161030" y="4688597"/>
            <a:ext cx="10850718" cy="113660"/>
          </a:xfrm>
          <a:prstGeom prst="rightArrow">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cxnSp>
        <p:nvCxnSpPr>
          <p:cNvPr id="94" name="Straight Connector 93"/>
          <p:cNvCxnSpPr/>
          <p:nvPr/>
        </p:nvCxnSpPr>
        <p:spPr>
          <a:xfrm>
            <a:off x="2999656" y="1570325"/>
            <a:ext cx="0" cy="336279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6" name="Straight Connector 95"/>
          <p:cNvCxnSpPr/>
          <p:nvPr/>
        </p:nvCxnSpPr>
        <p:spPr>
          <a:xfrm>
            <a:off x="5145783" y="1469275"/>
            <a:ext cx="1220" cy="34638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7" name="Straight Connector 96"/>
          <p:cNvCxnSpPr/>
          <p:nvPr/>
        </p:nvCxnSpPr>
        <p:spPr>
          <a:xfrm>
            <a:off x="7968208" y="1469275"/>
            <a:ext cx="0" cy="34638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9" name="TextBox 98"/>
          <p:cNvSpPr txBox="1"/>
          <p:nvPr/>
        </p:nvSpPr>
        <p:spPr>
          <a:xfrm>
            <a:off x="7369668" y="4846400"/>
            <a:ext cx="1413104" cy="577081"/>
          </a:xfrm>
          <a:prstGeom prst="rect">
            <a:avLst/>
          </a:prstGeom>
          <a:noFill/>
        </p:spPr>
        <p:txBody>
          <a:bodyPr wrap="square" rtlCol="0">
            <a:spAutoFit/>
          </a:bodyPr>
          <a:lstStyle/>
          <a:p>
            <a:r>
              <a:rPr lang="en-US" sz="1050" dirty="0"/>
              <a:t>July 2024</a:t>
            </a:r>
          </a:p>
          <a:p>
            <a:r>
              <a:rPr lang="en-US" sz="1050" dirty="0"/>
              <a:t>EU first registration date</a:t>
            </a:r>
          </a:p>
        </p:txBody>
      </p:sp>
      <p:cxnSp>
        <p:nvCxnSpPr>
          <p:cNvPr id="107" name="Straight Connector 106"/>
          <p:cNvCxnSpPr/>
          <p:nvPr/>
        </p:nvCxnSpPr>
        <p:spPr>
          <a:xfrm>
            <a:off x="9285982" y="1196752"/>
            <a:ext cx="10739" cy="3836158"/>
          </a:xfrm>
          <a:prstGeom prst="line">
            <a:avLst/>
          </a:prstGeom>
          <a:ln w="38100" cap="flat" cmpd="sng" algn="ctr">
            <a:solidFill>
              <a:srgbClr val="FFC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8" name="TextBox 107"/>
          <p:cNvSpPr txBox="1"/>
          <p:nvPr/>
        </p:nvSpPr>
        <p:spPr>
          <a:xfrm>
            <a:off x="875666" y="1723141"/>
            <a:ext cx="310413" cy="369332"/>
          </a:xfrm>
          <a:prstGeom prst="rect">
            <a:avLst/>
          </a:prstGeom>
          <a:noFill/>
        </p:spPr>
        <p:txBody>
          <a:bodyPr wrap="square" rtlCol="0">
            <a:spAutoFit/>
          </a:bodyPr>
          <a:lstStyle/>
          <a:p>
            <a:r>
              <a:rPr lang="de-DE" dirty="0"/>
              <a:t>A</a:t>
            </a:r>
            <a:endParaRPr lang="en-US" dirty="0"/>
          </a:p>
        </p:txBody>
      </p:sp>
      <p:sp>
        <p:nvSpPr>
          <p:cNvPr id="109" name="Diamond 108"/>
          <p:cNvSpPr/>
          <p:nvPr/>
        </p:nvSpPr>
        <p:spPr>
          <a:xfrm>
            <a:off x="9946973" y="5966630"/>
            <a:ext cx="239888" cy="261507"/>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p:cNvSpPr txBox="1"/>
          <p:nvPr/>
        </p:nvSpPr>
        <p:spPr>
          <a:xfrm>
            <a:off x="10128448" y="5948324"/>
            <a:ext cx="2001150" cy="253916"/>
          </a:xfrm>
          <a:prstGeom prst="rect">
            <a:avLst/>
          </a:prstGeom>
          <a:noFill/>
        </p:spPr>
        <p:txBody>
          <a:bodyPr wrap="square" rtlCol="0">
            <a:spAutoFit/>
          </a:bodyPr>
          <a:lstStyle/>
          <a:p>
            <a:r>
              <a:rPr lang="en-US" sz="1050" dirty="0"/>
              <a:t>System Type approval</a:t>
            </a:r>
          </a:p>
        </p:txBody>
      </p:sp>
      <p:sp>
        <p:nvSpPr>
          <p:cNvPr id="111" name="TextBox 110"/>
          <p:cNvSpPr txBox="1"/>
          <p:nvPr/>
        </p:nvSpPr>
        <p:spPr>
          <a:xfrm>
            <a:off x="8879472" y="5691207"/>
            <a:ext cx="1176968" cy="253916"/>
          </a:xfrm>
          <a:prstGeom prst="rect">
            <a:avLst/>
          </a:prstGeom>
          <a:noFill/>
        </p:spPr>
        <p:txBody>
          <a:bodyPr wrap="square" rtlCol="0">
            <a:spAutoFit/>
          </a:bodyPr>
          <a:lstStyle/>
          <a:p>
            <a:r>
              <a:rPr lang="en-US" sz="1050" dirty="0"/>
              <a:t>Architecture A</a:t>
            </a:r>
          </a:p>
        </p:txBody>
      </p:sp>
      <p:sp>
        <p:nvSpPr>
          <p:cNvPr id="112" name="TextBox 111"/>
          <p:cNvSpPr txBox="1"/>
          <p:nvPr/>
        </p:nvSpPr>
        <p:spPr>
          <a:xfrm>
            <a:off x="8878923" y="6415444"/>
            <a:ext cx="1013751" cy="253916"/>
          </a:xfrm>
          <a:prstGeom prst="rect">
            <a:avLst/>
          </a:prstGeom>
          <a:noFill/>
        </p:spPr>
        <p:txBody>
          <a:bodyPr wrap="square" rtlCol="0">
            <a:spAutoFit/>
          </a:bodyPr>
          <a:lstStyle/>
          <a:p>
            <a:r>
              <a:rPr lang="en-US" sz="1050" dirty="0"/>
              <a:t>Vehicle types</a:t>
            </a:r>
          </a:p>
        </p:txBody>
      </p:sp>
      <p:sp>
        <p:nvSpPr>
          <p:cNvPr id="114" name="Diamond 113"/>
          <p:cNvSpPr/>
          <p:nvPr/>
        </p:nvSpPr>
        <p:spPr>
          <a:xfrm>
            <a:off x="2437587" y="2114008"/>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2941688" y="2300276"/>
            <a:ext cx="886322" cy="261610"/>
          </a:xfrm>
          <a:prstGeom prst="rect">
            <a:avLst/>
          </a:prstGeom>
          <a:noFill/>
        </p:spPr>
        <p:txBody>
          <a:bodyPr wrap="square" rtlCol="0">
            <a:spAutoFit/>
          </a:bodyPr>
          <a:lstStyle/>
          <a:p>
            <a:r>
              <a:rPr lang="de-DE" sz="1100" dirty="0"/>
              <a:t>Car </a:t>
            </a:r>
            <a:r>
              <a:rPr lang="de-DE" sz="1100" dirty="0" err="1"/>
              <a:t>line</a:t>
            </a:r>
            <a:r>
              <a:rPr lang="de-DE" sz="1100" dirty="0"/>
              <a:t> W</a:t>
            </a:r>
            <a:endParaRPr lang="en-US" sz="1100" dirty="0"/>
          </a:p>
        </p:txBody>
      </p:sp>
      <p:sp>
        <p:nvSpPr>
          <p:cNvPr id="117" name="Rechteck 20"/>
          <p:cNvSpPr/>
          <p:nvPr/>
        </p:nvSpPr>
        <p:spPr>
          <a:xfrm>
            <a:off x="5530219" y="2422892"/>
            <a:ext cx="6042712" cy="224620"/>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18" name="Diamond 117"/>
          <p:cNvSpPr/>
          <p:nvPr/>
        </p:nvSpPr>
        <p:spPr>
          <a:xfrm>
            <a:off x="5476489" y="2407629"/>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5646193" y="2585355"/>
            <a:ext cx="813672" cy="261610"/>
          </a:xfrm>
          <a:prstGeom prst="rect">
            <a:avLst/>
          </a:prstGeom>
          <a:noFill/>
        </p:spPr>
        <p:txBody>
          <a:bodyPr wrap="square" rtlCol="0">
            <a:spAutoFit/>
          </a:bodyPr>
          <a:lstStyle/>
          <a:p>
            <a:r>
              <a:rPr lang="de-DE" sz="1100" dirty="0"/>
              <a:t>Car </a:t>
            </a:r>
            <a:r>
              <a:rPr lang="de-DE" sz="1100" dirty="0" err="1"/>
              <a:t>line</a:t>
            </a:r>
            <a:r>
              <a:rPr lang="de-DE" sz="1100" dirty="0"/>
              <a:t> X </a:t>
            </a:r>
            <a:endParaRPr lang="en-US" sz="1100" dirty="0"/>
          </a:p>
        </p:txBody>
      </p:sp>
      <p:sp>
        <p:nvSpPr>
          <p:cNvPr id="123" name="TextBox 122"/>
          <p:cNvSpPr txBox="1"/>
          <p:nvPr/>
        </p:nvSpPr>
        <p:spPr>
          <a:xfrm>
            <a:off x="1161031" y="1326124"/>
            <a:ext cx="10144702" cy="276999"/>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200" dirty="0">
                <a:solidFill>
                  <a:schemeClr val="tx1"/>
                </a:solidFill>
              </a:rPr>
              <a:t>Since, architecture A has been developed before a certified CSMS existed, it cannot fulfill the requirement of development under certified CSMS.</a:t>
            </a:r>
          </a:p>
        </p:txBody>
      </p:sp>
      <p:sp>
        <p:nvSpPr>
          <p:cNvPr id="124" name="Textfeld 18"/>
          <p:cNvSpPr txBox="1"/>
          <p:nvPr/>
        </p:nvSpPr>
        <p:spPr>
          <a:xfrm>
            <a:off x="2519436" y="5250603"/>
            <a:ext cx="1755880" cy="430887"/>
          </a:xfrm>
          <a:prstGeom prst="rect">
            <a:avLst/>
          </a:prstGeom>
          <a:solidFill>
            <a:srgbClr val="FFCCFF"/>
          </a:solidFill>
          <a:ln>
            <a:noFill/>
          </a:ln>
        </p:spPr>
        <p:txBody>
          <a:bodyPr wrap="square" rtlCol="0">
            <a:spAutoFit/>
          </a:bodyPr>
          <a:lstStyle/>
          <a:p>
            <a:pPr algn="ctr"/>
            <a:r>
              <a:rPr lang="en-US" sz="1100" b="1" dirty="0"/>
              <a:t>CSMS can be certified earliest after this point</a:t>
            </a:r>
          </a:p>
        </p:txBody>
      </p:sp>
      <p:sp>
        <p:nvSpPr>
          <p:cNvPr id="125" name="Diamond 124"/>
          <p:cNvSpPr/>
          <p:nvPr/>
        </p:nvSpPr>
        <p:spPr>
          <a:xfrm>
            <a:off x="3242413" y="3023544"/>
            <a:ext cx="205840" cy="213939"/>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Diamond 125"/>
          <p:cNvSpPr/>
          <p:nvPr/>
        </p:nvSpPr>
        <p:spPr>
          <a:xfrm>
            <a:off x="9924360" y="6264420"/>
            <a:ext cx="262501" cy="239007"/>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10128448" y="6271428"/>
            <a:ext cx="2001150" cy="253916"/>
          </a:xfrm>
          <a:prstGeom prst="rect">
            <a:avLst/>
          </a:prstGeom>
          <a:noFill/>
        </p:spPr>
        <p:txBody>
          <a:bodyPr wrap="square" rtlCol="0">
            <a:spAutoFit/>
          </a:bodyPr>
          <a:lstStyle/>
          <a:p>
            <a:r>
              <a:rPr lang="en-US" sz="1050" dirty="0"/>
              <a:t>Start of development</a:t>
            </a:r>
          </a:p>
        </p:txBody>
      </p:sp>
      <p:sp>
        <p:nvSpPr>
          <p:cNvPr id="129" name="Rechteck 20"/>
          <p:cNvSpPr/>
          <p:nvPr/>
        </p:nvSpPr>
        <p:spPr>
          <a:xfrm>
            <a:off x="10132246" y="3329239"/>
            <a:ext cx="1431686" cy="259376"/>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30" name="Diamond 129"/>
          <p:cNvSpPr/>
          <p:nvPr/>
        </p:nvSpPr>
        <p:spPr>
          <a:xfrm>
            <a:off x="9967616" y="3333296"/>
            <a:ext cx="250360" cy="254863"/>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p:cNvSpPr txBox="1"/>
          <p:nvPr/>
        </p:nvSpPr>
        <p:spPr>
          <a:xfrm>
            <a:off x="3208330" y="3221870"/>
            <a:ext cx="310413" cy="369332"/>
          </a:xfrm>
          <a:prstGeom prst="rect">
            <a:avLst/>
          </a:prstGeom>
          <a:noFill/>
        </p:spPr>
        <p:txBody>
          <a:bodyPr wrap="square" rtlCol="0">
            <a:spAutoFit/>
          </a:bodyPr>
          <a:lstStyle/>
          <a:p>
            <a:r>
              <a:rPr lang="de-DE" dirty="0"/>
              <a:t>B</a:t>
            </a:r>
            <a:endParaRPr lang="en-US" dirty="0"/>
          </a:p>
        </p:txBody>
      </p:sp>
      <p:sp>
        <p:nvSpPr>
          <p:cNvPr id="113" name="TextBox 112"/>
          <p:cNvSpPr txBox="1"/>
          <p:nvPr/>
        </p:nvSpPr>
        <p:spPr>
          <a:xfrm>
            <a:off x="330256" y="2173213"/>
            <a:ext cx="1733296" cy="1615827"/>
          </a:xfrm>
          <a:prstGeom prst="rect">
            <a:avLst/>
          </a:prstGeom>
          <a:solidFill>
            <a:srgbClr val="FFC000"/>
          </a:solidFill>
        </p:spPr>
        <p:txBody>
          <a:bodyPr wrap="square" lIns="36000" rIns="36000" rtlCol="0">
            <a:spAutoFit/>
          </a:bodyPr>
          <a:lstStyle>
            <a:defPPr>
              <a:defRPr lang="fr-FR"/>
            </a:defPPr>
            <a:lvl1pPr>
              <a:defRPr sz="1100" b="1">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en-US" dirty="0"/>
              <a:t>Development phase of the architecture entails:</a:t>
            </a:r>
          </a:p>
          <a:p>
            <a:pPr marL="171450" indent="-171450">
              <a:buFont typeface="Arial" panose="020B0604020202020204" pitchFamily="34" charset="0"/>
              <a:buChar char="•"/>
            </a:pPr>
            <a:r>
              <a:rPr lang="en-US" b="0" dirty="0"/>
              <a:t>Defining project scope and timeline</a:t>
            </a:r>
          </a:p>
          <a:p>
            <a:pPr marL="171450" indent="-171450">
              <a:buFont typeface="Arial" panose="020B0604020202020204" pitchFamily="34" charset="0"/>
              <a:buChar char="•"/>
            </a:pPr>
            <a:r>
              <a:rPr lang="en-US" b="0" dirty="0"/>
              <a:t>Finalizing specifications</a:t>
            </a:r>
          </a:p>
          <a:p>
            <a:pPr marL="171450" indent="-171450">
              <a:buFont typeface="Arial" panose="020B0604020202020204" pitchFamily="34" charset="0"/>
              <a:buChar char="•"/>
            </a:pPr>
            <a:r>
              <a:rPr lang="en-US" b="0" dirty="0"/>
              <a:t>Contracting suppliers</a:t>
            </a:r>
          </a:p>
          <a:p>
            <a:pPr marL="171450" indent="-171450">
              <a:buFont typeface="Arial" panose="020B0604020202020204" pitchFamily="34" charset="0"/>
              <a:buChar char="•"/>
            </a:pPr>
            <a:r>
              <a:rPr lang="en-US" b="0" dirty="0"/>
              <a:t>Vehicle integration</a:t>
            </a:r>
          </a:p>
          <a:p>
            <a:pPr marL="171450" indent="-171450">
              <a:buFont typeface="Arial" panose="020B0604020202020204" pitchFamily="34" charset="0"/>
              <a:buChar char="•"/>
            </a:pPr>
            <a:r>
              <a:rPr lang="en-US" b="0" dirty="0"/>
              <a:t>Testing</a:t>
            </a:r>
          </a:p>
          <a:p>
            <a:pPr marL="171450" indent="-171450">
              <a:buFont typeface="Arial" panose="020B0604020202020204" pitchFamily="34" charset="0"/>
              <a:buChar char="•"/>
            </a:pPr>
            <a:r>
              <a:rPr lang="en-US" b="0" dirty="0"/>
              <a:t>Release for production</a:t>
            </a:r>
            <a:r>
              <a:rPr lang="en-US" dirty="0"/>
              <a:t> </a:t>
            </a:r>
          </a:p>
        </p:txBody>
      </p:sp>
      <p:sp>
        <p:nvSpPr>
          <p:cNvPr id="135" name="Diamond 134"/>
          <p:cNvSpPr/>
          <p:nvPr/>
        </p:nvSpPr>
        <p:spPr>
          <a:xfrm>
            <a:off x="7860196" y="2132255"/>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6" name="Diamond 135"/>
          <p:cNvSpPr/>
          <p:nvPr/>
        </p:nvSpPr>
        <p:spPr>
          <a:xfrm>
            <a:off x="5582442" y="2413760"/>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7" name="Diamond 136"/>
          <p:cNvSpPr/>
          <p:nvPr/>
        </p:nvSpPr>
        <p:spPr>
          <a:xfrm>
            <a:off x="9930478" y="6547936"/>
            <a:ext cx="256383"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8" name="TextBox 137"/>
          <p:cNvSpPr txBox="1"/>
          <p:nvPr/>
        </p:nvSpPr>
        <p:spPr>
          <a:xfrm>
            <a:off x="10128448" y="6559460"/>
            <a:ext cx="2079902" cy="253916"/>
          </a:xfrm>
          <a:prstGeom prst="rect">
            <a:avLst/>
          </a:prstGeom>
          <a:noFill/>
        </p:spPr>
        <p:txBody>
          <a:bodyPr wrap="square" rtlCol="0">
            <a:spAutoFit/>
          </a:bodyPr>
          <a:lstStyle/>
          <a:p>
            <a:r>
              <a:rPr lang="en-US" sz="1050" dirty="0"/>
              <a:t>CS system approval mandatory</a:t>
            </a:r>
          </a:p>
        </p:txBody>
      </p:sp>
      <p:sp>
        <p:nvSpPr>
          <p:cNvPr id="140" name="TextBox 139"/>
          <p:cNvSpPr txBox="1"/>
          <p:nvPr/>
        </p:nvSpPr>
        <p:spPr>
          <a:xfrm>
            <a:off x="8870971" y="5916940"/>
            <a:ext cx="1165723" cy="253916"/>
          </a:xfrm>
          <a:prstGeom prst="rect">
            <a:avLst/>
          </a:prstGeom>
          <a:noFill/>
        </p:spPr>
        <p:txBody>
          <a:bodyPr wrap="square" rtlCol="0">
            <a:spAutoFit/>
          </a:bodyPr>
          <a:lstStyle/>
          <a:p>
            <a:r>
              <a:rPr lang="en-US" sz="1050" dirty="0"/>
              <a:t>Architecture B</a:t>
            </a:r>
          </a:p>
        </p:txBody>
      </p:sp>
      <p:sp>
        <p:nvSpPr>
          <p:cNvPr id="142" name="Rechteck 20"/>
          <p:cNvSpPr/>
          <p:nvPr/>
        </p:nvSpPr>
        <p:spPr>
          <a:xfrm>
            <a:off x="875667" y="3945219"/>
            <a:ext cx="10715430" cy="308104"/>
          </a:xfrm>
          <a:prstGeom prst="rightArrow">
            <a:avLst/>
          </a:prstGeom>
          <a:solidFill>
            <a:srgbClr val="FF9966">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43" name="Diamond 142"/>
          <p:cNvSpPr/>
          <p:nvPr/>
        </p:nvSpPr>
        <p:spPr>
          <a:xfrm>
            <a:off x="772746" y="3971998"/>
            <a:ext cx="205840" cy="213939"/>
          </a:xfrm>
          <a:prstGeom prst="diamond">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p:cNvSpPr txBox="1"/>
          <p:nvPr/>
        </p:nvSpPr>
        <p:spPr>
          <a:xfrm>
            <a:off x="683248" y="4147991"/>
            <a:ext cx="310413" cy="369332"/>
          </a:xfrm>
          <a:prstGeom prst="rect">
            <a:avLst/>
          </a:prstGeom>
          <a:noFill/>
        </p:spPr>
        <p:txBody>
          <a:bodyPr wrap="square" rtlCol="0">
            <a:spAutoFit/>
          </a:bodyPr>
          <a:lstStyle/>
          <a:p>
            <a:r>
              <a:rPr lang="de-DE" dirty="0"/>
              <a:t>C</a:t>
            </a:r>
            <a:endParaRPr lang="en-US" dirty="0"/>
          </a:p>
        </p:txBody>
      </p:sp>
      <p:sp>
        <p:nvSpPr>
          <p:cNvPr id="145" name="Rechteck 20"/>
          <p:cNvSpPr/>
          <p:nvPr/>
        </p:nvSpPr>
        <p:spPr>
          <a:xfrm>
            <a:off x="7405293" y="4248810"/>
            <a:ext cx="4151960" cy="259376"/>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46" name="Diamond 145"/>
          <p:cNvSpPr/>
          <p:nvPr/>
        </p:nvSpPr>
        <p:spPr>
          <a:xfrm>
            <a:off x="7280113" y="3957854"/>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Diamond 146"/>
          <p:cNvSpPr/>
          <p:nvPr/>
        </p:nvSpPr>
        <p:spPr>
          <a:xfrm>
            <a:off x="7280113" y="4273905"/>
            <a:ext cx="250360" cy="254863"/>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p:cNvSpPr txBox="1"/>
          <p:nvPr/>
        </p:nvSpPr>
        <p:spPr>
          <a:xfrm>
            <a:off x="3029292" y="3966172"/>
            <a:ext cx="4365755" cy="253916"/>
          </a:xfrm>
          <a:prstGeom prst="rect">
            <a:avLst/>
          </a:prstGeom>
          <a:noFill/>
        </p:spPr>
        <p:txBody>
          <a:bodyPr wrap="square" rtlCol="0">
            <a:spAutoFit/>
          </a:bodyPr>
          <a:lstStyle/>
          <a:p>
            <a:r>
              <a:rPr lang="en-US" sz="1050" dirty="0"/>
              <a:t>Development started before concrete CS requirements were known </a:t>
            </a:r>
          </a:p>
        </p:txBody>
      </p:sp>
      <p:sp>
        <p:nvSpPr>
          <p:cNvPr id="150" name="Rechteck 20"/>
          <p:cNvSpPr/>
          <p:nvPr/>
        </p:nvSpPr>
        <p:spPr>
          <a:xfrm>
            <a:off x="8438923" y="6205679"/>
            <a:ext cx="432048" cy="144016"/>
          </a:xfrm>
          <a:prstGeom prst="rect">
            <a:avLst/>
          </a:prstGeom>
          <a:solidFill>
            <a:srgbClr val="FF9966">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solidFill>
                <a:schemeClr val="tx1"/>
              </a:solidFill>
            </a:endParaRPr>
          </a:p>
        </p:txBody>
      </p:sp>
      <p:sp>
        <p:nvSpPr>
          <p:cNvPr id="151" name="TextBox 150"/>
          <p:cNvSpPr txBox="1"/>
          <p:nvPr/>
        </p:nvSpPr>
        <p:spPr>
          <a:xfrm>
            <a:off x="8890717" y="6150729"/>
            <a:ext cx="1165723" cy="253916"/>
          </a:xfrm>
          <a:prstGeom prst="rect">
            <a:avLst/>
          </a:prstGeom>
          <a:noFill/>
        </p:spPr>
        <p:txBody>
          <a:bodyPr wrap="square" rtlCol="0">
            <a:spAutoFit/>
          </a:bodyPr>
          <a:lstStyle/>
          <a:p>
            <a:r>
              <a:rPr lang="en-US" sz="1050" dirty="0"/>
              <a:t>Architecture C</a:t>
            </a:r>
          </a:p>
        </p:txBody>
      </p:sp>
      <p:sp>
        <p:nvSpPr>
          <p:cNvPr id="152" name="TextBox 151"/>
          <p:cNvSpPr txBox="1"/>
          <p:nvPr/>
        </p:nvSpPr>
        <p:spPr>
          <a:xfrm>
            <a:off x="10164347" y="3507990"/>
            <a:ext cx="978302" cy="261610"/>
          </a:xfrm>
          <a:prstGeom prst="rect">
            <a:avLst/>
          </a:prstGeom>
          <a:noFill/>
        </p:spPr>
        <p:txBody>
          <a:bodyPr wrap="square" rtlCol="0">
            <a:spAutoFit/>
          </a:bodyPr>
          <a:lstStyle/>
          <a:p>
            <a:r>
              <a:rPr lang="de-DE" sz="1100" dirty="0"/>
              <a:t>Car </a:t>
            </a:r>
            <a:r>
              <a:rPr lang="de-DE" sz="1100" dirty="0" err="1"/>
              <a:t>line</a:t>
            </a:r>
            <a:r>
              <a:rPr lang="de-DE" sz="1100" dirty="0"/>
              <a:t> Y  </a:t>
            </a:r>
            <a:endParaRPr lang="en-US" sz="1100" dirty="0"/>
          </a:p>
        </p:txBody>
      </p:sp>
      <p:sp>
        <p:nvSpPr>
          <p:cNvPr id="153" name="TextBox 152"/>
          <p:cNvSpPr txBox="1"/>
          <p:nvPr/>
        </p:nvSpPr>
        <p:spPr>
          <a:xfrm>
            <a:off x="7997339" y="4387036"/>
            <a:ext cx="870578" cy="261610"/>
          </a:xfrm>
          <a:prstGeom prst="rect">
            <a:avLst/>
          </a:prstGeom>
          <a:noFill/>
        </p:spPr>
        <p:txBody>
          <a:bodyPr wrap="square" rtlCol="0">
            <a:spAutoFit/>
          </a:bodyPr>
          <a:lstStyle/>
          <a:p>
            <a:r>
              <a:rPr lang="de-DE" sz="1100" dirty="0"/>
              <a:t>Car </a:t>
            </a:r>
            <a:r>
              <a:rPr lang="de-DE" sz="1100" dirty="0" err="1"/>
              <a:t>line</a:t>
            </a:r>
            <a:r>
              <a:rPr lang="de-DE" sz="1100" dirty="0"/>
              <a:t> Z  </a:t>
            </a:r>
            <a:endParaRPr lang="en-US" sz="1100" dirty="0"/>
          </a:p>
        </p:txBody>
      </p:sp>
      <p:sp>
        <p:nvSpPr>
          <p:cNvPr id="154" name="Diamond 153"/>
          <p:cNvSpPr/>
          <p:nvPr/>
        </p:nvSpPr>
        <p:spPr>
          <a:xfrm>
            <a:off x="9937535" y="5656722"/>
            <a:ext cx="239888" cy="26150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p:cNvSpPr txBox="1"/>
          <p:nvPr/>
        </p:nvSpPr>
        <p:spPr>
          <a:xfrm>
            <a:off x="10128448" y="5661248"/>
            <a:ext cx="2001150" cy="253916"/>
          </a:xfrm>
          <a:prstGeom prst="rect">
            <a:avLst/>
          </a:prstGeom>
          <a:noFill/>
        </p:spPr>
        <p:txBody>
          <a:bodyPr wrap="square" rtlCol="0">
            <a:spAutoFit/>
          </a:bodyPr>
          <a:lstStyle/>
          <a:p>
            <a:r>
              <a:rPr lang="en-US" sz="1050" dirty="0"/>
              <a:t>European WVTA</a:t>
            </a:r>
          </a:p>
        </p:txBody>
      </p:sp>
      <p:sp>
        <p:nvSpPr>
          <p:cNvPr id="156" name="Diamond 155"/>
          <p:cNvSpPr/>
          <p:nvPr/>
        </p:nvSpPr>
        <p:spPr>
          <a:xfrm>
            <a:off x="5483911" y="1780975"/>
            <a:ext cx="250360" cy="25486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Straight Connector 157"/>
          <p:cNvCxnSpPr>
            <a:endCxn id="118" idx="0"/>
          </p:cNvCxnSpPr>
          <p:nvPr/>
        </p:nvCxnSpPr>
        <p:spPr>
          <a:xfrm>
            <a:off x="5596433" y="2035838"/>
            <a:ext cx="0" cy="371791"/>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7968208" y="1907807"/>
            <a:ext cx="0" cy="244476"/>
          </a:xfrm>
          <a:prstGeom prst="line">
            <a:avLst/>
          </a:prstGeom>
          <a:ln w="2857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63" name="Diamond 162"/>
          <p:cNvSpPr/>
          <p:nvPr/>
        </p:nvSpPr>
        <p:spPr>
          <a:xfrm>
            <a:off x="10089782" y="3337760"/>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4" name="Diamond 163"/>
          <p:cNvSpPr/>
          <p:nvPr/>
        </p:nvSpPr>
        <p:spPr>
          <a:xfrm>
            <a:off x="7395047" y="4290234"/>
            <a:ext cx="216024" cy="265440"/>
          </a:xfrm>
          <a:prstGeom prst="diamond">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cxnSp>
        <p:nvCxnSpPr>
          <p:cNvPr id="170" name="Straight Arrow Connector 169"/>
          <p:cNvCxnSpPr/>
          <p:nvPr/>
        </p:nvCxnSpPr>
        <p:spPr>
          <a:xfrm>
            <a:off x="2999656" y="1124744"/>
            <a:ext cx="6267429" cy="0"/>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sp>
        <p:nvSpPr>
          <p:cNvPr id="171" name="TextBox 170"/>
          <p:cNvSpPr txBox="1"/>
          <p:nvPr/>
        </p:nvSpPr>
        <p:spPr>
          <a:xfrm>
            <a:off x="4785229" y="865798"/>
            <a:ext cx="2696281" cy="307777"/>
          </a:xfrm>
          <a:prstGeom prst="rect">
            <a:avLst/>
          </a:prstGeom>
          <a:noFill/>
        </p:spPr>
        <p:txBody>
          <a:bodyPr wrap="square" rtlCol="0">
            <a:spAutoFit/>
          </a:bodyPr>
          <a:lstStyle/>
          <a:p>
            <a:r>
              <a:rPr lang="en-US" sz="1400" dirty="0"/>
              <a:t>48 months transition period</a:t>
            </a:r>
          </a:p>
        </p:txBody>
      </p:sp>
      <p:cxnSp>
        <p:nvCxnSpPr>
          <p:cNvPr id="172" name="Straight Connector 171"/>
          <p:cNvCxnSpPr/>
          <p:nvPr/>
        </p:nvCxnSpPr>
        <p:spPr>
          <a:xfrm>
            <a:off x="2228404" y="1578389"/>
            <a:ext cx="0" cy="335473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3" name="Textfeld 18"/>
          <p:cNvSpPr txBox="1"/>
          <p:nvPr/>
        </p:nvSpPr>
        <p:spPr>
          <a:xfrm>
            <a:off x="1564250" y="4802257"/>
            <a:ext cx="983063" cy="553998"/>
          </a:xfrm>
          <a:prstGeom prst="rect">
            <a:avLst/>
          </a:prstGeom>
          <a:noFill/>
        </p:spPr>
        <p:txBody>
          <a:bodyPr wrap="square" rtlCol="0">
            <a:spAutoFit/>
          </a:bodyPr>
          <a:lstStyle/>
          <a:p>
            <a:pPr algn="ctr"/>
            <a:r>
              <a:rPr lang="de-DE" sz="1000" dirty="0"/>
              <a:t>March 2020</a:t>
            </a:r>
            <a:endParaRPr lang="en-US" sz="1000" dirty="0"/>
          </a:p>
          <a:p>
            <a:pPr algn="ctr"/>
            <a:r>
              <a:rPr lang="en-US" sz="1000" dirty="0"/>
              <a:t>CS adoption by GRVA</a:t>
            </a:r>
          </a:p>
        </p:txBody>
      </p:sp>
      <p:sp>
        <p:nvSpPr>
          <p:cNvPr id="174" name="TextBox 173"/>
          <p:cNvSpPr txBox="1"/>
          <p:nvPr/>
        </p:nvSpPr>
        <p:spPr>
          <a:xfrm>
            <a:off x="47328" y="5728579"/>
            <a:ext cx="8339855" cy="1107996"/>
          </a:xfrm>
          <a:prstGeom prst="rect">
            <a:avLst/>
          </a:prstGeom>
          <a:solidFill>
            <a:srgbClr val="FFC000"/>
          </a:solidFill>
        </p:spPr>
        <p:txBody>
          <a:bodyPr wrap="square" lIns="36000" rIns="36000" rtlCol="0">
            <a:spAutoFit/>
          </a:bodyPr>
          <a:lstStyle/>
          <a:p>
            <a:r>
              <a:rPr lang="en-US" sz="1100" b="1" dirty="0"/>
              <a:t>Justification for the 48 months transition period</a:t>
            </a:r>
          </a:p>
          <a:p>
            <a:pPr marL="171450" indent="-171450">
              <a:buFont typeface="Arial" panose="020B0604020202020204" pitchFamily="34" charset="0"/>
              <a:buChar char="•"/>
            </a:pPr>
            <a:r>
              <a:rPr lang="en-US" sz="1100" dirty="0"/>
              <a:t>Manufacturers need to adapt their internal processes</a:t>
            </a:r>
          </a:p>
          <a:p>
            <a:pPr marL="171450" indent="-171450">
              <a:buFont typeface="Arial" panose="020B0604020202020204" pitchFamily="34" charset="0"/>
              <a:buChar char="•"/>
            </a:pPr>
            <a:r>
              <a:rPr lang="en-US" sz="1100" dirty="0"/>
              <a:t>Review and perform risk assessment for </a:t>
            </a:r>
            <a:r>
              <a:rPr lang="en-US" sz="1100" b="1" dirty="0"/>
              <a:t>all existing architectures </a:t>
            </a:r>
            <a:r>
              <a:rPr lang="en-US" sz="1100" dirty="0"/>
              <a:t>and bring them in line with requirements of 7.3.4.</a:t>
            </a:r>
          </a:p>
          <a:p>
            <a:pPr marL="171450" indent="-171450">
              <a:buFont typeface="Arial" panose="020B0604020202020204" pitchFamily="34" charset="0"/>
              <a:buChar char="•"/>
            </a:pPr>
            <a:r>
              <a:rPr lang="en-US" sz="1100" dirty="0"/>
              <a:t>Update contracts with suppliers. The suppliers in turn need to contact tier-2 suppliers.</a:t>
            </a:r>
          </a:p>
          <a:p>
            <a:pPr marL="171450" indent="-171450">
              <a:buFont typeface="Arial" panose="020B0604020202020204" pitchFamily="34" charset="0"/>
              <a:buChar char="•"/>
            </a:pPr>
            <a:r>
              <a:rPr lang="en-US" sz="1100" dirty="0"/>
              <a:t>In order to fulfill the supply chain requirement of the regulation, the suppliers need to be certified for cyber security. </a:t>
            </a:r>
          </a:p>
          <a:p>
            <a:pPr marL="171450" indent="-171450">
              <a:buFont typeface="Arial" panose="020B0604020202020204" pitchFamily="34" charset="0"/>
              <a:buChar char="•"/>
            </a:pPr>
            <a:r>
              <a:rPr lang="en-US" sz="1100" dirty="0">
                <a:solidFill>
                  <a:srgbClr val="FF0000"/>
                </a:solidFill>
              </a:rPr>
              <a:t>48 months is representative for the timeframe required for change management of existing architectures not for new developments.  </a:t>
            </a:r>
          </a:p>
        </p:txBody>
      </p:sp>
    </p:spTree>
    <p:extLst>
      <p:ext uri="{BB962C8B-B14F-4D97-AF65-F5344CB8AC3E}">
        <p14:creationId xmlns:p14="http://schemas.microsoft.com/office/powerpoint/2010/main" val="17981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dissolv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
                                        </p:tgtEl>
                                        <p:attrNameLst>
                                          <p:attrName>style.visibility</p:attrName>
                                        </p:attrNameLst>
                                      </p:cBhvr>
                                      <p:to>
                                        <p:strVal val="visible"/>
                                      </p:to>
                                    </p:set>
                                    <p:animEffect transition="in" filter="dissolve">
                                      <p:cBhvr>
                                        <p:cTn id="12"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7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F89B2-B03A-4889-9C73-843ED2C7202A}"/>
              </a:ext>
            </a:extLst>
          </p:cNvPr>
          <p:cNvSpPr>
            <a:spLocks noGrp="1"/>
          </p:cNvSpPr>
          <p:nvPr>
            <p:ph type="title"/>
          </p:nvPr>
        </p:nvSpPr>
        <p:spPr>
          <a:xfrm>
            <a:off x="191344" y="188640"/>
            <a:ext cx="10972800" cy="1143000"/>
          </a:xfrm>
        </p:spPr>
        <p:txBody>
          <a:bodyPr/>
          <a:lstStyle/>
          <a:p>
            <a:r>
              <a:rPr lang="en-US" sz="3600" dirty="0"/>
              <a:t>Comments on mitigation tables in Annex 5</a:t>
            </a:r>
          </a:p>
        </p:txBody>
      </p:sp>
      <p:sp>
        <p:nvSpPr>
          <p:cNvPr id="3" name="Content Placeholder 2">
            <a:extLst>
              <a:ext uri="{FF2B5EF4-FFF2-40B4-BE49-F238E27FC236}">
                <a16:creationId xmlns:a16="http://schemas.microsoft.com/office/drawing/2014/main" id="{B90DE809-1E88-4D26-A55A-C7FE5C4C85EA}"/>
              </a:ext>
            </a:extLst>
          </p:cNvPr>
          <p:cNvSpPr>
            <a:spLocks noGrp="1"/>
          </p:cNvSpPr>
          <p:nvPr>
            <p:ph idx="1"/>
          </p:nvPr>
        </p:nvSpPr>
        <p:spPr>
          <a:xfrm>
            <a:off x="911424" y="1052736"/>
            <a:ext cx="10972800" cy="5069159"/>
          </a:xfrm>
        </p:spPr>
        <p:txBody>
          <a:bodyPr>
            <a:noAutofit/>
          </a:bodyPr>
          <a:lstStyle/>
          <a:p>
            <a:pPr>
              <a:spcBef>
                <a:spcPts val="1800"/>
              </a:spcBef>
            </a:pPr>
            <a:r>
              <a:rPr lang="en-US" sz="2400" dirty="0"/>
              <a:t>Current mitigation tables are </a:t>
            </a:r>
            <a:r>
              <a:rPr lang="en-US" sz="2400" b="1" dirty="0"/>
              <a:t>incomplete, outdated, and need regular updates </a:t>
            </a:r>
            <a:r>
              <a:rPr lang="en-US" sz="2400" dirty="0"/>
              <a:t>when new vulnerabilities and mitigations are identified. </a:t>
            </a:r>
          </a:p>
          <a:p>
            <a:pPr lvl="1">
              <a:spcBef>
                <a:spcPts val="1800"/>
              </a:spcBef>
              <a:buFont typeface="Wingdings" panose="05000000000000000000" pitchFamily="2" charset="2"/>
              <a:buChar char="ü"/>
            </a:pPr>
            <a:r>
              <a:rPr lang="en-US" sz="2000" dirty="0"/>
              <a:t>Exemplary gaps: repair shop tools, production tools etc. </a:t>
            </a:r>
          </a:p>
          <a:p>
            <a:pPr>
              <a:spcBef>
                <a:spcPts val="1800"/>
              </a:spcBef>
            </a:pPr>
            <a:r>
              <a:rPr lang="en-US" sz="2400" dirty="0"/>
              <a:t>Mitigations beyond the vehicle type would stretch the vehicle type scope beyond manageable limits: +backend, +internet, +production tools, +smartphones…</a:t>
            </a:r>
          </a:p>
          <a:p>
            <a:pPr>
              <a:spcBef>
                <a:spcPts val="1800"/>
              </a:spcBef>
            </a:pPr>
            <a:r>
              <a:rPr lang="en-US" sz="2400" dirty="0"/>
              <a:t>According to the 1958 Agreement, vehicle </a:t>
            </a:r>
            <a:r>
              <a:rPr lang="en-US" sz="2400" b="1" dirty="0"/>
              <a:t>type only concerns “wheeled vehicles”</a:t>
            </a:r>
            <a:r>
              <a:rPr lang="en-US" sz="2400" dirty="0"/>
              <a:t> themselves. The mitigation tables include mitigations that are not intended for the vehicle type (e.g. backend server mitigations) and are mixing the responsibilities of ISMS (Information Security Management System) and CSMS (Cyber Security Management System).</a:t>
            </a:r>
          </a:p>
          <a:p>
            <a:pPr>
              <a:spcBef>
                <a:spcPts val="1800"/>
              </a:spcBef>
            </a:pPr>
            <a:r>
              <a:rPr lang="en-US" sz="2400" dirty="0"/>
              <a:t>It does not make sense to maintain a list of fixed mitigations when the vulnerabilities and attacks keep evolving.</a:t>
            </a:r>
          </a:p>
        </p:txBody>
      </p:sp>
    </p:spTree>
    <p:extLst>
      <p:ext uri="{BB962C8B-B14F-4D97-AF65-F5344CB8AC3E}">
        <p14:creationId xmlns:p14="http://schemas.microsoft.com/office/powerpoint/2010/main" val="2897473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ige Legende 2"/>
          <p:cNvSpPr/>
          <p:nvPr/>
        </p:nvSpPr>
        <p:spPr>
          <a:xfrm>
            <a:off x="5138209" y="5133310"/>
            <a:ext cx="1739579" cy="585216"/>
          </a:xfrm>
          <a:prstGeom prst="wedgeRectCallout">
            <a:avLst>
              <a:gd name="adj1" fmla="val 77899"/>
              <a:gd name="adj2" fmla="val -123568"/>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dirty="0">
                <a:solidFill>
                  <a:srgbClr val="000000"/>
                </a:solidFill>
              </a:rPr>
              <a:t>Already required via 7.2.2.3</a:t>
            </a:r>
          </a:p>
        </p:txBody>
      </p:sp>
      <p:sp>
        <p:nvSpPr>
          <p:cNvPr id="2" name="Rectangle 1"/>
          <p:cNvSpPr/>
          <p:nvPr/>
        </p:nvSpPr>
        <p:spPr>
          <a:xfrm>
            <a:off x="1635863" y="240187"/>
            <a:ext cx="8737112" cy="646331"/>
          </a:xfrm>
          <a:prstGeom prst="rect">
            <a:avLst/>
          </a:prstGeom>
        </p:spPr>
        <p:txBody>
          <a:bodyPr wrap="square">
            <a:spAutoFit/>
          </a:bodyPr>
          <a:lstStyle/>
          <a:p>
            <a:r>
              <a:rPr lang="en-GB" sz="3600" dirty="0"/>
              <a:t>Proposal how to proceed with Annex 5</a:t>
            </a:r>
          </a:p>
        </p:txBody>
      </p:sp>
      <p:sp>
        <p:nvSpPr>
          <p:cNvPr id="10" name="Gefaltete Ecke 9"/>
          <p:cNvSpPr/>
          <p:nvPr/>
        </p:nvSpPr>
        <p:spPr>
          <a:xfrm>
            <a:off x="2308988" y="1614900"/>
            <a:ext cx="1494770"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Part A</a:t>
            </a:r>
          </a:p>
          <a:p>
            <a:pPr algn="ctr"/>
            <a:r>
              <a:rPr lang="en-GB" dirty="0">
                <a:solidFill>
                  <a:srgbClr val="000000"/>
                </a:solidFill>
              </a:rPr>
              <a:t>High Level Threats</a:t>
            </a:r>
          </a:p>
          <a:p>
            <a:pPr algn="ctr"/>
            <a:endParaRPr lang="en-GB" dirty="0">
              <a:solidFill>
                <a:srgbClr val="000000"/>
              </a:solidFill>
            </a:endParaRPr>
          </a:p>
        </p:txBody>
      </p:sp>
      <p:sp>
        <p:nvSpPr>
          <p:cNvPr id="14" name="Gefaltete Ecke 13"/>
          <p:cNvSpPr/>
          <p:nvPr/>
        </p:nvSpPr>
        <p:spPr>
          <a:xfrm>
            <a:off x="5420806" y="1614900"/>
            <a:ext cx="1530599"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dirty="0">
                <a:solidFill>
                  <a:srgbClr val="000000"/>
                </a:solidFill>
              </a:rPr>
              <a:t>Part B</a:t>
            </a:r>
          </a:p>
          <a:p>
            <a:pPr algn="ctr"/>
            <a:r>
              <a:rPr lang="en-GB" dirty="0">
                <a:solidFill>
                  <a:srgbClr val="000000"/>
                </a:solidFill>
              </a:rPr>
              <a:t>Vehicle-based</a:t>
            </a:r>
          </a:p>
          <a:p>
            <a:pPr algn="ctr"/>
            <a:r>
              <a:rPr lang="en-GB" dirty="0">
                <a:solidFill>
                  <a:srgbClr val="000000"/>
                </a:solidFill>
              </a:rPr>
              <a:t>Mitigations</a:t>
            </a:r>
          </a:p>
          <a:p>
            <a:pPr algn="ctr"/>
            <a:endParaRPr lang="en-GB" dirty="0">
              <a:solidFill>
                <a:srgbClr val="000000"/>
              </a:solidFill>
            </a:endParaRPr>
          </a:p>
        </p:txBody>
      </p:sp>
      <p:sp>
        <p:nvSpPr>
          <p:cNvPr id="15" name="Gefaltete Ecke 14"/>
          <p:cNvSpPr/>
          <p:nvPr/>
        </p:nvSpPr>
        <p:spPr>
          <a:xfrm>
            <a:off x="8168149" y="1614900"/>
            <a:ext cx="1494770" cy="184684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Part C</a:t>
            </a:r>
          </a:p>
          <a:p>
            <a:pPr algn="ctr"/>
            <a:r>
              <a:rPr lang="en-GB" dirty="0">
                <a:solidFill>
                  <a:srgbClr val="000000"/>
                </a:solidFill>
              </a:rPr>
              <a:t>Non-vehicle  based</a:t>
            </a:r>
          </a:p>
          <a:p>
            <a:pPr algn="ctr"/>
            <a:r>
              <a:rPr lang="en-GB" dirty="0">
                <a:solidFill>
                  <a:srgbClr val="000000"/>
                </a:solidFill>
              </a:rPr>
              <a:t>Mitigations</a:t>
            </a:r>
          </a:p>
        </p:txBody>
      </p:sp>
      <p:cxnSp>
        <p:nvCxnSpPr>
          <p:cNvPr id="27" name="Gerader Verbinder 26"/>
          <p:cNvCxnSpPr/>
          <p:nvPr/>
        </p:nvCxnSpPr>
        <p:spPr>
          <a:xfrm>
            <a:off x="7516921" y="1493149"/>
            <a:ext cx="12095" cy="3704469"/>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hteck 27"/>
          <p:cNvSpPr/>
          <p:nvPr/>
        </p:nvSpPr>
        <p:spPr>
          <a:xfrm>
            <a:off x="2216592" y="4309006"/>
            <a:ext cx="4907499" cy="517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CSMS (product related)</a:t>
            </a:r>
          </a:p>
        </p:txBody>
      </p:sp>
      <p:sp>
        <p:nvSpPr>
          <p:cNvPr id="29" name="Rechteck 28"/>
          <p:cNvSpPr/>
          <p:nvPr/>
        </p:nvSpPr>
        <p:spPr>
          <a:xfrm>
            <a:off x="7970200" y="4425764"/>
            <a:ext cx="3078801" cy="39101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dirty="0">
                <a:solidFill>
                  <a:srgbClr val="000000"/>
                </a:solidFill>
              </a:rPr>
              <a:t>ISMS (not product related)</a:t>
            </a:r>
          </a:p>
        </p:txBody>
      </p:sp>
      <p:sp>
        <p:nvSpPr>
          <p:cNvPr id="35" name="Ellipse 34"/>
          <p:cNvSpPr/>
          <p:nvPr/>
        </p:nvSpPr>
        <p:spPr>
          <a:xfrm rot="20319597">
            <a:off x="2027407" y="314010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static</a:t>
            </a:r>
          </a:p>
        </p:txBody>
      </p:sp>
      <p:sp>
        <p:nvSpPr>
          <p:cNvPr id="36" name="Ellipse 35"/>
          <p:cNvSpPr/>
          <p:nvPr/>
        </p:nvSpPr>
        <p:spPr>
          <a:xfrm rot="20319597">
            <a:off x="5060494" y="314010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dynamic</a:t>
            </a:r>
          </a:p>
        </p:txBody>
      </p:sp>
      <p:sp>
        <p:nvSpPr>
          <p:cNvPr id="37" name="Ellipse 36"/>
          <p:cNvSpPr/>
          <p:nvPr/>
        </p:nvSpPr>
        <p:spPr>
          <a:xfrm rot="20319597">
            <a:off x="7694706" y="3102398"/>
            <a:ext cx="926432" cy="5053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050" dirty="0">
                <a:solidFill>
                  <a:schemeClr val="bg1"/>
                </a:solidFill>
              </a:rPr>
              <a:t>Typically dynamic</a:t>
            </a:r>
          </a:p>
        </p:txBody>
      </p:sp>
      <p:sp>
        <p:nvSpPr>
          <p:cNvPr id="39" name="Pfeil nach rechts 38"/>
          <p:cNvSpPr/>
          <p:nvPr/>
        </p:nvSpPr>
        <p:spPr>
          <a:xfrm>
            <a:off x="885976" y="5565208"/>
            <a:ext cx="705914" cy="627797"/>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0" name="Textfeld 39"/>
          <p:cNvSpPr txBox="1"/>
          <p:nvPr/>
        </p:nvSpPr>
        <p:spPr>
          <a:xfrm>
            <a:off x="1591890" y="5504722"/>
            <a:ext cx="8206854" cy="1077218"/>
          </a:xfrm>
          <a:prstGeom prst="rect">
            <a:avLst/>
          </a:prstGeom>
          <a:noFill/>
        </p:spPr>
        <p:txBody>
          <a:bodyPr wrap="square" rtlCol="0">
            <a:spAutoFit/>
          </a:bodyPr>
          <a:lstStyle/>
          <a:p>
            <a:r>
              <a:rPr lang="en-GB" sz="1600" b="1" dirty="0"/>
              <a:t>Proposal for further proceedings:</a:t>
            </a:r>
          </a:p>
          <a:p>
            <a:pPr marL="342900" indent="-342900">
              <a:buAutoNum type="arabicPeriod"/>
            </a:pPr>
            <a:r>
              <a:rPr lang="en-GB" sz="1600" dirty="0"/>
              <a:t>Short term: Split list of mitigations into two lists (parts B&amp;C)</a:t>
            </a:r>
          </a:p>
          <a:p>
            <a:pPr marL="342900" indent="-342900">
              <a:buAutoNum type="arabicPeriod"/>
            </a:pPr>
            <a:r>
              <a:rPr lang="en-GB" sz="1600" dirty="0"/>
              <a:t>Long term: Transfer parts A&amp;B&amp;C to an open automotive vulnerability database and improve it continuously, like similar sectors do.</a:t>
            </a:r>
          </a:p>
        </p:txBody>
      </p:sp>
      <p:sp>
        <p:nvSpPr>
          <p:cNvPr id="41" name="Pfeil nach oben und unten 40"/>
          <p:cNvSpPr/>
          <p:nvPr/>
        </p:nvSpPr>
        <p:spPr>
          <a:xfrm>
            <a:off x="2904639" y="3454054"/>
            <a:ext cx="322559" cy="45820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2" name="Pfeil nach oben und unten 41"/>
          <p:cNvSpPr/>
          <p:nvPr/>
        </p:nvSpPr>
        <p:spPr>
          <a:xfrm>
            <a:off x="6058144" y="3448092"/>
            <a:ext cx="322559" cy="45820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3" name="Pfeil nach oben und unten 42"/>
          <p:cNvSpPr/>
          <p:nvPr/>
        </p:nvSpPr>
        <p:spPr>
          <a:xfrm>
            <a:off x="8781452" y="3541483"/>
            <a:ext cx="353404" cy="83719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8" name="Textfeld 47"/>
          <p:cNvSpPr txBox="1"/>
          <p:nvPr/>
        </p:nvSpPr>
        <p:spPr>
          <a:xfrm>
            <a:off x="2120129" y="4854354"/>
            <a:ext cx="3360215" cy="246221"/>
          </a:xfrm>
          <a:prstGeom prst="rect">
            <a:avLst/>
          </a:prstGeom>
          <a:noFill/>
        </p:spPr>
        <p:txBody>
          <a:bodyPr wrap="none" rtlCol="0">
            <a:spAutoFit/>
          </a:bodyPr>
          <a:lstStyle/>
          <a:p>
            <a:r>
              <a:rPr lang="en-GB" sz="1000" dirty="0"/>
              <a:t>Scope of UNECE Cyber Security regulation (wheeled vehicles)</a:t>
            </a:r>
          </a:p>
        </p:txBody>
      </p:sp>
      <p:sp>
        <p:nvSpPr>
          <p:cNvPr id="26" name="Textfeld 25"/>
          <p:cNvSpPr txBox="1"/>
          <p:nvPr/>
        </p:nvSpPr>
        <p:spPr>
          <a:xfrm>
            <a:off x="4717604" y="2636912"/>
            <a:ext cx="2939191" cy="523220"/>
          </a:xfrm>
          <a:prstGeom prst="rect">
            <a:avLst/>
          </a:prstGeom>
          <a:noFill/>
        </p:spPr>
        <p:txBody>
          <a:bodyPr wrap="square" rtlCol="0">
            <a:spAutoFit/>
          </a:bodyPr>
          <a:lstStyle>
            <a:defPPr>
              <a:defRPr lang="en-US"/>
            </a:defPPr>
            <a:lvl1pPr algn="ctr">
              <a:defRPr sz="1400">
                <a:solidFill>
                  <a:schemeClr val="bg1"/>
                </a:solidFill>
              </a:defRPr>
            </a:lvl1pPr>
          </a:lstStyle>
          <a:p>
            <a:r>
              <a:rPr lang="en-GB" dirty="0">
                <a:solidFill>
                  <a:schemeClr val="tx1"/>
                </a:solidFill>
              </a:rPr>
              <a:t>referred in clauses</a:t>
            </a:r>
          </a:p>
          <a:p>
            <a:r>
              <a:rPr lang="en-GB" dirty="0">
                <a:solidFill>
                  <a:schemeClr val="tx1"/>
                </a:solidFill>
              </a:rPr>
              <a:t>5.1.x &amp; 7.3.4</a:t>
            </a:r>
          </a:p>
        </p:txBody>
      </p:sp>
      <p:sp>
        <p:nvSpPr>
          <p:cNvPr id="30" name="Textfeld 29"/>
          <p:cNvSpPr txBox="1"/>
          <p:nvPr/>
        </p:nvSpPr>
        <p:spPr>
          <a:xfrm>
            <a:off x="2135560" y="2649622"/>
            <a:ext cx="1852406" cy="523220"/>
          </a:xfrm>
          <a:prstGeom prst="rect">
            <a:avLst/>
          </a:prstGeom>
          <a:noFill/>
        </p:spPr>
        <p:txBody>
          <a:bodyPr wrap="square" rtlCol="0">
            <a:spAutoFit/>
          </a:bodyPr>
          <a:lstStyle/>
          <a:p>
            <a:pPr algn="ctr"/>
            <a:r>
              <a:rPr lang="en-GB" sz="1400" dirty="0"/>
              <a:t>referred in clauses</a:t>
            </a:r>
          </a:p>
          <a:p>
            <a:pPr algn="ctr"/>
            <a:r>
              <a:rPr lang="en-GB" sz="1400" dirty="0"/>
              <a:t>5.1.x &amp; 7.3.4</a:t>
            </a:r>
          </a:p>
        </p:txBody>
      </p:sp>
      <p:sp>
        <p:nvSpPr>
          <p:cNvPr id="31" name="Rechteck 30"/>
          <p:cNvSpPr/>
          <p:nvPr/>
        </p:nvSpPr>
        <p:spPr>
          <a:xfrm>
            <a:off x="2216591" y="3921703"/>
            <a:ext cx="4907499" cy="456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solidFill>
                  <a:srgbClr val="000000"/>
                </a:solidFill>
              </a:rPr>
              <a:t>Vehicle Type (product related)</a:t>
            </a:r>
          </a:p>
        </p:txBody>
      </p:sp>
      <p:sp>
        <p:nvSpPr>
          <p:cNvPr id="44" name="Nach unten gekrümmter Pfeil 43"/>
          <p:cNvSpPr/>
          <p:nvPr/>
        </p:nvSpPr>
        <p:spPr>
          <a:xfrm>
            <a:off x="6915577" y="3996414"/>
            <a:ext cx="1194164" cy="275653"/>
          </a:xfrm>
          <a:prstGeom prst="curved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45" name="Nach unten gekrümmter Pfeil 44"/>
          <p:cNvSpPr/>
          <p:nvPr/>
        </p:nvSpPr>
        <p:spPr>
          <a:xfrm rot="10800000">
            <a:off x="6915577" y="4973688"/>
            <a:ext cx="1194164" cy="332422"/>
          </a:xfrm>
          <a:prstGeom prst="curvedDown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sp>
        <p:nvSpPr>
          <p:cNvPr id="46" name="Ellipse 45"/>
          <p:cNvSpPr/>
          <p:nvPr/>
        </p:nvSpPr>
        <p:spPr>
          <a:xfrm>
            <a:off x="6780955" y="4279684"/>
            <a:ext cx="1484025" cy="70597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en-GB" sz="1200" dirty="0">
                <a:solidFill>
                  <a:schemeClr val="bg1"/>
                </a:solidFill>
              </a:rPr>
              <a:t>Risk transfer, where needed</a:t>
            </a:r>
          </a:p>
        </p:txBody>
      </p:sp>
      <p:sp>
        <p:nvSpPr>
          <p:cNvPr id="32" name="Textfeld 47"/>
          <p:cNvSpPr txBox="1"/>
          <p:nvPr/>
        </p:nvSpPr>
        <p:spPr>
          <a:xfrm>
            <a:off x="8559323" y="4818891"/>
            <a:ext cx="2525050" cy="246221"/>
          </a:xfrm>
          <a:prstGeom prst="rect">
            <a:avLst/>
          </a:prstGeom>
          <a:noFill/>
        </p:spPr>
        <p:txBody>
          <a:bodyPr wrap="none" rtlCol="0">
            <a:spAutoFit/>
          </a:bodyPr>
          <a:lstStyle/>
          <a:p>
            <a:r>
              <a:rPr lang="en-GB" sz="1000" dirty="0"/>
              <a:t>Information System Management System</a:t>
            </a:r>
          </a:p>
        </p:txBody>
      </p:sp>
      <p:sp>
        <p:nvSpPr>
          <p:cNvPr id="33" name="Textfeld 48"/>
          <p:cNvSpPr txBox="1"/>
          <p:nvPr/>
        </p:nvSpPr>
        <p:spPr>
          <a:xfrm>
            <a:off x="8040216" y="1364870"/>
            <a:ext cx="1798890" cy="246221"/>
          </a:xfrm>
          <a:prstGeom prst="rect">
            <a:avLst/>
          </a:prstGeom>
          <a:noFill/>
        </p:spPr>
        <p:txBody>
          <a:bodyPr wrap="none" rtlCol="0">
            <a:spAutoFit/>
          </a:bodyPr>
          <a:lstStyle/>
          <a:p>
            <a:r>
              <a:rPr lang="en-GB" sz="1000" dirty="0"/>
              <a:t>Out of scope for vehicle type</a:t>
            </a:r>
          </a:p>
        </p:txBody>
      </p:sp>
    </p:spTree>
    <p:extLst>
      <p:ext uri="{BB962C8B-B14F-4D97-AF65-F5344CB8AC3E}">
        <p14:creationId xmlns:p14="http://schemas.microsoft.com/office/powerpoint/2010/main" val="2104074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ounded Rectangle 26"/>
          <p:cNvSpPr/>
          <p:nvPr/>
        </p:nvSpPr>
        <p:spPr>
          <a:xfrm>
            <a:off x="390871" y="3596380"/>
            <a:ext cx="2880320"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40" name="Titre 39"/>
          <p:cNvSpPr>
            <a:spLocks noGrp="1"/>
          </p:cNvSpPr>
          <p:nvPr>
            <p:ph type="title"/>
          </p:nvPr>
        </p:nvSpPr>
        <p:spPr>
          <a:xfrm>
            <a:off x="171601" y="105324"/>
            <a:ext cx="10972800" cy="1007527"/>
          </a:xfrm>
        </p:spPr>
        <p:txBody>
          <a:bodyPr/>
          <a:lstStyle/>
          <a:p>
            <a:r>
              <a:rPr lang="en-GB" sz="3200" dirty="0"/>
              <a:t>Intrusion Detection (ID) vs. Intrusion Prevention (IP)</a:t>
            </a:r>
            <a:br>
              <a:rPr lang="en-GB" sz="3200" dirty="0"/>
            </a:br>
            <a:r>
              <a:rPr lang="en-GB" sz="3200" dirty="0"/>
              <a:t>Large differences between two technologies.</a:t>
            </a:r>
          </a:p>
        </p:txBody>
      </p:sp>
      <p:sp>
        <p:nvSpPr>
          <p:cNvPr id="184" name="Espace réservé du numéro de diapositive 183"/>
          <p:cNvSpPr>
            <a:spLocks noGrp="1"/>
          </p:cNvSpPr>
          <p:nvPr>
            <p:ph type="sldNum" sz="quarter" idx="12"/>
          </p:nvPr>
        </p:nvSpPr>
        <p:spPr/>
        <p:txBody>
          <a:bodyPr/>
          <a:lstStyle/>
          <a:p>
            <a:fld id="{21C2F580-C48E-4C14-8111-BE255E1134ED}" type="slidenum">
              <a:rPr lang="en-GB" altLang="ja-JP" smtClean="0"/>
              <a:pPr/>
              <a:t>6</a:t>
            </a:fld>
            <a:endParaRPr lang="en-GB" altLang="ja-JP" dirty="0"/>
          </a:p>
        </p:txBody>
      </p:sp>
      <p:sp>
        <p:nvSpPr>
          <p:cNvPr id="107" name="Rounded Rectangle 5"/>
          <p:cNvSpPr/>
          <p:nvPr/>
        </p:nvSpPr>
        <p:spPr>
          <a:xfrm>
            <a:off x="1332789" y="3890195"/>
            <a:ext cx="864096" cy="5190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Detection</a:t>
            </a:r>
          </a:p>
          <a:p>
            <a:pPr algn="ctr"/>
            <a:r>
              <a:rPr lang="en-GB" sz="1050" dirty="0"/>
              <a:t>Function</a:t>
            </a:r>
          </a:p>
        </p:txBody>
      </p:sp>
      <p:sp>
        <p:nvSpPr>
          <p:cNvPr id="108" name="Oval 16"/>
          <p:cNvSpPr/>
          <p:nvPr/>
        </p:nvSpPr>
        <p:spPr>
          <a:xfrm>
            <a:off x="448504" y="3908875"/>
            <a:ext cx="792088" cy="466116"/>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10" name="Oval 16"/>
          <p:cNvSpPr/>
          <p:nvPr/>
        </p:nvSpPr>
        <p:spPr>
          <a:xfrm>
            <a:off x="474507"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11" name="Straight Arrow Connector 43"/>
          <p:cNvCxnSpPr>
            <a:stCxn id="110" idx="4"/>
            <a:endCxn id="108" idx="0"/>
          </p:cNvCxnSpPr>
          <p:nvPr/>
        </p:nvCxnSpPr>
        <p:spPr>
          <a:xfrm flipH="1">
            <a:off x="844548" y="2407371"/>
            <a:ext cx="1434" cy="150150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33" name="Flussdiagramm: Magnetplattenspeicher 32"/>
          <p:cNvSpPr/>
          <p:nvPr/>
        </p:nvSpPr>
        <p:spPr>
          <a:xfrm>
            <a:off x="2404498" y="3948114"/>
            <a:ext cx="792088" cy="40294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sp>
        <p:nvSpPr>
          <p:cNvPr id="44" name="Textfeld 43"/>
          <p:cNvSpPr txBox="1"/>
          <p:nvPr/>
        </p:nvSpPr>
        <p:spPr>
          <a:xfrm>
            <a:off x="1867035" y="4762302"/>
            <a:ext cx="1296144" cy="276999"/>
          </a:xfrm>
          <a:prstGeom prst="rect">
            <a:avLst/>
          </a:prstGeom>
          <a:noFill/>
        </p:spPr>
        <p:txBody>
          <a:bodyPr wrap="square" rtlCol="0">
            <a:spAutoFit/>
          </a:bodyPr>
          <a:lstStyle/>
          <a:p>
            <a:pPr algn="r"/>
            <a:r>
              <a:rPr lang="en-GB" sz="1200" dirty="0"/>
              <a:t>Host</a:t>
            </a:r>
          </a:p>
        </p:txBody>
      </p:sp>
      <p:cxnSp>
        <p:nvCxnSpPr>
          <p:cNvPr id="116" name="Straight Arrow Connector 43"/>
          <p:cNvCxnSpPr>
            <a:stCxn id="107" idx="3"/>
            <a:endCxn id="33" idx="2"/>
          </p:cNvCxnSpPr>
          <p:nvPr/>
        </p:nvCxnSpPr>
        <p:spPr>
          <a:xfrm flipV="1">
            <a:off x="2196885" y="4149586"/>
            <a:ext cx="207613" cy="14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9" name="Rounded Rectangle 26"/>
          <p:cNvSpPr/>
          <p:nvPr/>
        </p:nvSpPr>
        <p:spPr>
          <a:xfrm>
            <a:off x="6240016" y="3596380"/>
            <a:ext cx="2880320" cy="14401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123" name="Oval 16"/>
          <p:cNvSpPr/>
          <p:nvPr/>
        </p:nvSpPr>
        <p:spPr>
          <a:xfrm>
            <a:off x="6682395"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25" name="Straight Arrow Connector 43"/>
          <p:cNvCxnSpPr>
            <a:stCxn id="123" idx="4"/>
            <a:endCxn id="155" idx="0"/>
          </p:cNvCxnSpPr>
          <p:nvPr/>
        </p:nvCxnSpPr>
        <p:spPr>
          <a:xfrm flipH="1">
            <a:off x="7032104" y="2407371"/>
            <a:ext cx="21766" cy="206357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6" name="Flussdiagramm: Magnetplattenspeicher 125"/>
          <p:cNvSpPr/>
          <p:nvPr/>
        </p:nvSpPr>
        <p:spPr>
          <a:xfrm>
            <a:off x="7845264" y="3779970"/>
            <a:ext cx="792088" cy="402944"/>
          </a:xfrm>
          <a:prstGeom prst="flowChartMagneticDisk">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sp>
        <p:nvSpPr>
          <p:cNvPr id="127" name="Textfeld 126"/>
          <p:cNvSpPr txBox="1"/>
          <p:nvPr/>
        </p:nvSpPr>
        <p:spPr>
          <a:xfrm>
            <a:off x="7716180" y="4762302"/>
            <a:ext cx="1296144" cy="276999"/>
          </a:xfrm>
          <a:prstGeom prst="rect">
            <a:avLst/>
          </a:prstGeom>
          <a:noFill/>
        </p:spPr>
        <p:txBody>
          <a:bodyPr wrap="square" rtlCol="0">
            <a:spAutoFit/>
          </a:bodyPr>
          <a:lstStyle/>
          <a:p>
            <a:pPr algn="r"/>
            <a:r>
              <a:rPr lang="en-GB" sz="1200" dirty="0"/>
              <a:t>Host</a:t>
            </a:r>
          </a:p>
        </p:txBody>
      </p:sp>
      <p:cxnSp>
        <p:nvCxnSpPr>
          <p:cNvPr id="129" name="Straight Arrow Connector 43"/>
          <p:cNvCxnSpPr>
            <a:stCxn id="120" idx="3"/>
            <a:endCxn id="126" idx="2"/>
          </p:cNvCxnSpPr>
          <p:nvPr/>
        </p:nvCxnSpPr>
        <p:spPr>
          <a:xfrm>
            <a:off x="7464153" y="3981442"/>
            <a:ext cx="381111"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5" name="Oval 16"/>
          <p:cNvSpPr/>
          <p:nvPr/>
        </p:nvSpPr>
        <p:spPr>
          <a:xfrm>
            <a:off x="6636060" y="4470945"/>
            <a:ext cx="792088" cy="466116"/>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20" name="Rounded Rectangle 5"/>
          <p:cNvSpPr/>
          <p:nvPr/>
        </p:nvSpPr>
        <p:spPr>
          <a:xfrm>
            <a:off x="6494389" y="3736243"/>
            <a:ext cx="969764" cy="4903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Prevention</a:t>
            </a:r>
          </a:p>
          <a:p>
            <a:pPr algn="ctr"/>
            <a:r>
              <a:rPr lang="en-GB" sz="1050" dirty="0"/>
              <a:t>Function</a:t>
            </a:r>
          </a:p>
        </p:txBody>
      </p:sp>
      <p:sp>
        <p:nvSpPr>
          <p:cNvPr id="94" name="Textfeld 93"/>
          <p:cNvSpPr txBox="1"/>
          <p:nvPr/>
        </p:nvSpPr>
        <p:spPr>
          <a:xfrm>
            <a:off x="224373" y="5445224"/>
            <a:ext cx="5799619" cy="830997"/>
          </a:xfrm>
          <a:prstGeom prst="rect">
            <a:avLst/>
          </a:prstGeom>
          <a:noFill/>
        </p:spPr>
        <p:txBody>
          <a:bodyPr wrap="square" rtlCol="0">
            <a:spAutoFit/>
          </a:bodyPr>
          <a:lstStyle/>
          <a:p>
            <a:pPr marL="171450" indent="-171450">
              <a:buFont typeface="Arial" panose="020B0604020202020204" pitchFamily="34" charset="0"/>
              <a:buChar char="•"/>
            </a:pPr>
            <a:r>
              <a:rPr lang="en-GB" sz="1600" dirty="0"/>
              <a:t>Logging is main function of ID system.</a:t>
            </a:r>
          </a:p>
          <a:p>
            <a:pPr marL="171450" indent="-171450">
              <a:buFont typeface="Arial" panose="020B0604020202020204" pitchFamily="34" charset="0"/>
              <a:buChar char="•"/>
            </a:pPr>
            <a:r>
              <a:rPr lang="en-GB" sz="1600" dirty="0"/>
              <a:t>Typically log resources are high (network, storage, CPU…).</a:t>
            </a:r>
          </a:p>
          <a:p>
            <a:pPr marL="171450" indent="-171450">
              <a:buFont typeface="Arial" panose="020B0604020202020204" pitchFamily="34" charset="0"/>
              <a:buChar char="•"/>
            </a:pPr>
            <a:r>
              <a:rPr lang="en-GB" sz="1600" dirty="0"/>
              <a:t>Defence is second to insight and intelligence.</a:t>
            </a:r>
          </a:p>
        </p:txBody>
      </p:sp>
      <p:sp>
        <p:nvSpPr>
          <p:cNvPr id="157" name="Textfeld 156"/>
          <p:cNvSpPr txBox="1"/>
          <p:nvPr/>
        </p:nvSpPr>
        <p:spPr>
          <a:xfrm>
            <a:off x="6096000" y="5445224"/>
            <a:ext cx="5760639" cy="830997"/>
          </a:xfrm>
          <a:prstGeom prst="rect">
            <a:avLst/>
          </a:prstGeom>
          <a:noFill/>
        </p:spPr>
        <p:txBody>
          <a:bodyPr wrap="square" rtlCol="0">
            <a:spAutoFit/>
          </a:bodyPr>
          <a:lstStyle/>
          <a:p>
            <a:pPr marL="171450" indent="-171450">
              <a:buFont typeface="Arial" panose="020B0604020202020204" pitchFamily="34" charset="0"/>
              <a:buChar char="•"/>
            </a:pPr>
            <a:r>
              <a:rPr lang="en-GB" sz="1600" dirty="0"/>
              <a:t>Typically log resources are low.</a:t>
            </a:r>
          </a:p>
          <a:p>
            <a:pPr marL="171450" indent="-171450">
              <a:buFont typeface="Arial" panose="020B0604020202020204" pitchFamily="34" charset="0"/>
              <a:buChar char="•"/>
            </a:pPr>
            <a:r>
              <a:rPr lang="en-GB" sz="1600" dirty="0"/>
              <a:t>Defence is immediately applied („</a:t>
            </a:r>
            <a:r>
              <a:rPr lang="en-GB" sz="1600" dirty="0" err="1"/>
              <a:t>realtime</a:t>
            </a:r>
            <a:r>
              <a:rPr lang="en-GB" sz="1600" dirty="0"/>
              <a:t>“) for known and precisely identified attacks.</a:t>
            </a:r>
          </a:p>
        </p:txBody>
      </p:sp>
      <p:sp>
        <p:nvSpPr>
          <p:cNvPr id="176" name="Rounded Rectangle 26"/>
          <p:cNvSpPr/>
          <p:nvPr/>
        </p:nvSpPr>
        <p:spPr>
          <a:xfrm>
            <a:off x="9458264" y="4389571"/>
            <a:ext cx="1317917" cy="8692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178" name="Oval 16"/>
          <p:cNvSpPr/>
          <p:nvPr/>
        </p:nvSpPr>
        <p:spPr>
          <a:xfrm>
            <a:off x="9782300" y="4479390"/>
            <a:ext cx="936104" cy="544595"/>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179" name="Oval 16"/>
          <p:cNvSpPr/>
          <p:nvPr/>
        </p:nvSpPr>
        <p:spPr>
          <a:xfrm>
            <a:off x="9878877" y="1916832"/>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180" name="Straight Arrow Connector 43"/>
          <p:cNvCxnSpPr>
            <a:stCxn id="179" idx="4"/>
            <a:endCxn id="178" idx="0"/>
          </p:cNvCxnSpPr>
          <p:nvPr/>
        </p:nvCxnSpPr>
        <p:spPr>
          <a:xfrm>
            <a:off x="10250352" y="2407371"/>
            <a:ext cx="0" cy="207201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81" name="Flussdiagramm: Magnetplattenspeicher 180"/>
          <p:cNvSpPr/>
          <p:nvPr/>
        </p:nvSpPr>
        <p:spPr>
          <a:xfrm>
            <a:off x="11064552" y="3557721"/>
            <a:ext cx="792088" cy="402944"/>
          </a:xfrm>
          <a:prstGeom prst="flowChartMagneticDisk">
            <a:avLst/>
          </a:prstGeom>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cxnSp>
        <p:nvCxnSpPr>
          <p:cNvPr id="183" name="Straight Arrow Connector 43"/>
          <p:cNvCxnSpPr>
            <a:stCxn id="177" idx="3"/>
            <a:endCxn id="181" idx="2"/>
          </p:cNvCxnSpPr>
          <p:nvPr/>
        </p:nvCxnSpPr>
        <p:spPr>
          <a:xfrm>
            <a:off x="10718405" y="3759193"/>
            <a:ext cx="34614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87" name="Textfeld 186"/>
          <p:cNvSpPr txBox="1"/>
          <p:nvPr/>
        </p:nvSpPr>
        <p:spPr>
          <a:xfrm>
            <a:off x="9462720" y="4971736"/>
            <a:ext cx="1296144" cy="276999"/>
          </a:xfrm>
          <a:prstGeom prst="rect">
            <a:avLst/>
          </a:prstGeom>
          <a:noFill/>
        </p:spPr>
        <p:txBody>
          <a:bodyPr wrap="square" rtlCol="0">
            <a:spAutoFit/>
          </a:bodyPr>
          <a:lstStyle/>
          <a:p>
            <a:r>
              <a:rPr lang="en-GB" sz="1200" dirty="0"/>
              <a:t>Host</a:t>
            </a:r>
          </a:p>
        </p:txBody>
      </p:sp>
      <p:sp>
        <p:nvSpPr>
          <p:cNvPr id="177" name="Rounded Rectangle 5"/>
          <p:cNvSpPr/>
          <p:nvPr/>
        </p:nvSpPr>
        <p:spPr>
          <a:xfrm>
            <a:off x="9755145" y="3471161"/>
            <a:ext cx="963260"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Prevention</a:t>
            </a:r>
          </a:p>
          <a:p>
            <a:pPr algn="ctr"/>
            <a:r>
              <a:rPr lang="en-GB" sz="1050" dirty="0"/>
              <a:t>Host</a:t>
            </a:r>
          </a:p>
        </p:txBody>
      </p:sp>
      <p:cxnSp>
        <p:nvCxnSpPr>
          <p:cNvPr id="197" name="Gerader Verbinder 196"/>
          <p:cNvCxnSpPr/>
          <p:nvPr/>
        </p:nvCxnSpPr>
        <p:spPr>
          <a:xfrm>
            <a:off x="3359696" y="1916832"/>
            <a:ext cx="0" cy="32883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Gerader Verbinder 197"/>
          <p:cNvCxnSpPr/>
          <p:nvPr/>
        </p:nvCxnSpPr>
        <p:spPr>
          <a:xfrm flipH="1">
            <a:off x="9331904" y="2023770"/>
            <a:ext cx="4457" cy="3099020"/>
          </a:xfrm>
          <a:prstGeom prst="line">
            <a:avLst/>
          </a:prstGeom>
        </p:spPr>
        <p:style>
          <a:lnRef idx="1">
            <a:schemeClr val="accent1"/>
          </a:lnRef>
          <a:fillRef idx="0">
            <a:schemeClr val="accent1"/>
          </a:fillRef>
          <a:effectRef idx="0">
            <a:schemeClr val="accent1"/>
          </a:effectRef>
          <a:fontRef idx="minor">
            <a:schemeClr val="tx1"/>
          </a:fontRef>
        </p:style>
      </p:cxnSp>
      <p:sp>
        <p:nvSpPr>
          <p:cNvPr id="200" name="Textfeld 199"/>
          <p:cNvSpPr txBox="1"/>
          <p:nvPr/>
        </p:nvSpPr>
        <p:spPr>
          <a:xfrm>
            <a:off x="390871" y="1417638"/>
            <a:ext cx="2772308" cy="523220"/>
          </a:xfrm>
          <a:prstGeom prst="rect">
            <a:avLst/>
          </a:prstGeom>
          <a:noFill/>
        </p:spPr>
        <p:txBody>
          <a:bodyPr wrap="square" rtlCol="0">
            <a:spAutoFit/>
          </a:bodyPr>
          <a:lstStyle/>
          <a:p>
            <a:pPr algn="ctr"/>
            <a:r>
              <a:rPr lang="en-GB" sz="1400" b="1" dirty="0"/>
              <a:t>Host</a:t>
            </a:r>
            <a:r>
              <a:rPr lang="en-GB" sz="1400" dirty="0"/>
              <a:t>-based</a:t>
            </a:r>
          </a:p>
          <a:p>
            <a:pPr algn="ctr"/>
            <a:r>
              <a:rPr lang="en-GB" sz="1400" dirty="0"/>
              <a:t>Intrusion </a:t>
            </a:r>
            <a:r>
              <a:rPr lang="en-GB" sz="1400" b="1" dirty="0"/>
              <a:t>Detection</a:t>
            </a:r>
          </a:p>
        </p:txBody>
      </p:sp>
      <p:sp>
        <p:nvSpPr>
          <p:cNvPr id="201" name="Textfeld 200"/>
          <p:cNvSpPr txBox="1"/>
          <p:nvPr/>
        </p:nvSpPr>
        <p:spPr>
          <a:xfrm>
            <a:off x="6348028" y="1387204"/>
            <a:ext cx="2772308" cy="523220"/>
          </a:xfrm>
          <a:prstGeom prst="rect">
            <a:avLst/>
          </a:prstGeom>
          <a:noFill/>
        </p:spPr>
        <p:txBody>
          <a:bodyPr wrap="square" rtlCol="0">
            <a:spAutoFit/>
          </a:bodyPr>
          <a:lstStyle/>
          <a:p>
            <a:pPr algn="ctr"/>
            <a:r>
              <a:rPr lang="en-GB" sz="1400" b="1" dirty="0"/>
              <a:t>Host</a:t>
            </a:r>
            <a:r>
              <a:rPr lang="en-GB" sz="1400" dirty="0"/>
              <a:t>-based</a:t>
            </a:r>
          </a:p>
          <a:p>
            <a:pPr algn="ctr"/>
            <a:r>
              <a:rPr lang="en-GB" sz="1400" dirty="0"/>
              <a:t>Intrusion </a:t>
            </a:r>
            <a:r>
              <a:rPr lang="en-GB" sz="1400" b="1" dirty="0"/>
              <a:t>Prevention</a:t>
            </a:r>
          </a:p>
        </p:txBody>
      </p:sp>
      <p:sp>
        <p:nvSpPr>
          <p:cNvPr id="203" name="Textfeld 202"/>
          <p:cNvSpPr txBox="1"/>
          <p:nvPr/>
        </p:nvSpPr>
        <p:spPr>
          <a:xfrm>
            <a:off x="9235673" y="1417638"/>
            <a:ext cx="2772308" cy="523220"/>
          </a:xfrm>
          <a:prstGeom prst="rect">
            <a:avLst/>
          </a:prstGeom>
          <a:noFill/>
        </p:spPr>
        <p:txBody>
          <a:bodyPr wrap="square" rtlCol="0">
            <a:spAutoFit/>
          </a:bodyPr>
          <a:lstStyle/>
          <a:p>
            <a:pPr algn="ctr"/>
            <a:r>
              <a:rPr lang="en-GB" sz="1400" b="1" dirty="0"/>
              <a:t>Network</a:t>
            </a:r>
            <a:r>
              <a:rPr lang="en-GB" sz="1400" dirty="0"/>
              <a:t>-based</a:t>
            </a:r>
          </a:p>
          <a:p>
            <a:pPr algn="ctr"/>
            <a:r>
              <a:rPr lang="en-GB" sz="1400" dirty="0"/>
              <a:t>Intrusion </a:t>
            </a:r>
            <a:r>
              <a:rPr lang="en-GB" sz="1400" b="1" dirty="0"/>
              <a:t>Prevention</a:t>
            </a:r>
          </a:p>
        </p:txBody>
      </p:sp>
      <p:sp>
        <p:nvSpPr>
          <p:cNvPr id="47" name="Rounded Rectangle 26"/>
          <p:cNvSpPr/>
          <p:nvPr/>
        </p:nvSpPr>
        <p:spPr>
          <a:xfrm>
            <a:off x="3575720" y="4488376"/>
            <a:ext cx="1317917" cy="8692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000" dirty="0"/>
          </a:p>
        </p:txBody>
      </p:sp>
      <p:sp>
        <p:nvSpPr>
          <p:cNvPr id="48" name="Rounded Rectangle 5"/>
          <p:cNvSpPr/>
          <p:nvPr/>
        </p:nvSpPr>
        <p:spPr>
          <a:xfrm>
            <a:off x="5075858" y="4000720"/>
            <a:ext cx="864096"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050" dirty="0"/>
              <a:t>Intrusion Detection</a:t>
            </a:r>
          </a:p>
          <a:p>
            <a:pPr algn="ctr"/>
            <a:r>
              <a:rPr lang="en-GB" sz="1050" dirty="0"/>
              <a:t>Host</a:t>
            </a:r>
          </a:p>
        </p:txBody>
      </p:sp>
      <p:sp>
        <p:nvSpPr>
          <p:cNvPr id="49" name="Oval 16"/>
          <p:cNvSpPr/>
          <p:nvPr/>
        </p:nvSpPr>
        <p:spPr>
          <a:xfrm>
            <a:off x="3899756" y="4578195"/>
            <a:ext cx="936104" cy="544595"/>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Targeted Asset</a:t>
            </a:r>
          </a:p>
        </p:txBody>
      </p:sp>
      <p:sp>
        <p:nvSpPr>
          <p:cNvPr id="50" name="Oval 16"/>
          <p:cNvSpPr/>
          <p:nvPr/>
        </p:nvSpPr>
        <p:spPr>
          <a:xfrm>
            <a:off x="3996333" y="2015637"/>
            <a:ext cx="742950" cy="490539"/>
          </a:xfrm>
          <a:prstGeom prst="ellipse">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n-GB" sz="800" dirty="0"/>
              <a:t>Attacker</a:t>
            </a:r>
          </a:p>
        </p:txBody>
      </p:sp>
      <p:cxnSp>
        <p:nvCxnSpPr>
          <p:cNvPr id="51" name="Straight Arrow Connector 43"/>
          <p:cNvCxnSpPr>
            <a:stCxn id="50" idx="4"/>
            <a:endCxn id="49" idx="0"/>
          </p:cNvCxnSpPr>
          <p:nvPr/>
        </p:nvCxnSpPr>
        <p:spPr>
          <a:xfrm>
            <a:off x="4367808" y="2506176"/>
            <a:ext cx="0" cy="207201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2" name="Flussdiagramm: Magnetplattenspeicher 51"/>
          <p:cNvSpPr/>
          <p:nvPr/>
        </p:nvSpPr>
        <p:spPr>
          <a:xfrm>
            <a:off x="5111862" y="3233520"/>
            <a:ext cx="792088" cy="40294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Storage</a:t>
            </a:r>
          </a:p>
        </p:txBody>
      </p:sp>
      <p:cxnSp>
        <p:nvCxnSpPr>
          <p:cNvPr id="53" name="Straight Arrow Connector 43"/>
          <p:cNvCxnSpPr>
            <a:stCxn id="48" idx="0"/>
            <a:endCxn id="52" idx="3"/>
          </p:cNvCxnSpPr>
          <p:nvPr/>
        </p:nvCxnSpPr>
        <p:spPr>
          <a:xfrm flipV="1">
            <a:off x="5507906" y="3636464"/>
            <a:ext cx="0" cy="36425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43"/>
          <p:cNvCxnSpPr>
            <a:endCxn id="48" idx="1"/>
          </p:cNvCxnSpPr>
          <p:nvPr/>
        </p:nvCxnSpPr>
        <p:spPr>
          <a:xfrm>
            <a:off x="4367808" y="4288752"/>
            <a:ext cx="70805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4346179" y="4062409"/>
            <a:ext cx="1008112" cy="246221"/>
          </a:xfrm>
          <a:prstGeom prst="rect">
            <a:avLst/>
          </a:prstGeom>
          <a:noFill/>
        </p:spPr>
        <p:txBody>
          <a:bodyPr wrap="square" rtlCol="0">
            <a:spAutoFit/>
          </a:bodyPr>
          <a:lstStyle/>
          <a:p>
            <a:r>
              <a:rPr lang="en-GB" sz="1000" dirty="0"/>
              <a:t>gets copy</a:t>
            </a:r>
          </a:p>
        </p:txBody>
      </p:sp>
      <p:sp>
        <p:nvSpPr>
          <p:cNvPr id="56" name="Textfeld 55"/>
          <p:cNvSpPr txBox="1"/>
          <p:nvPr/>
        </p:nvSpPr>
        <p:spPr>
          <a:xfrm>
            <a:off x="3582536" y="5050483"/>
            <a:ext cx="1296144" cy="276999"/>
          </a:xfrm>
          <a:prstGeom prst="rect">
            <a:avLst/>
          </a:prstGeom>
          <a:noFill/>
        </p:spPr>
        <p:txBody>
          <a:bodyPr wrap="square" rtlCol="0">
            <a:spAutoFit/>
          </a:bodyPr>
          <a:lstStyle/>
          <a:p>
            <a:r>
              <a:rPr lang="en-GB" sz="1200" dirty="0"/>
              <a:t>Host</a:t>
            </a:r>
          </a:p>
        </p:txBody>
      </p:sp>
      <p:cxnSp>
        <p:nvCxnSpPr>
          <p:cNvPr id="57" name="Gerader Verbinder 56"/>
          <p:cNvCxnSpPr/>
          <p:nvPr/>
        </p:nvCxnSpPr>
        <p:spPr>
          <a:xfrm>
            <a:off x="6023992" y="1915625"/>
            <a:ext cx="0" cy="4104456"/>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feld 57"/>
          <p:cNvSpPr txBox="1"/>
          <p:nvPr/>
        </p:nvSpPr>
        <p:spPr>
          <a:xfrm>
            <a:off x="3271191" y="1387204"/>
            <a:ext cx="2772308" cy="523220"/>
          </a:xfrm>
          <a:prstGeom prst="rect">
            <a:avLst/>
          </a:prstGeom>
          <a:noFill/>
        </p:spPr>
        <p:txBody>
          <a:bodyPr wrap="square" rtlCol="0">
            <a:spAutoFit/>
          </a:bodyPr>
          <a:lstStyle/>
          <a:p>
            <a:pPr algn="ctr"/>
            <a:r>
              <a:rPr lang="en-GB" sz="1400" b="1" dirty="0"/>
              <a:t>Network</a:t>
            </a:r>
            <a:r>
              <a:rPr lang="en-GB" sz="1400" dirty="0"/>
              <a:t>-based</a:t>
            </a:r>
          </a:p>
          <a:p>
            <a:pPr algn="ctr"/>
            <a:r>
              <a:rPr lang="en-GB" sz="1400" dirty="0"/>
              <a:t>Intrusion </a:t>
            </a:r>
            <a:r>
              <a:rPr lang="en-GB" sz="1400" b="1" dirty="0"/>
              <a:t>Detection</a:t>
            </a:r>
          </a:p>
        </p:txBody>
      </p:sp>
      <p:sp>
        <p:nvSpPr>
          <p:cNvPr id="62" name="Textfeld 61"/>
          <p:cNvSpPr txBox="1"/>
          <p:nvPr/>
        </p:nvSpPr>
        <p:spPr>
          <a:xfrm>
            <a:off x="1913304" y="6309320"/>
            <a:ext cx="8653423" cy="584775"/>
          </a:xfrm>
          <a:prstGeom prst="rect">
            <a:avLst/>
          </a:prstGeom>
          <a:noFill/>
        </p:spPr>
        <p:txBody>
          <a:bodyPr wrap="square" rtlCol="0">
            <a:spAutoFit/>
          </a:bodyPr>
          <a:lstStyle/>
          <a:p>
            <a:pPr marL="171450" indent="-171450">
              <a:buFont typeface="Arial" panose="020B0604020202020204" pitchFamily="34" charset="0"/>
              <a:buChar char="•"/>
            </a:pPr>
            <a:r>
              <a:rPr lang="en-GB" sz="1600" dirty="0"/>
              <a:t>Both technologies rely on regularly receiving updates in order to identify new attacks by new characteristic patterns.</a:t>
            </a:r>
          </a:p>
        </p:txBody>
      </p:sp>
    </p:spTree>
    <p:extLst>
      <p:ext uri="{BB962C8B-B14F-4D97-AF65-F5344CB8AC3E}">
        <p14:creationId xmlns:p14="http://schemas.microsoft.com/office/powerpoint/2010/main" val="1197846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3392" y="50386"/>
            <a:ext cx="10972800" cy="867031"/>
          </a:xfrm>
        </p:spPr>
        <p:txBody>
          <a:bodyPr>
            <a:noAutofit/>
          </a:bodyPr>
          <a:lstStyle/>
          <a:p>
            <a:r>
              <a:rPr lang="en-GB" sz="2800" dirty="0"/>
              <a:t>“Detect” and “Prevent”</a:t>
            </a:r>
            <a:br>
              <a:rPr lang="en-GB" sz="2800" dirty="0"/>
            </a:br>
            <a:r>
              <a:rPr lang="en-GB" sz="2800" dirty="0"/>
              <a:t>IT Requirements vs. Automotive Requirements</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665781623"/>
              </p:ext>
            </p:extLst>
          </p:nvPr>
        </p:nvGraphicFramePr>
        <p:xfrm>
          <a:off x="119336" y="1110476"/>
          <a:ext cx="11953328" cy="5630892"/>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42648393"/>
                    </a:ext>
                  </a:extLst>
                </a:gridCol>
                <a:gridCol w="4536504">
                  <a:extLst>
                    <a:ext uri="{9D8B030D-6E8A-4147-A177-3AD203B41FA5}">
                      <a16:colId xmlns:a16="http://schemas.microsoft.com/office/drawing/2014/main" val="3756716983"/>
                    </a:ext>
                  </a:extLst>
                </a:gridCol>
                <a:gridCol w="5328592">
                  <a:extLst>
                    <a:ext uri="{9D8B030D-6E8A-4147-A177-3AD203B41FA5}">
                      <a16:colId xmlns:a16="http://schemas.microsoft.com/office/drawing/2014/main" val="288612086"/>
                    </a:ext>
                  </a:extLst>
                </a:gridCol>
              </a:tblGrid>
              <a:tr h="336849">
                <a:tc>
                  <a:txBody>
                    <a:bodyPr/>
                    <a:lstStyle/>
                    <a:p>
                      <a:pPr algn="ctr"/>
                      <a:r>
                        <a:rPr lang="en-US" sz="1400" noProof="0" dirty="0">
                          <a:solidFill>
                            <a:schemeClr val="tx1"/>
                          </a:solidFill>
                          <a:latin typeface="+mn-lt"/>
                        </a:rPr>
                        <a:t>ID / IP aspect</a:t>
                      </a:r>
                    </a:p>
                  </a:txBody>
                  <a:tcPr/>
                </a:tc>
                <a:tc>
                  <a:txBody>
                    <a:bodyPr/>
                    <a:lstStyle/>
                    <a:p>
                      <a:pPr algn="ctr"/>
                      <a:r>
                        <a:rPr lang="en-US" sz="1400" noProof="0" dirty="0">
                          <a:solidFill>
                            <a:schemeClr val="tx1"/>
                          </a:solidFill>
                          <a:latin typeface="+mn-lt"/>
                        </a:rPr>
                        <a:t>IT</a:t>
                      </a:r>
                    </a:p>
                  </a:txBody>
                  <a:tcPr/>
                </a:tc>
                <a:tc>
                  <a:txBody>
                    <a:bodyPr/>
                    <a:lstStyle/>
                    <a:p>
                      <a:pPr algn="ctr"/>
                      <a:r>
                        <a:rPr lang="en-US" sz="1400" noProof="0" dirty="0">
                          <a:solidFill>
                            <a:schemeClr val="tx1"/>
                          </a:solidFill>
                          <a:latin typeface="+mn-lt"/>
                        </a:rPr>
                        <a:t>Automotive</a:t>
                      </a:r>
                    </a:p>
                  </a:txBody>
                  <a:tcPr/>
                </a:tc>
                <a:extLst>
                  <a:ext uri="{0D108BD9-81ED-4DB2-BD59-A6C34878D82A}">
                    <a16:rowId xmlns:a16="http://schemas.microsoft.com/office/drawing/2014/main" val="563519882"/>
                  </a:ext>
                </a:extLst>
              </a:tr>
              <a:tr h="527245">
                <a:tc>
                  <a:txBody>
                    <a:bodyPr/>
                    <a:lstStyle/>
                    <a:p>
                      <a:r>
                        <a:rPr lang="en-GB" sz="1100" noProof="0" dirty="0">
                          <a:latin typeface="+mn-lt"/>
                        </a:rPr>
                        <a:t>Administrator/root</a:t>
                      </a:r>
                      <a:r>
                        <a:rPr lang="en-GB" sz="1100" baseline="0" noProof="0" dirty="0">
                          <a:latin typeface="+mn-lt"/>
                        </a:rPr>
                        <a:t> interaction in case of problems</a:t>
                      </a:r>
                      <a:endParaRPr lang="en-GB" sz="1100" noProof="0" dirty="0">
                        <a:latin typeface="+mn-lt"/>
                      </a:endParaRP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There is an administrator who can tell by expertise and human judgement</a:t>
                      </a:r>
                      <a:r>
                        <a:rPr lang="en-GB" sz="1100" baseline="0" noProof="0" dirty="0">
                          <a:effectLst/>
                          <a:latin typeface="+mn-lt"/>
                          <a:ea typeface="Calibri" panose="020F0502020204030204" pitchFamily="34" charset="0"/>
                        </a:rPr>
                        <a:t> to clarify problems. Interacts on a regular basis (e.g. daily).</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solidFill>
                            <a:srgbClr val="FF0000"/>
                          </a:solidFill>
                          <a:effectLst/>
                          <a:latin typeface="+mn-lt"/>
                          <a:ea typeface="Calibri" panose="020F0502020204030204" pitchFamily="34" charset="0"/>
                        </a:rPr>
                        <a:t>There is no administrator available</a:t>
                      </a:r>
                      <a:r>
                        <a:rPr lang="en-GB" sz="1100" baseline="0" noProof="0" dirty="0">
                          <a:solidFill>
                            <a:srgbClr val="FF0000"/>
                          </a:solidFill>
                          <a:effectLst/>
                          <a:latin typeface="+mn-lt"/>
                          <a:ea typeface="Calibri" panose="020F0502020204030204" pitchFamily="34" charset="0"/>
                        </a:rPr>
                        <a:t>. </a:t>
                      </a:r>
                      <a:endParaRPr lang="en-GB" sz="1100" noProof="0" dirty="0">
                        <a:solidFill>
                          <a:srgbClr val="FF0000"/>
                        </a:solidFill>
                        <a:effectLst/>
                        <a:latin typeface="+mn-lt"/>
                        <a:ea typeface="Calibri" panose="020F0502020204030204" pitchFamily="34" charset="0"/>
                      </a:endParaRPr>
                    </a:p>
                  </a:txBody>
                  <a:tcPr marL="68580" marR="68580" marT="0" marB="0">
                    <a:lnB w="12700" cap="flat" cmpd="sng" algn="ctr">
                      <a:solidFill>
                        <a:schemeClr val="bg1"/>
                      </a:solidFill>
                      <a:prstDash val="solid"/>
                      <a:round/>
                      <a:headEnd type="none" w="med" len="med"/>
                      <a:tailEnd type="none" w="med" len="med"/>
                    </a:lnB>
                    <a:solidFill>
                      <a:schemeClr val="accent3">
                        <a:lumMod val="85000"/>
                      </a:schemeClr>
                    </a:solidFill>
                  </a:tcPr>
                </a:tc>
                <a:extLst>
                  <a:ext uri="{0D108BD9-81ED-4DB2-BD59-A6C34878D82A}">
                    <a16:rowId xmlns:a16="http://schemas.microsoft.com/office/drawing/2014/main" val="3844727557"/>
                  </a:ext>
                </a:extLst>
              </a:tr>
              <a:tr h="460565">
                <a:tc>
                  <a:txBody>
                    <a:bodyPr/>
                    <a:lstStyle/>
                    <a:p>
                      <a:r>
                        <a:rPr lang="en-GB" sz="1100" noProof="0" dirty="0">
                          <a:latin typeface="+mn-lt"/>
                        </a:rPr>
                        <a:t>Performance</a:t>
                      </a:r>
                      <a:r>
                        <a:rPr lang="en-GB" sz="1100" baseline="0" noProof="0" dirty="0">
                          <a:latin typeface="+mn-lt"/>
                        </a:rPr>
                        <a:t> for detection/prevention</a:t>
                      </a:r>
                      <a:endParaRPr lang="en-GB" sz="1100" noProof="0" dirty="0">
                        <a:latin typeface="+mn-lt"/>
                      </a:endParaRPr>
                    </a:p>
                  </a:txBody>
                  <a:tcPr/>
                </a:tc>
                <a:tc>
                  <a:txBody>
                    <a:bodyPr/>
                    <a:lstStyle/>
                    <a:p>
                      <a:pPr>
                        <a:spcAft>
                          <a:spcPts val="0"/>
                        </a:spcAft>
                      </a:pPr>
                      <a:r>
                        <a:rPr lang="en-GB" sz="1100" noProof="0" dirty="0">
                          <a:effectLst/>
                          <a:latin typeface="+mn-lt"/>
                          <a:ea typeface="Calibri" panose="020F0502020204030204" pitchFamily="34" charset="0"/>
                        </a:rPr>
                        <a:t>Detection: verbose logging causes high CPU</a:t>
                      </a:r>
                      <a:r>
                        <a:rPr lang="en-GB" sz="1100" baseline="0" noProof="0" dirty="0">
                          <a:effectLst/>
                          <a:latin typeface="+mn-lt"/>
                          <a:ea typeface="Calibri" panose="020F0502020204030204" pitchFamily="34" charset="0"/>
                        </a:rPr>
                        <a:t> and storage demands</a:t>
                      </a:r>
                      <a:endParaRPr lang="en-GB" sz="1100" noProof="0" dirty="0">
                        <a:effectLst/>
                        <a:latin typeface="+mn-lt"/>
                        <a:ea typeface="Calibri" panose="020F0502020204030204" pitchFamily="34" charset="0"/>
                      </a:endParaRPr>
                    </a:p>
                    <a:p>
                      <a:pPr>
                        <a:spcAft>
                          <a:spcPts val="0"/>
                        </a:spcAft>
                      </a:pPr>
                      <a:r>
                        <a:rPr lang="en-GB" sz="1100" noProof="0" dirty="0">
                          <a:effectLst/>
                          <a:latin typeface="+mn-lt"/>
                          <a:ea typeface="Calibri" panose="020F0502020204030204" pitchFamily="34" charset="0"/>
                        </a:rPr>
                        <a:t>Prevention: performance is key (« wire-speed! »)</a:t>
                      </a:r>
                    </a:p>
                  </a:txBody>
                  <a:tcPr marL="68580" marR="68580" marT="0" marB="0"/>
                </a:tc>
                <a:tc>
                  <a:txBody>
                    <a:bodyPr/>
                    <a:lstStyle/>
                    <a:p>
                      <a:pPr>
                        <a:spcAft>
                          <a:spcPts val="0"/>
                        </a:spcAft>
                      </a:pPr>
                      <a:r>
                        <a:rPr lang="en-GB" sz="1100" noProof="0" dirty="0">
                          <a:effectLst/>
                          <a:latin typeface="+mn-lt"/>
                          <a:ea typeface="Calibri" panose="020F0502020204030204" pitchFamily="34" charset="0"/>
                        </a:rPr>
                        <a:t>Detection:</a:t>
                      </a:r>
                      <a:r>
                        <a:rPr lang="en-GB" sz="1100" baseline="0" noProof="0" dirty="0">
                          <a:effectLst/>
                          <a:latin typeface="+mn-lt"/>
                          <a:ea typeface="Calibri" panose="020F0502020204030204" pitchFamily="34" charset="0"/>
                        </a:rPr>
                        <a:t> logging must not cause drawbacks in other functions.</a:t>
                      </a:r>
                      <a:endParaRPr lang="en-GB" sz="1100" noProof="0" dirty="0">
                        <a:effectLst/>
                        <a:latin typeface="+mn-lt"/>
                        <a:ea typeface="Calibri" panose="020F0502020204030204" pitchFamily="34" charset="0"/>
                      </a:endParaRPr>
                    </a:p>
                    <a:p>
                      <a:pPr>
                        <a:spcAft>
                          <a:spcPts val="0"/>
                        </a:spcAft>
                      </a:pPr>
                      <a:r>
                        <a:rPr lang="en-GB" sz="1100" noProof="0" dirty="0">
                          <a:solidFill>
                            <a:srgbClr val="FF0000"/>
                          </a:solidFill>
                          <a:effectLst/>
                          <a:latin typeface="+mn-lt"/>
                          <a:ea typeface="Calibri" panose="020F0502020204030204" pitchFamily="34" charset="0"/>
                        </a:rPr>
                        <a:t>Prevention: other</a:t>
                      </a:r>
                      <a:r>
                        <a:rPr lang="en-GB" sz="1100" baseline="0" noProof="0" dirty="0">
                          <a:solidFill>
                            <a:srgbClr val="FF0000"/>
                          </a:solidFill>
                          <a:effectLst/>
                          <a:latin typeface="+mn-lt"/>
                          <a:ea typeface="Calibri" panose="020F0502020204030204" pitchFamily="34" charset="0"/>
                        </a:rPr>
                        <a:t> </a:t>
                      </a:r>
                      <a:r>
                        <a:rPr lang="en-GB" sz="1100" noProof="0" dirty="0">
                          <a:solidFill>
                            <a:srgbClr val="FF0000"/>
                          </a:solidFill>
                          <a:effectLst/>
                          <a:latin typeface="+mn-lt"/>
                          <a:ea typeface="Calibri" panose="020F0502020204030204" pitchFamily="34" charset="0"/>
                        </a:rPr>
                        <a:t>performances</a:t>
                      </a:r>
                      <a:r>
                        <a:rPr lang="en-GB" sz="1100" baseline="0" noProof="0" dirty="0">
                          <a:solidFill>
                            <a:srgbClr val="FF0000"/>
                          </a:solidFill>
                          <a:effectLst/>
                          <a:latin typeface="+mn-lt"/>
                          <a:ea typeface="Calibri" panose="020F0502020204030204" pitchFamily="34" charset="0"/>
                        </a:rPr>
                        <a:t> must be preserved at all costs, e.g. safety functions.</a:t>
                      </a:r>
                      <a:endParaRPr lang="en-GB" sz="1100" noProof="0" dirty="0">
                        <a:solidFill>
                          <a:srgbClr val="FF0000"/>
                        </a:solidFill>
                        <a:effectLst/>
                        <a:latin typeface="+mn-lt"/>
                        <a:ea typeface="Calibri" panose="020F0502020204030204" pitchFamily="34" charset="0"/>
                      </a:endParaRPr>
                    </a:p>
                  </a:txBody>
                  <a:tcPr marL="68580" marR="68580" marT="0" marB="0">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491311">
                <a:tc>
                  <a:txBody>
                    <a:bodyPr/>
                    <a:lstStyle/>
                    <a:p>
                      <a:r>
                        <a:rPr lang="en-GB" sz="1100" noProof="0" dirty="0">
                          <a:latin typeface="+mn-lt"/>
                        </a:rPr>
                        <a:t>False Positive</a:t>
                      </a: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Shall be avoided</a:t>
                      </a:r>
                      <a:r>
                        <a:rPr lang="en-GB" sz="1100" baseline="0" noProof="0" dirty="0">
                          <a:effectLst/>
                          <a:latin typeface="+mn-lt"/>
                          <a:ea typeface="Calibri" panose="020F0502020204030204" pitchFamily="34" charset="0"/>
                        </a:rPr>
                        <a:t> in order to not block production traffic. False Positive could cause IT function to fail.</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solidFill>
                            <a:srgbClr val="FF0000"/>
                          </a:solidFill>
                          <a:effectLst/>
                          <a:latin typeface="+mn-lt"/>
                          <a:ea typeface="Calibri" panose="020F0502020204030204" pitchFamily="34" charset="0"/>
                        </a:rPr>
                        <a:t>Shall be avoided at all costs in order to not block safety related messages which could cause fatal accident or malfunctions.</a:t>
                      </a:r>
                    </a:p>
                  </a:txBody>
                  <a:tcPr marL="68580" marR="68580" marT="0" marB="0">
                    <a:lnT w="12700" cap="flat" cmpd="sng" algn="ctr">
                      <a:solidFill>
                        <a:schemeClr val="bg1"/>
                      </a:solidFill>
                      <a:prstDash val="solid"/>
                      <a:round/>
                      <a:headEnd type="none" w="med" len="med"/>
                      <a:tailEnd type="none" w="med" len="med"/>
                    </a:lnT>
                    <a:solidFill>
                      <a:schemeClr val="accent3">
                        <a:lumMod val="85000"/>
                      </a:schemeClr>
                    </a:solidFill>
                  </a:tcPr>
                </a:tc>
                <a:extLst>
                  <a:ext uri="{0D108BD9-81ED-4DB2-BD59-A6C34878D82A}">
                    <a16:rowId xmlns:a16="http://schemas.microsoft.com/office/drawing/2014/main" val="4101411929"/>
                  </a:ext>
                </a:extLst>
              </a:tr>
              <a:tr h="332090">
                <a:tc>
                  <a:txBody>
                    <a:bodyPr/>
                    <a:lstStyle/>
                    <a:p>
                      <a:r>
                        <a:rPr lang="en-GB" sz="1100" noProof="0" dirty="0">
                          <a:latin typeface="+mn-lt"/>
                        </a:rPr>
                        <a:t>False Negative</a:t>
                      </a:r>
                    </a:p>
                  </a:txBody>
                  <a:tcPr/>
                </a:tc>
                <a:tc>
                  <a:txBody>
                    <a:bodyPr/>
                    <a:lstStyle/>
                    <a:p>
                      <a:pPr>
                        <a:spcAft>
                          <a:spcPts val="0"/>
                        </a:spcAft>
                      </a:pPr>
                      <a:r>
                        <a:rPr lang="en-GB" sz="1100" noProof="0" dirty="0">
                          <a:effectLst/>
                          <a:latin typeface="+mn-lt"/>
                          <a:ea typeface="Calibri" panose="020F0502020204030204" pitchFamily="34" charset="0"/>
                        </a:rPr>
                        <a:t>Acceptable but should be reduced</a:t>
                      </a:r>
                      <a:r>
                        <a:rPr lang="en-GB" sz="1100" baseline="0" noProof="0" dirty="0">
                          <a:effectLst/>
                          <a:latin typeface="+mn-lt"/>
                          <a:ea typeface="Calibri" panose="020F0502020204030204" pitchFamily="34" charset="0"/>
                        </a:rPr>
                        <a:t> to close 0.</a:t>
                      </a:r>
                      <a:endParaRPr lang="en-GB" sz="1100" noProof="0" dirty="0">
                        <a:effectLst/>
                        <a:latin typeface="+mn-lt"/>
                        <a:ea typeface="Calibri" panose="020F0502020204030204" pitchFamily="34" charset="0"/>
                      </a:endParaRPr>
                    </a:p>
                  </a:txBody>
                  <a:tcPr marL="68580" marR="68580" marT="0" marB="0"/>
                </a:tc>
                <a:tc>
                  <a:txBody>
                    <a:bodyPr/>
                    <a:lstStyle/>
                    <a:p>
                      <a:pPr>
                        <a:spcAft>
                          <a:spcPts val="0"/>
                        </a:spcAft>
                      </a:pPr>
                      <a:r>
                        <a:rPr lang="en-GB" sz="1100" noProof="0" dirty="0">
                          <a:effectLst/>
                          <a:latin typeface="+mn-lt"/>
                          <a:ea typeface="Calibri" panose="020F0502020204030204" pitchFamily="34" charset="0"/>
                        </a:rPr>
                        <a:t>Acceptable but should be reduced to close 0.</a:t>
                      </a:r>
                    </a:p>
                  </a:txBody>
                  <a:tcPr marL="68580" marR="68580" marT="0" marB="0"/>
                </a:tc>
                <a:extLst>
                  <a:ext uri="{0D108BD9-81ED-4DB2-BD59-A6C34878D82A}">
                    <a16:rowId xmlns:a16="http://schemas.microsoft.com/office/drawing/2014/main" val="10004"/>
                  </a:ext>
                </a:extLst>
              </a:tr>
              <a:tr h="505274">
                <a:tc>
                  <a:txBody>
                    <a:bodyPr/>
                    <a:lstStyle/>
                    <a:p>
                      <a:r>
                        <a:rPr lang="en-GB" sz="1100" noProof="0" dirty="0">
                          <a:latin typeface="+mn-lt"/>
                        </a:rPr>
                        <a:t>Baselines and deviations</a:t>
                      </a: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Baselining</a:t>
                      </a:r>
                      <a:r>
                        <a:rPr lang="en-GB" sz="1100" baseline="0" noProof="0" dirty="0">
                          <a:effectLst/>
                          <a:latin typeface="+mn-lt"/>
                          <a:ea typeface="Calibri" panose="020F0502020204030204" pitchFamily="34" charset="0"/>
                        </a:rPr>
                        <a:t> extremely difficult because of changing environments.</a:t>
                      </a:r>
                      <a:endParaRPr lang="en-GB" sz="1100" noProof="0" dirty="0">
                        <a:effectLst/>
                        <a:latin typeface="+mn-lt"/>
                        <a:ea typeface="Calibri" panose="020F0502020204030204" pitchFamily="34" charset="0"/>
                      </a:endParaRPr>
                    </a:p>
                  </a:txBody>
                  <a:tcPr marL="68580" marR="68580" marT="0" marB="0">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Baselining possible but </a:t>
                      </a:r>
                      <a:r>
                        <a:rPr lang="en-GB" sz="1100" noProof="0" dirty="0">
                          <a:solidFill>
                            <a:srgbClr val="FF0000"/>
                          </a:solidFill>
                          <a:effectLst/>
                          <a:latin typeface="+mn-lt"/>
                          <a:ea typeface="Calibri" panose="020F0502020204030204" pitchFamily="34" charset="0"/>
                        </a:rPr>
                        <a:t>gaps can cause fatal accidents</a:t>
                      </a:r>
                      <a:r>
                        <a:rPr lang="en-GB" sz="1100" baseline="0" noProof="0" dirty="0">
                          <a:solidFill>
                            <a:srgbClr val="FF0000"/>
                          </a:solidFill>
                          <a:effectLst/>
                          <a:latin typeface="+mn-lt"/>
                          <a:ea typeface="Calibri" panose="020F0502020204030204" pitchFamily="34" charset="0"/>
                        </a:rPr>
                        <a:t> or malfunctions, s. above. </a:t>
                      </a:r>
                      <a:r>
                        <a:rPr lang="en-GB" sz="1100" baseline="0" noProof="0" dirty="0">
                          <a:solidFill>
                            <a:schemeClr val="tx1"/>
                          </a:solidFill>
                          <a:effectLst/>
                          <a:latin typeface="+mn-lt"/>
                          <a:ea typeface="Calibri" panose="020F0502020204030204" pitchFamily="34" charset="0"/>
                        </a:rPr>
                        <a:t>Functions have to be tested in all possible conditions to exclude errors. </a:t>
                      </a:r>
                      <a:r>
                        <a:rPr lang="en-GB" sz="1100" baseline="0" noProof="0" dirty="0">
                          <a:solidFill>
                            <a:srgbClr val="FF0000"/>
                          </a:solidFill>
                          <a:effectLst/>
                          <a:latin typeface="+mn-lt"/>
                          <a:ea typeface="Calibri" panose="020F0502020204030204" pitchFamily="34" charset="0"/>
                        </a:rPr>
                        <a:t>This includes updates.</a:t>
                      </a:r>
                      <a:endParaRPr lang="en-GB" sz="1100" noProof="0" dirty="0">
                        <a:solidFill>
                          <a:srgbClr val="FF0000"/>
                        </a:solidFill>
                        <a:effectLst/>
                        <a:latin typeface="+mn-lt"/>
                        <a:ea typeface="Calibri" panose="020F0502020204030204" pitchFamily="34" charset="0"/>
                      </a:endParaRPr>
                    </a:p>
                  </a:txBody>
                  <a:tcPr marL="68580" marR="68580" marT="0" marB="0">
                    <a:solidFill>
                      <a:schemeClr val="accent3">
                        <a:lumMod val="85000"/>
                      </a:schemeClr>
                    </a:solidFill>
                  </a:tcPr>
                </a:tc>
                <a:extLst>
                  <a:ext uri="{0D108BD9-81ED-4DB2-BD59-A6C34878D82A}">
                    <a16:rowId xmlns:a16="http://schemas.microsoft.com/office/drawing/2014/main" val="10005"/>
                  </a:ext>
                </a:extLst>
              </a:tr>
              <a:tr h="842123">
                <a:tc>
                  <a:txBody>
                    <a:bodyPr/>
                    <a:lstStyle/>
                    <a:p>
                      <a:r>
                        <a:rPr lang="en-GB" sz="1100" noProof="0" dirty="0">
                          <a:latin typeface="+mn-lt"/>
                        </a:rPr>
                        <a:t>Updates</a:t>
                      </a:r>
                    </a:p>
                  </a:txBody>
                  <a:tcPr/>
                </a:tc>
                <a:tc>
                  <a:txBody>
                    <a:bodyPr/>
                    <a:lstStyle/>
                    <a:p>
                      <a:pPr>
                        <a:spcAft>
                          <a:spcPts val="0"/>
                        </a:spcAft>
                      </a:pPr>
                      <a:r>
                        <a:rPr lang="en-GB" sz="1100" noProof="0" dirty="0">
                          <a:effectLst/>
                          <a:latin typeface="+mn-lt"/>
                          <a:ea typeface="Calibri" panose="020F0502020204030204" pitchFamily="34" charset="0"/>
                        </a:rPr>
                        <a:t>Are necessary</a:t>
                      </a:r>
                      <a:r>
                        <a:rPr lang="en-GB" sz="1100" baseline="0" noProof="0" dirty="0">
                          <a:effectLst/>
                          <a:latin typeface="+mn-lt"/>
                          <a:ea typeface="Calibri" panose="020F0502020204030204" pitchFamily="34" charset="0"/>
                        </a:rPr>
                        <a:t> to keep up to date with attack pattern changes (similar to antivirus identification patterns).</a:t>
                      </a:r>
                    </a:p>
                    <a:p>
                      <a:pPr>
                        <a:spcAft>
                          <a:spcPts val="0"/>
                        </a:spcAft>
                      </a:pPr>
                      <a:r>
                        <a:rPr lang="en-GB" sz="1100" baseline="0" noProof="0" dirty="0">
                          <a:effectLst/>
                          <a:latin typeface="+mn-lt"/>
                          <a:ea typeface="Calibri" panose="020F0502020204030204" pitchFamily="34" charset="0"/>
                        </a:rPr>
                        <a:t>There have been cases of an update causing IPS blocking (unintended 100% load). Log configuration changes may change load heavily.</a:t>
                      </a:r>
                    </a:p>
                  </a:txBody>
                  <a:tcPr marL="68580" marR="68580" marT="0" marB="0"/>
                </a:tc>
                <a:tc>
                  <a:txBody>
                    <a:bodyPr/>
                    <a:lstStyle/>
                    <a:p>
                      <a:pPr>
                        <a:spcAft>
                          <a:spcPts val="0"/>
                        </a:spcAft>
                      </a:pPr>
                      <a:r>
                        <a:rPr lang="en-GB" sz="1100" noProof="0" dirty="0">
                          <a:solidFill>
                            <a:srgbClr val="FF0000"/>
                          </a:solidFill>
                          <a:effectLst/>
                          <a:latin typeface="+mn-lt"/>
                          <a:ea typeface="Calibri" panose="020F0502020204030204" pitchFamily="34" charset="0"/>
                        </a:rPr>
                        <a:t>Must not increase to the load beyond specified range.</a:t>
                      </a:r>
                    </a:p>
                    <a:p>
                      <a:pPr>
                        <a:spcAft>
                          <a:spcPts val="0"/>
                        </a:spcAft>
                      </a:pPr>
                      <a:r>
                        <a:rPr lang="en-GB" sz="1100" noProof="0" dirty="0">
                          <a:solidFill>
                            <a:srgbClr val="FF0000"/>
                          </a:solidFill>
                          <a:effectLst/>
                          <a:latin typeface="+mn-lt"/>
                          <a:ea typeface="Calibri" panose="020F0502020204030204" pitchFamily="34" charset="0"/>
                        </a:rPr>
                        <a:t>Deviations</a:t>
                      </a:r>
                      <a:r>
                        <a:rPr lang="en-GB" sz="1100" baseline="0" noProof="0" dirty="0">
                          <a:solidFill>
                            <a:srgbClr val="FF0000"/>
                          </a:solidFill>
                          <a:effectLst/>
                          <a:latin typeface="+mn-lt"/>
                          <a:ea typeface="Calibri" panose="020F0502020204030204" pitchFamily="34" charset="0"/>
                        </a:rPr>
                        <a:t> can cause </a:t>
                      </a:r>
                      <a:r>
                        <a:rPr lang="en-GB" sz="1100" noProof="0" dirty="0">
                          <a:solidFill>
                            <a:srgbClr val="FF0000"/>
                          </a:solidFill>
                          <a:effectLst/>
                          <a:latin typeface="+mn-lt"/>
                          <a:ea typeface="Calibri" panose="020F0502020204030204" pitchFamily="34" charset="0"/>
                        </a:rPr>
                        <a:t>fatal accidents</a:t>
                      </a:r>
                      <a:r>
                        <a:rPr lang="en-GB" sz="1100" baseline="0" noProof="0" dirty="0">
                          <a:solidFill>
                            <a:srgbClr val="FF0000"/>
                          </a:solidFill>
                          <a:effectLst/>
                          <a:latin typeface="+mn-lt"/>
                          <a:ea typeface="Calibri" panose="020F0502020204030204" pitchFamily="34" charset="0"/>
                        </a:rPr>
                        <a:t> or malfunctions, s. above.</a:t>
                      </a:r>
                    </a:p>
                    <a:p>
                      <a:pPr>
                        <a:spcAft>
                          <a:spcPts val="0"/>
                        </a:spcAft>
                      </a:pPr>
                      <a:r>
                        <a:rPr lang="en-GB" sz="1100" baseline="0" noProof="0" dirty="0">
                          <a:effectLst/>
                          <a:latin typeface="+mn-lt"/>
                          <a:ea typeface="Calibri" panose="020F0502020204030204" pitchFamily="34" charset="0"/>
                        </a:rPr>
                        <a:t>Log configuration changes must not change load beyond specified range.</a:t>
                      </a:r>
                      <a:endParaRPr lang="en-GB" sz="1100" noProof="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1259736158"/>
                  </a:ext>
                </a:extLst>
              </a:tr>
              <a:tr h="537248">
                <a:tc>
                  <a:txBody>
                    <a:bodyPr/>
                    <a:lstStyle/>
                    <a:p>
                      <a:r>
                        <a:rPr lang="en-GB" sz="1100" noProof="0" dirty="0">
                          <a:latin typeface="+mn-lt"/>
                        </a:rPr>
                        <a:t>Resource Consumption Behaviour (e.g. due to update or increased data</a:t>
                      </a:r>
                      <a:r>
                        <a:rPr lang="en-GB" sz="1100" baseline="0" noProof="0" dirty="0">
                          <a:latin typeface="+mn-lt"/>
                        </a:rPr>
                        <a:t> traffic)</a:t>
                      </a:r>
                      <a:endParaRPr lang="en-GB" sz="1100" noProof="0" dirty="0">
                        <a:latin typeface="+mn-lt"/>
                      </a:endParaRPr>
                    </a:p>
                  </a:txBody>
                  <a:tcPr>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Is allowed to increase basically because the</a:t>
                      </a:r>
                      <a:r>
                        <a:rPr lang="en-GB" sz="1100" baseline="0" noProof="0" dirty="0">
                          <a:effectLst/>
                          <a:latin typeface="+mn-lt"/>
                          <a:ea typeface="Calibri" panose="020F0502020204030204" pitchFamily="34" charset="0"/>
                        </a:rPr>
                        <a:t> system itself is monitored</a:t>
                      </a:r>
                      <a:r>
                        <a:rPr lang="en-GB" sz="1100" noProof="0" dirty="0">
                          <a:effectLst/>
                          <a:latin typeface="+mn-lt"/>
                          <a:ea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a:effectLst/>
                          <a:latin typeface="+mn-lt"/>
                          <a:ea typeface="Calibri" panose="020F0502020204030204" pitchFamily="34" charset="0"/>
                        </a:rPr>
                        <a:t>Should not increase on dedicated components (e.g. servers) over lifetime. Admin intervention would be inevitable.</a:t>
                      </a:r>
                    </a:p>
                  </a:txBody>
                  <a:tcPr marL="68580" marR="68580" marT="0" marB="0">
                    <a:solidFill>
                      <a:schemeClr val="accent3">
                        <a:lumMod val="85000"/>
                      </a:schemeClr>
                    </a:solidFill>
                  </a:tcPr>
                </a:tc>
                <a:tc>
                  <a:txBody>
                    <a:bodyPr/>
                    <a:lstStyle/>
                    <a:p>
                      <a:pPr>
                        <a:spcAft>
                          <a:spcPts val="0"/>
                        </a:spcAft>
                      </a:pPr>
                      <a:r>
                        <a:rPr lang="en-GB" sz="1100" noProof="0" dirty="0">
                          <a:effectLst/>
                          <a:latin typeface="+mn-lt"/>
                          <a:ea typeface="Calibri" panose="020F0502020204030204" pitchFamily="34" charset="0"/>
                        </a:rPr>
                        <a:t>May increase</a:t>
                      </a:r>
                      <a:r>
                        <a:rPr lang="en-GB" sz="1100" baseline="0" noProof="0" dirty="0">
                          <a:effectLst/>
                          <a:latin typeface="+mn-lt"/>
                          <a:ea typeface="Calibri" panose="020F0502020204030204" pitchFamily="34" charset="0"/>
                        </a:rPr>
                        <a:t> on dedicated components within specified limits.</a:t>
                      </a:r>
                    </a:p>
                    <a:p>
                      <a:pPr>
                        <a:spcAft>
                          <a:spcPts val="0"/>
                        </a:spcAft>
                      </a:pPr>
                      <a:r>
                        <a:rPr lang="en-GB" sz="1100" noProof="0" dirty="0">
                          <a:effectLst/>
                          <a:latin typeface="+mn-lt"/>
                          <a:ea typeface="Calibri" panose="020F0502020204030204" pitchFamily="34" charset="0"/>
                        </a:rPr>
                        <a:t>Must not increase on safety related components </a:t>
                      </a:r>
                      <a:r>
                        <a:rPr lang="en-GB" sz="1100" noProof="0" dirty="0">
                          <a:solidFill>
                            <a:srgbClr val="FF0000"/>
                          </a:solidFill>
                          <a:effectLst/>
                          <a:latin typeface="+mn-lt"/>
                          <a:ea typeface="Calibri" panose="020F0502020204030204" pitchFamily="34" charset="0"/>
                        </a:rPr>
                        <a:t>(with ASIL rating)</a:t>
                      </a:r>
                      <a:r>
                        <a:rPr lang="en-GB" sz="1100" noProof="0" dirty="0">
                          <a:effectLst/>
                          <a:latin typeface="+mn-lt"/>
                          <a:ea typeface="Calibri" panose="020F0502020204030204" pitchFamily="34" charset="0"/>
                        </a:rPr>
                        <a:t> over lifetime. </a:t>
                      </a:r>
                      <a:r>
                        <a:rPr lang="en-GB" sz="1100" noProof="0" dirty="0">
                          <a:solidFill>
                            <a:srgbClr val="FF0000"/>
                          </a:solidFill>
                          <a:effectLst/>
                          <a:latin typeface="+mn-lt"/>
                          <a:ea typeface="Calibri" panose="020F0502020204030204" pitchFamily="34" charset="0"/>
                        </a:rPr>
                        <a:t>Admin intervention would not be possible.</a:t>
                      </a:r>
                    </a:p>
                  </a:txBody>
                  <a:tcPr marL="68580" marR="68580" marT="0" marB="0">
                    <a:solidFill>
                      <a:schemeClr val="accent3">
                        <a:lumMod val="85000"/>
                      </a:schemeClr>
                    </a:solidFill>
                  </a:tcPr>
                </a:tc>
                <a:extLst>
                  <a:ext uri="{0D108BD9-81ED-4DB2-BD59-A6C34878D82A}">
                    <a16:rowId xmlns:a16="http://schemas.microsoft.com/office/drawing/2014/main" val="2012964077"/>
                  </a:ext>
                </a:extLst>
              </a:tr>
              <a:tr h="491311">
                <a:tc>
                  <a:txBody>
                    <a:bodyPr/>
                    <a:lstStyle/>
                    <a:p>
                      <a:r>
                        <a:rPr lang="en-GB" sz="1100" noProof="0" dirty="0">
                          <a:latin typeface="+mn-lt"/>
                        </a:rPr>
                        <a:t>Lifecycle</a:t>
                      </a:r>
                    </a:p>
                  </a:txBody>
                  <a:tcPr/>
                </a:tc>
                <a:tc>
                  <a:txBody>
                    <a:bodyPr/>
                    <a:lstStyle/>
                    <a:p>
                      <a:pPr>
                        <a:spcAft>
                          <a:spcPts val="0"/>
                        </a:spcAft>
                      </a:pPr>
                      <a:r>
                        <a:rPr lang="en-GB" sz="1100" noProof="0" dirty="0">
                          <a:effectLst/>
                          <a:latin typeface="+mn-lt"/>
                          <a:ea typeface="Calibri" panose="020F0502020204030204" pitchFamily="34" charset="0"/>
                        </a:rPr>
                        <a:t>Typically</a:t>
                      </a:r>
                      <a:r>
                        <a:rPr lang="en-GB" sz="1100" baseline="0" noProof="0" dirty="0">
                          <a:effectLst/>
                          <a:latin typeface="+mn-lt"/>
                          <a:ea typeface="Calibri" panose="020F0502020204030204" pitchFamily="34" charset="0"/>
                        </a:rPr>
                        <a:t> </a:t>
                      </a:r>
                      <a:r>
                        <a:rPr lang="en-GB" sz="1100" noProof="0" dirty="0">
                          <a:effectLst/>
                          <a:latin typeface="+mn-lt"/>
                          <a:ea typeface="Calibri" panose="020F0502020204030204" pitchFamily="34" charset="0"/>
                        </a:rPr>
                        <a:t>exchanged after 3-5 years of operations. New hardware to be installed on</a:t>
                      </a:r>
                      <a:r>
                        <a:rPr lang="en-GB" sz="1100" baseline="0" noProof="0" dirty="0">
                          <a:effectLst/>
                          <a:latin typeface="+mn-lt"/>
                          <a:ea typeface="Calibri" panose="020F0502020204030204" pitchFamily="34" charset="0"/>
                        </a:rPr>
                        <a:t> existing premises.</a:t>
                      </a:r>
                      <a:endParaRPr lang="en-GB" sz="1100" noProof="0" dirty="0">
                        <a:effectLst/>
                        <a:latin typeface="+mn-lt"/>
                        <a:ea typeface="Calibri" panose="020F0502020204030204" pitchFamily="34" charset="0"/>
                      </a:endParaRPr>
                    </a:p>
                  </a:txBody>
                  <a:tcPr marL="68580" marR="68580" marT="0" marB="0"/>
                </a:tc>
                <a:tc>
                  <a:txBody>
                    <a:bodyPr/>
                    <a:lstStyle/>
                    <a:p>
                      <a:pPr marL="0" algn="l" defTabSz="914400" rtl="0" eaLnBrk="1" latinLnBrk="0" hangingPunct="1">
                        <a:spcAft>
                          <a:spcPts val="0"/>
                        </a:spcAft>
                      </a:pPr>
                      <a:r>
                        <a:rPr lang="en-GB" sz="1100" kern="1200" noProof="0" dirty="0">
                          <a:solidFill>
                            <a:srgbClr val="FF0000"/>
                          </a:solidFill>
                          <a:effectLst/>
                          <a:latin typeface="+mn-lt"/>
                          <a:ea typeface="Calibri" panose="020F0502020204030204" pitchFamily="34" charset="0"/>
                          <a:cs typeface="+mn-cs"/>
                        </a:rPr>
                        <a:t>Has to work for lifetime of the vehicle</a:t>
                      </a:r>
                      <a:r>
                        <a:rPr lang="en-GB" sz="1100" kern="1200" baseline="0" noProof="0" dirty="0">
                          <a:solidFill>
                            <a:srgbClr val="FF0000"/>
                          </a:solidFill>
                          <a:effectLst/>
                          <a:latin typeface="+mn-lt"/>
                          <a:ea typeface="Calibri" panose="020F0502020204030204" pitchFamily="34" charset="0"/>
                          <a:cs typeface="+mn-cs"/>
                        </a:rPr>
                        <a:t> which is much longer than in the IT domain.</a:t>
                      </a:r>
                      <a:endParaRPr lang="en-GB" sz="1100" kern="1200" noProof="0" dirty="0">
                        <a:solidFill>
                          <a:srgbClr val="FF0000"/>
                        </a:solidFill>
                        <a:effectLst/>
                        <a:latin typeface="+mn-lt"/>
                        <a:ea typeface="Calibri" panose="020F0502020204030204" pitchFamily="34" charset="0"/>
                        <a:cs typeface="+mn-cs"/>
                      </a:endParaRPr>
                    </a:p>
                  </a:txBody>
                  <a:tcPr marL="68580" marR="68580" marT="0" marB="0"/>
                </a:tc>
                <a:extLst>
                  <a:ext uri="{0D108BD9-81ED-4DB2-BD59-A6C34878D82A}">
                    <a16:rowId xmlns:a16="http://schemas.microsoft.com/office/drawing/2014/main" val="2373304278"/>
                  </a:ext>
                </a:extLst>
              </a:tr>
              <a:tr h="336849">
                <a:tc>
                  <a:txBody>
                    <a:bodyPr/>
                    <a:lstStyle/>
                    <a:p>
                      <a:r>
                        <a:rPr lang="en-GB" sz="1100" noProof="0" dirty="0">
                          <a:latin typeface="+mn-lt"/>
                        </a:rPr>
                        <a:t>Disk space</a:t>
                      </a:r>
                    </a:p>
                  </a:txBody>
                  <a:tcPr>
                    <a:solidFill>
                      <a:schemeClr val="accent3">
                        <a:lumMod val="85000"/>
                      </a:schemeClr>
                    </a:solidFill>
                  </a:tcPr>
                </a:tc>
                <a:tc>
                  <a:txBody>
                    <a:bodyPr/>
                    <a:lstStyle/>
                    <a:p>
                      <a:pPr>
                        <a:spcAft>
                          <a:spcPts val="0"/>
                        </a:spcAft>
                      </a:pPr>
                      <a:r>
                        <a:rPr lang="en-GB" sz="1100" noProof="0" dirty="0">
                          <a:solidFill>
                            <a:schemeClr val="tx1"/>
                          </a:solidFill>
                          <a:effectLst/>
                          <a:latin typeface="+mn-lt"/>
                          <a:ea typeface="Calibri" panose="020F0502020204030204" pitchFamily="34" charset="0"/>
                        </a:rPr>
                        <a:t>In IT systems data storage is actively administered. </a:t>
                      </a:r>
                    </a:p>
                  </a:txBody>
                  <a:tcPr marL="68580" marR="68580" marT="0" marB="0">
                    <a:solidFill>
                      <a:schemeClr val="accent3">
                        <a:lumMod val="85000"/>
                      </a:schemeClr>
                    </a:solidFill>
                  </a:tcPr>
                </a:tc>
                <a:tc>
                  <a:txBody>
                    <a:bodyPr/>
                    <a:lstStyle/>
                    <a:p>
                      <a:pPr>
                        <a:spcAft>
                          <a:spcPts val="0"/>
                        </a:spcAft>
                      </a:pPr>
                      <a:r>
                        <a:rPr lang="en-GB" sz="1100" noProof="0" dirty="0">
                          <a:solidFill>
                            <a:schemeClr val="tx1"/>
                          </a:solidFill>
                          <a:effectLst/>
                          <a:latin typeface="+mn-lt"/>
                          <a:ea typeface="Calibri" panose="020F0502020204030204" pitchFamily="34" charset="0"/>
                        </a:rPr>
                        <a:t>Particular data space management algorithm needs to be integrated and log data optimized.</a:t>
                      </a:r>
                    </a:p>
                  </a:txBody>
                  <a:tcPr marL="68580" marR="68580" marT="0" marB="0">
                    <a:solidFill>
                      <a:schemeClr val="accent3">
                        <a:lumMod val="85000"/>
                      </a:schemeClr>
                    </a:solidFill>
                  </a:tcPr>
                </a:tc>
                <a:extLst>
                  <a:ext uri="{0D108BD9-81ED-4DB2-BD59-A6C34878D82A}">
                    <a16:rowId xmlns:a16="http://schemas.microsoft.com/office/drawing/2014/main" val="3503358418"/>
                  </a:ext>
                </a:extLst>
              </a:tr>
              <a:tr h="505274">
                <a:tc>
                  <a:txBody>
                    <a:bodyPr/>
                    <a:lstStyle/>
                    <a:p>
                      <a:r>
                        <a:rPr lang="en-GB" sz="1100" noProof="0" dirty="0">
                          <a:latin typeface="+mn-lt"/>
                        </a:rPr>
                        <a:t>Prevent vs. Detect.</a:t>
                      </a:r>
                    </a:p>
                  </a:txBody>
                  <a:tcPr/>
                </a:tc>
                <a:tc>
                  <a:txBody>
                    <a:bodyPr/>
                    <a:lstStyle/>
                    <a:p>
                      <a:pPr>
                        <a:spcAft>
                          <a:spcPts val="0"/>
                        </a:spcAft>
                      </a:pPr>
                      <a:r>
                        <a:rPr lang="en-GB" sz="1100" noProof="0" dirty="0">
                          <a:effectLst/>
                          <a:latin typeface="+mn-lt"/>
                          <a:ea typeface="Calibri" panose="020F0502020204030204" pitchFamily="34" charset="0"/>
                        </a:rPr>
                        <a:t>The requirements for IPS in terms of false positives and performance are way higher than for IDS. This leads to the</a:t>
                      </a:r>
                      <a:r>
                        <a:rPr lang="en-GB" sz="1100" baseline="0" noProof="0" dirty="0">
                          <a:effectLst/>
                          <a:latin typeface="+mn-lt"/>
                          <a:ea typeface="Calibri" panose="020F0502020204030204" pitchFamily="34" charset="0"/>
                        </a:rPr>
                        <a:t> use of </a:t>
                      </a:r>
                      <a:r>
                        <a:rPr lang="en-GB" sz="1100" noProof="0" dirty="0">
                          <a:effectLst/>
                          <a:latin typeface="+mn-lt"/>
                          <a:ea typeface="Calibri" panose="020F0502020204030204" pitchFamily="34" charset="0"/>
                        </a:rPr>
                        <a:t>differing technology.</a:t>
                      </a:r>
                    </a:p>
                  </a:txBody>
                  <a:tcPr marL="68580" marR="68580" marT="0" marB="0"/>
                </a:tc>
                <a:tc>
                  <a:txBody>
                    <a:bodyPr/>
                    <a:lstStyle/>
                    <a:p>
                      <a:pPr>
                        <a:spcAft>
                          <a:spcPts val="0"/>
                        </a:spcAft>
                      </a:pPr>
                      <a:r>
                        <a:rPr lang="en-GB" sz="1100" noProof="0" dirty="0">
                          <a:solidFill>
                            <a:srgbClr val="FF0000"/>
                          </a:solidFill>
                          <a:effectLst/>
                          <a:latin typeface="+mn-lt"/>
                          <a:ea typeface="Calibri" panose="020F0502020204030204" pitchFamily="34" charset="0"/>
                        </a:rPr>
                        <a:t>Where the reasonable use of</a:t>
                      </a:r>
                      <a:r>
                        <a:rPr lang="en-GB" sz="1100" baseline="0" noProof="0" dirty="0">
                          <a:solidFill>
                            <a:srgbClr val="FF0000"/>
                          </a:solidFill>
                          <a:effectLst/>
                          <a:latin typeface="+mn-lt"/>
                          <a:ea typeface="Calibri" panose="020F0502020204030204" pitchFamily="34" charset="0"/>
                        </a:rPr>
                        <a:t> ID seems within reach, intrusion prevention technology shall be used with extreme caution due to the high safety relevance in the automotive domain compared to the IT domain. There further research is required.</a:t>
                      </a:r>
                      <a:endParaRPr lang="en-GB" sz="1100" noProof="0" dirty="0">
                        <a:solidFill>
                          <a:srgbClr val="FF0000"/>
                        </a:solidFill>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199698941"/>
                  </a:ext>
                </a:extLst>
              </a:tr>
            </a:tbl>
          </a:graphicData>
        </a:graphic>
      </p:graphicFrame>
      <p:sp>
        <p:nvSpPr>
          <p:cNvPr id="6" name="Espace réservé du numéro de diapositive 5"/>
          <p:cNvSpPr>
            <a:spLocks noGrp="1"/>
          </p:cNvSpPr>
          <p:nvPr>
            <p:ph type="sldNum" sz="quarter" idx="12"/>
          </p:nvPr>
        </p:nvSpPr>
        <p:spPr>
          <a:xfrm>
            <a:off x="9048328" y="6483351"/>
            <a:ext cx="2844800" cy="476250"/>
          </a:xfrm>
        </p:spPr>
        <p:txBody>
          <a:bodyPr/>
          <a:lstStyle/>
          <a:p>
            <a:fld id="{E4A5D464-134C-4C80-B41F-7081051DEBC1}" type="slidenum">
              <a:rPr lang="en-GB" altLang="ja-JP" smtClean="0"/>
              <a:pPr/>
              <a:t>7</a:t>
            </a:fld>
            <a:endParaRPr lang="en-GB" altLang="ja-JP" dirty="0"/>
          </a:p>
        </p:txBody>
      </p:sp>
    </p:spTree>
    <p:extLst>
      <p:ext uri="{BB962C8B-B14F-4D97-AF65-F5344CB8AC3E}">
        <p14:creationId xmlns:p14="http://schemas.microsoft.com/office/powerpoint/2010/main" val="2252185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19" y="0"/>
            <a:ext cx="11377264" cy="738336"/>
          </a:xfrm>
        </p:spPr>
        <p:txBody>
          <a:bodyPr/>
          <a:lstStyle/>
          <a:p>
            <a:r>
              <a:rPr lang="en-GB" sz="3200" dirty="0"/>
              <a:t>Comments on requirement to</a:t>
            </a:r>
            <a:br>
              <a:rPr lang="en-GB" sz="3200" dirty="0"/>
            </a:br>
            <a:r>
              <a:rPr lang="en-GB" sz="3200" dirty="0"/>
              <a:t>“prevent cyber-attacks”</a:t>
            </a:r>
          </a:p>
        </p:txBody>
      </p:sp>
      <p:sp>
        <p:nvSpPr>
          <p:cNvPr id="3" name="Content Placeholder 2"/>
          <p:cNvSpPr>
            <a:spLocks noGrp="1"/>
          </p:cNvSpPr>
          <p:nvPr>
            <p:ph idx="1"/>
          </p:nvPr>
        </p:nvSpPr>
        <p:spPr>
          <a:xfrm>
            <a:off x="659396" y="1298774"/>
            <a:ext cx="10873208" cy="5184576"/>
          </a:xfrm>
        </p:spPr>
        <p:txBody>
          <a:bodyPr/>
          <a:lstStyle/>
          <a:p>
            <a:pPr>
              <a:spcBef>
                <a:spcPts val="600"/>
              </a:spcBef>
            </a:pPr>
            <a:r>
              <a:rPr lang="en-GB" sz="1800" dirty="0"/>
              <a:t>Automotive technology requirements are higher that in IT. There is less tolerance towards technology failures, see previous slide.</a:t>
            </a:r>
          </a:p>
          <a:p>
            <a:pPr>
              <a:spcBef>
                <a:spcPts val="600"/>
              </a:spcBef>
            </a:pPr>
            <a:r>
              <a:rPr lang="en-US" sz="1800" dirty="0"/>
              <a:t>Currently, there is no proven automotive technology available to “prevent cyber-attacks”: </a:t>
            </a:r>
            <a:r>
              <a:rPr lang="en-GB" sz="1800" dirty="0"/>
              <a:t>Features to prevent cyber-attacks (i.e. intrusion) still lack maturity and yield a high risk of causing heavy problems in vehicles.</a:t>
            </a:r>
          </a:p>
          <a:p>
            <a:pPr>
              <a:spcBef>
                <a:spcPts val="600"/>
              </a:spcBef>
            </a:pPr>
            <a:r>
              <a:rPr lang="en-GB" sz="1800" dirty="0"/>
              <a:t>Generally the relatively long lifetime-support and the lack of both administrative skills and privileges make it problematic to transfer existing IT concepts to automotive domain 1-to-1. </a:t>
            </a:r>
          </a:p>
          <a:p>
            <a:pPr marL="0" indent="0">
              <a:buNone/>
            </a:pPr>
            <a:endParaRPr lang="en-GB" sz="1400" b="1" dirty="0"/>
          </a:p>
          <a:p>
            <a:pPr marL="0" indent="0">
              <a:buNone/>
            </a:pPr>
            <a:r>
              <a:rPr lang="en-GB" sz="1400" b="1" dirty="0"/>
              <a:t>Further remarks:</a:t>
            </a:r>
          </a:p>
          <a:p>
            <a:pPr marL="0" indent="0">
              <a:buNone/>
            </a:pPr>
            <a:r>
              <a:rPr lang="en-US" sz="1400" i="1" dirty="0"/>
              <a:t>7.3.7. The vehicle manufacturer shall implement measures for the vehicle type to:</a:t>
            </a:r>
            <a:endParaRPr lang="fr-FR" sz="1400" i="1" dirty="0"/>
          </a:p>
          <a:p>
            <a:pPr marL="0" indent="0">
              <a:buNone/>
            </a:pPr>
            <a:r>
              <a:rPr lang="en-US" sz="1400" i="1" dirty="0"/>
              <a:t>(a) detect </a:t>
            </a:r>
            <a:r>
              <a:rPr lang="en-US" sz="1400" b="1" i="1" dirty="0"/>
              <a:t>and respond to</a:t>
            </a:r>
            <a:r>
              <a:rPr lang="en-US" sz="1400" b="1" i="1" strike="sngStrike" dirty="0"/>
              <a:t> prevent</a:t>
            </a:r>
            <a:r>
              <a:rPr lang="en-US" sz="1400" i="1" dirty="0"/>
              <a:t> cyber-attacks against vehicles of the vehicle type;</a:t>
            </a:r>
            <a:endParaRPr lang="fr-FR" sz="1400" i="1" dirty="0"/>
          </a:p>
          <a:p>
            <a:r>
              <a:rPr lang="en-GB" sz="1400" dirty="0"/>
              <a:t>7.3.7 obviously focuses on providing evidence and indication to detect attacks and manipulations. Measures to “prevent cyber-attacks” go beyond this idea.</a:t>
            </a:r>
          </a:p>
          <a:p>
            <a:r>
              <a:rPr lang="en-GB" sz="1400" dirty="0"/>
              <a:t>Wording issue – Impossibility to prevent cyber-attacks: Attacks may not be preventable (e.g. </a:t>
            </a:r>
            <a:r>
              <a:rPr lang="en-GB" sz="1400" dirty="0" err="1"/>
              <a:t>DoS</a:t>
            </a:r>
            <a:r>
              <a:rPr lang="en-GB" sz="1400" dirty="0"/>
              <a:t> attacks) because the attacker simply decides to attempt the attack. (In other words: intrusion ≠ cyber-attack)</a:t>
            </a:r>
          </a:p>
          <a:p>
            <a:r>
              <a:rPr lang="en-GB" sz="1400" dirty="0"/>
              <a:t>According to type approval mechanisms new technology needs sound justification to be transferred to legacy products. In the current draft, 7.3.7 a) does not distinct between existing and new E/E architectures.</a:t>
            </a:r>
          </a:p>
          <a:p>
            <a:endParaRPr lang="en-GB" sz="1400" dirty="0"/>
          </a:p>
          <a:p>
            <a:pPr marL="0" indent="0" algn="ctr">
              <a:buNone/>
            </a:pPr>
            <a:r>
              <a:rPr lang="en-GB" sz="1400" b="1" dirty="0"/>
              <a:t>Where 7.3.7 leaves space for solutions </a:t>
            </a:r>
            <a:r>
              <a:rPr lang="en-GB" sz="1400" b="1" i="1" dirty="0"/>
              <a:t>outside of vehicle types </a:t>
            </a:r>
            <a:r>
              <a:rPr lang="en-GB" sz="1400" b="1" dirty="0"/>
              <a:t>(“measures </a:t>
            </a:r>
            <a:r>
              <a:rPr lang="en-GB" sz="1400" b="1" u="sng" dirty="0"/>
              <a:t>for</a:t>
            </a:r>
            <a:r>
              <a:rPr lang="en-GB" sz="1400" b="1" dirty="0"/>
              <a:t> vehicles types”) the requirement nonetheless uses pre-defined terms which shall be avoided in legal texts. Reword “prevent” to “respond”!</a:t>
            </a:r>
            <a:endParaRPr lang="en-GB" sz="1400" dirty="0"/>
          </a:p>
        </p:txBody>
      </p:sp>
      <p:sp>
        <p:nvSpPr>
          <p:cNvPr id="4" name="Slide Number Placeholder 3"/>
          <p:cNvSpPr>
            <a:spLocks noGrp="1"/>
          </p:cNvSpPr>
          <p:nvPr>
            <p:ph type="sldNum" sz="quarter" idx="12"/>
          </p:nvPr>
        </p:nvSpPr>
        <p:spPr>
          <a:xfrm>
            <a:off x="8937479" y="6395683"/>
            <a:ext cx="2844800" cy="476250"/>
          </a:xfrm>
        </p:spPr>
        <p:txBody>
          <a:bodyPr/>
          <a:lstStyle/>
          <a:p>
            <a:fld id="{E4A5D464-134C-4C80-B41F-7081051DEBC1}" type="slidenum">
              <a:rPr lang="en-GB" altLang="ja-JP" smtClean="0"/>
              <a:pPr/>
              <a:t>8</a:t>
            </a:fld>
            <a:endParaRPr lang="en-GB" altLang="ja-JP" dirty="0"/>
          </a:p>
        </p:txBody>
      </p:sp>
    </p:spTree>
    <p:extLst>
      <p:ext uri="{BB962C8B-B14F-4D97-AF65-F5344CB8AC3E}">
        <p14:creationId xmlns:p14="http://schemas.microsoft.com/office/powerpoint/2010/main" val="906812211"/>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282</TotalTime>
  <Words>1665</Words>
  <Application>Microsoft Office PowerPoint</Application>
  <PresentationFormat>Widescreen</PresentationFormat>
  <Paragraphs>210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Wingdings</vt:lpstr>
      <vt:lpstr>Masque présentation OICA</vt:lpstr>
      <vt:lpstr>Submitted by the experts  from CLEPA and OICA</vt:lpstr>
      <vt:lpstr>Explanation for 48 months transition time</vt:lpstr>
      <vt:lpstr>Explanation for 48 months transition time</vt:lpstr>
      <vt:lpstr>Comments on mitigation tables in Annex 5</vt:lpstr>
      <vt:lpstr>PowerPoint Presentation</vt:lpstr>
      <vt:lpstr>Intrusion Detection (ID) vs. Intrusion Prevention (IP) Large differences between two technologies.</vt:lpstr>
      <vt:lpstr>“Detect” and “Prevent” IT Requirements vs. Automotive Requirements</vt:lpstr>
      <vt:lpstr>Comments on requirement to “prevent cyber-attacks”</vt:lpstr>
    </vt:vector>
  </TitlesOfParts>
  <Company>PEUGEOT CITROEN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KAI FREDERIK ZASTROW - J597066</dc:creator>
  <cp:lastModifiedBy>Secretariat</cp:lastModifiedBy>
  <cp:revision>254</cp:revision>
  <dcterms:created xsi:type="dcterms:W3CDTF">2019-10-18T08:06:33Z</dcterms:created>
  <dcterms:modified xsi:type="dcterms:W3CDTF">2020-02-28T17:56:31Z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iteId">
    <vt:lpwstr>d852d5cd-724c-4128-8812-ffa5db3f8507</vt:lpwstr>
  </property>
  <property fmtid="{D5CDD505-2E9C-101B-9397-08002B2CF9AE}" pid="4" name="MSIP_Label_2fd53d93-3f4c-4b90-b511-bd6bdbb4fba9_Owner">
    <vt:lpwstr>J597066@inetpsa.com</vt:lpwstr>
  </property>
  <property fmtid="{D5CDD505-2E9C-101B-9397-08002B2CF9AE}" pid="5" name="MSIP_Label_2fd53d93-3f4c-4b90-b511-bd6bdbb4fba9_SetDate">
    <vt:lpwstr>2019-12-16T18:22:51.0456194Z</vt:lpwstr>
  </property>
  <property fmtid="{D5CDD505-2E9C-101B-9397-08002B2CF9AE}" pid="6" name="MSIP_Label_2fd53d93-3f4c-4b90-b511-bd6bdbb4fba9_Name">
    <vt:lpwstr>C2 - PSA Sensitive</vt:lpwstr>
  </property>
  <property fmtid="{D5CDD505-2E9C-101B-9397-08002B2CF9AE}" pid="7" name="MSIP_Label_2fd53d93-3f4c-4b90-b511-bd6bdbb4fba9_Application">
    <vt:lpwstr>Microsoft Azure Information Protection</vt:lpwstr>
  </property>
  <property fmtid="{D5CDD505-2E9C-101B-9397-08002B2CF9AE}" pid="8" name="MSIP_Label_2fd53d93-3f4c-4b90-b511-bd6bdbb4fba9_Extended_MSFT_Method">
    <vt:lpwstr>Automatic</vt:lpwstr>
  </property>
  <property fmtid="{D5CDD505-2E9C-101B-9397-08002B2CF9AE}" pid="9" name="Sensitivity">
    <vt:lpwstr>C2 - PSA Sensitive</vt:lpwstr>
  </property>
  <property fmtid="{D5CDD505-2E9C-101B-9397-08002B2CF9AE}" pid="10" name="psa_titre">
    <vt:lpwstr>Cybersecurity situation in China for Cluster 4</vt:lpwstr>
  </property>
  <property fmtid="{D5CDD505-2E9C-101B-9397-08002B2CF9AE}" pid="11" name="psa_date_creation">
    <vt:lpwstr>09/01/2020 20:15</vt:lpwstr>
  </property>
  <property fmtid="{D5CDD505-2E9C-101B-9397-08002B2CF9AE}" pid="12" name="psa_date_modification">
    <vt:lpwstr>21/02/2020 06:19</vt:lpwstr>
  </property>
  <property fmtid="{D5CDD505-2E9C-101B-9397-08002B2CF9AE}" pid="13" name="psa_auteur">
    <vt:lpwstr>ZASTROW KAI FREDERIK - J597066  </vt:lpwstr>
  </property>
  <property fmtid="{D5CDD505-2E9C-101B-9397-08002B2CF9AE}" pid="14" name="psa_emetteur">
    <vt:lpwstr>ZASTROW KAI FREDERIK - J597066  </vt:lpwstr>
  </property>
  <property fmtid="{D5CDD505-2E9C-101B-9397-08002B2CF9AE}" pid="15" name="psa_version">
    <vt:lpwstr>1.2</vt:lpwstr>
  </property>
  <property fmtid="{D5CDD505-2E9C-101B-9397-08002B2CF9AE}" pid="16" name="psa_commentaire">
    <vt:lpwstr/>
  </property>
  <property fmtid="{D5CDD505-2E9C-101B-9397-08002B2CF9AE}" pid="17" name="psa_langue_principale">
    <vt:lpwstr>Français</vt:lpwstr>
  </property>
  <property fmtid="{D5CDD505-2E9C-101B-9397-08002B2CF9AE}" pid="18" name="psa_status">
    <vt:lpwstr>brouillon</vt:lpwstr>
  </property>
  <property fmtid="{D5CDD505-2E9C-101B-9397-08002B2CF9AE}" pid="19" name="psa_type_doc">
    <vt:lpwstr>Présentation</vt:lpwstr>
  </property>
  <property fmtid="{D5CDD505-2E9C-101B-9397-08002B2CF9AE}" pid="20" name="psa_communaute">
    <vt:lpwstr>Métier Réglementation homologation normes</vt:lpwstr>
  </property>
  <property fmtid="{D5CDD505-2E9C-101B-9397-08002B2CF9AE}" pid="21" name="psa_niveau_confidentialite">
    <vt:lpwstr>C1 - Non sensible</vt:lpwstr>
  </property>
  <property fmtid="{D5CDD505-2E9C-101B-9397-08002B2CF9AE}" pid="22" name="psa_url_fiche">
    <vt:lpwstr>http://docinfogroupe.inetpsa.com/ead/doc/ref.01442_20_00057/v.1.2</vt:lpwstr>
  </property>
  <property fmtid="{D5CDD505-2E9C-101B-9397-08002B2CF9AE}" pid="23" name="psa_url_modification">
    <vt:lpwstr>http://docinfogroupe.inetpsa.com/ead/doc/modif/ref.01442_20_00057/fiche</vt:lpwstr>
  </property>
  <property fmtid="{D5CDD505-2E9C-101B-9397-08002B2CF9AE}" pid="24" name="psa_date_publication">
    <vt:lpwstr>20/02/2020 08:52</vt:lpwstr>
  </property>
  <property fmtid="{D5CDD505-2E9C-101B-9397-08002B2CF9AE}" pid="25" name="psa_reference">
    <vt:lpwstr>01442_20_00057</vt:lpwstr>
  </property>
</Properties>
</file>