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526" r:id="rId5"/>
    <p:sldId id="730" r:id="rId6"/>
    <p:sldId id="729" r:id="rId7"/>
    <p:sldId id="728" r:id="rId8"/>
    <p:sldId id="901" r:id="rId9"/>
  </p:sldIdLst>
  <p:sldSz cx="9144000" cy="6858000" type="screen4x3"/>
  <p:notesSz cx="6735763" cy="98663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2" clrIdx="0"/>
  <p:cmAuthor id="2" name="Capozzella Paolo" initials="CP" lastIdx="1" clrIdx="1"/>
  <p:cmAuthor id="3" name="Pere Hernandez Escalona" initials="PHE" lastIdx="2" clrIdx="2">
    <p:extLst>
      <p:ext uri="{19B8F6BF-5375-455C-9EA6-DF929625EA0E}">
        <p15:presenceInfo xmlns:p15="http://schemas.microsoft.com/office/powerpoint/2012/main" userId="S::p.hernandez@immamotorcycles.org::2ea93a57-9bb1-4506-b167-a02c6a6145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6EAB3"/>
    <a:srgbClr val="D657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660" autoAdjust="0"/>
  </p:normalViewPr>
  <p:slideViewPr>
    <p:cSldViewPr snapToGrid="0" showGuides="1">
      <p:cViewPr varScale="1">
        <p:scale>
          <a:sx n="120" d="100"/>
          <a:sy n="120" d="100"/>
        </p:scale>
        <p:origin x="16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549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/>
          <p:cNvSpPr txBox="1">
            <a:spLocks noGrp="1"/>
          </p:cNvSpPr>
          <p:nvPr>
            <p:ph type="hdr" sz="quarter"/>
          </p:nvPr>
        </p:nvSpPr>
        <p:spPr bwMode="auto">
          <a:xfrm>
            <a:off x="1" y="0"/>
            <a:ext cx="29194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fr-FR"/>
          </a:p>
        </p:txBody>
      </p:sp>
      <p:sp>
        <p:nvSpPr>
          <p:cNvPr id="4099" name="Date Placeholder 2"/>
          <p:cNvSpPr txBox="1">
            <a:spLocks noGrp="1"/>
          </p:cNvSpPr>
          <p:nvPr>
            <p:ph type="dt" sz="quarter" idx="1"/>
          </p:nvPr>
        </p:nvSpPr>
        <p:spPr bwMode="auto">
          <a:xfrm>
            <a:off x="3814763" y="0"/>
            <a:ext cx="29194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FFF33F4-BFC1-4AC1-B1A7-8A59F3905548}" type="datetime1">
              <a:rPr lang="fr-CH" altLang="fr-FR"/>
              <a:pPr>
                <a:defRPr/>
              </a:pPr>
              <a:t>04.12.2020</a:t>
            </a:fld>
            <a:endParaRPr lang="fr-CH" altLang="fr-FR"/>
          </a:p>
        </p:txBody>
      </p:sp>
      <p:sp>
        <p:nvSpPr>
          <p:cNvPr id="4100" name="Footer Placeholder 3"/>
          <p:cNvSpPr txBox="1">
            <a:spLocks noGrp="1"/>
          </p:cNvSpPr>
          <p:nvPr>
            <p:ph type="ftr" sz="quarter" idx="2"/>
          </p:nvPr>
        </p:nvSpPr>
        <p:spPr bwMode="auto">
          <a:xfrm>
            <a:off x="1" y="9371013"/>
            <a:ext cx="29194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fr-FR"/>
          </a:p>
        </p:txBody>
      </p:sp>
      <p:sp>
        <p:nvSpPr>
          <p:cNvPr id="4101" name="Slide Number Placeholder 4"/>
          <p:cNvSpPr txBox="1">
            <a:spLocks noGrp="1"/>
          </p:cNvSpPr>
          <p:nvPr>
            <p:ph type="sldNum" sz="quarter" idx="3"/>
          </p:nvPr>
        </p:nvSpPr>
        <p:spPr bwMode="auto">
          <a:xfrm>
            <a:off x="3814763" y="9371013"/>
            <a:ext cx="29194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576AA52-F9BB-4AEB-82DD-D0AC93E1848B}" type="slidenum">
              <a:rPr lang="fr-CH" altLang="fr-FR"/>
              <a:pPr>
                <a:defRPr/>
              </a:pPr>
              <a:t>‹#›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93531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  <a:noAutofit/>
          </a:bodyPr>
          <a:lstStyle>
            <a:lvl1pPr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ja-JP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33F9FE6-6297-44FA-A0FD-2CA7EA28E294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6148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3" tIns="45716" rIns="91433" bIns="45716" anchor="t" anchorCtr="0" compatLnSpc="1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fr-CH" noProof="0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  <a:noAutofit/>
          </a:bodyPr>
          <a:lstStyle>
            <a:lvl1pPr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CH" altLang="ja-JP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E5E3A29-EBD8-4C4A-BBC4-C1583BA9E49B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1800576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"/>
        <a:cs typeface="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1B2D7C5F-3530-4547-8394-E530BF9076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C801E3A9-54A0-491B-859B-A33278F5B721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/>
          <a:p>
            <a:endParaRPr altLang="fr-FR">
              <a:latin typeface="Calibri" panose="020F0502020204030204" pitchFamily="34" charset="0"/>
            </a:endParaRPr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156D9748-9CAA-4DA6-BEE0-4F7994BF50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74700" indent="-2968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92213" indent="-2381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70050" indent="-2381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47888" indent="-2381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605088" indent="-238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62288" indent="-238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19488" indent="-238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6688" indent="-238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42EADB00-21B0-4CC7-8145-7FD439A4999C}" type="slidenum">
              <a:rPr lang="en-US" altLang="fr-FR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pPr/>
              <a:t>1</a:t>
            </a:fld>
            <a:endParaRPr lang="en-US" altLang="fr-FR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D9979A8A-F10C-4708-B5BD-563C76D714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1F48DBA1-2D34-4DC9-9738-C97A025A26AA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altLang="fr-FR">
              <a:latin typeface="Calibri" panose="020F0502020204030204" pitchFamily="34" charset="0"/>
            </a:endParaRPr>
          </a:p>
          <a:p>
            <a:pPr eaLnBrk="1" hangingPunct="1"/>
            <a:endParaRPr lang="en-GB" altLang="fr-FR">
              <a:latin typeface="Calibri" panose="020F0502020204030204" pitchFamily="34" charset="0"/>
            </a:endParaRP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E2890E0A-D6BD-4550-B1EB-5612548634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BCAEC6D-7205-47E2-B559-557C9A630DC4}" type="slidenum">
              <a:rPr lang="en-GB" altLang="fr-FR" smtClean="0"/>
              <a:pPr/>
              <a:t>5</a:t>
            </a:fld>
            <a:endParaRPr lang="en-GB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836613"/>
            <a:ext cx="4751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  <a:latin typeface="Segoe UI" pitchFamily="34"/>
                <a:ea typeface="Segoe UI" pitchFamily="34"/>
                <a:cs typeface="Segoe UI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EEA5-93E6-4D09-B771-7DE62CC6AC2D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35B8B-F6CA-416A-BF29-751AFD98A87E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6919960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buNone/>
              <a:defRPr sz="3200"/>
            </a:lvl1pPr>
          </a:lstStyle>
          <a:p>
            <a:pPr lvl="0"/>
            <a:r>
              <a:rPr lang="en-US" noProof="0" dirty="0"/>
              <a:t>Click icon to add picture</a:t>
            </a:r>
            <a:endParaRPr lang="fr-CH" noProof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3F844-E577-4320-A508-F8613D87BDA9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ABF71-E1B6-4379-BC07-C12DB2080F1E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218507635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1015B-CF3E-4BB7-862D-BE7FD2F9D5F1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ADAA0-BDBE-4B65-9A2C-2CD5E90EDACC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4146166074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C78A6-AA81-4ED7-84C5-A76FB56957D9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9781E-9BC3-4D42-87DE-D29FE2470FA0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1712021386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675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5C2F0-9EB0-4F07-945E-593688854AEF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99E1-FABD-4B58-B49B-ED77A7964EC0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191451678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F97DD-49AC-4CB0-A1F2-A17002F12986}" type="datetime1">
              <a:rPr lang="fr-FR" altLang="ja-JP"/>
              <a:pPr>
                <a:defRPr/>
              </a:pPr>
              <a:t>04/12/2020</a:t>
            </a:fld>
            <a:endParaRPr lang="fr-FR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7AF3A-1A23-46AF-93DF-0CC0E12213B0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1424770018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cap="all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B39C-CA93-4EE7-AE83-0031D02D1933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D6086-1E4F-48C7-8540-5791888DE996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213728216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72845" y="6126163"/>
            <a:ext cx="173797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DRAFT</a:t>
            </a: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Date Placeholder 3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8D5B6-E63D-414D-80CA-35D4323EABC6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7" name="Footer Placeholder 4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D98FE-6AEE-4EEE-85CF-1F2E791784D2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206027476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6CA3D-D44C-4279-903A-B824DDAF2990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E2F2A-0FA1-4475-8BE4-8BAF849D1DDA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3578119742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F6204-F8DC-4D33-B8F6-B8D526160C6D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57281-4028-47B3-8A61-F496A5520D6E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30862021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8BF7D-D5CB-4C51-9012-44B2B0601D7B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50C5A-03B6-4262-8C3E-2011139F1768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2417971089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3B1DC-58E6-499B-A0C9-A9EEF90FAF32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B58D6-1C4D-4976-842D-E63E6A2C98B5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  <p:extLst>
      <p:ext uri="{BB962C8B-B14F-4D97-AF65-F5344CB8AC3E}">
        <p14:creationId xmlns:p14="http://schemas.microsoft.com/office/powerpoint/2010/main" val="369283678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  <a:endParaRPr lang="fr-CH" altLang="fr-FR"/>
          </a:p>
        </p:txBody>
      </p:sp>
      <p:sp>
        <p:nvSpPr>
          <p:cNvPr id="1027" name="Text Placeholder 2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  <a:endParaRPr lang="fr-CH" altLang="fr-FR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15829A6-E4B0-41F8-8577-6C6B2CDCE733}" type="datetime1">
              <a:rPr lang="fr-FR" altLang="ja-JP"/>
              <a:pPr>
                <a:defRPr/>
              </a:pPr>
              <a:t>04/12/2020</a:t>
            </a:fld>
            <a:endParaRPr lang="fr-CH" altLang="ja-JP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>
              <a:defRPr/>
            </a:pPr>
            <a:r>
              <a:t>SCM 6-7 October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721748E-B0A8-4459-9802-CF22D5001DE4}" type="slidenum">
              <a:rPr lang="fr-CH" altLang="ja-JP"/>
              <a:pPr>
                <a:defRPr/>
              </a:pPr>
              <a:t>‹#›</a:t>
            </a:fld>
            <a:endParaRPr lang="fr-CH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80" r:id="rId4"/>
    <p:sldLayoutId id="2147484091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92" r:id="rId13"/>
  </p:sldLayoutIdLst>
  <p:transition spd="slow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600" kern="1200">
          <a:solidFill>
            <a:srgbClr val="AA1133"/>
          </a:solidFill>
          <a:latin typeface="Segoe UI" pitchFamily="34"/>
          <a:ea typeface="Segoe UI" pitchFamily="34"/>
          <a:cs typeface="Segoe UI" pitchFamily="34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3600">
          <a:solidFill>
            <a:srgbClr val="AA1133"/>
          </a:solidFill>
          <a:latin typeface="Segoe UI" panose="020B0502040204020203" pitchFamily="34" charset="0"/>
          <a:cs typeface="Segoe UI" panose="020B0502040204020203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en-US" sz="2800" kern="1200">
          <a:solidFill>
            <a:srgbClr val="000000"/>
          </a:solidFill>
          <a:latin typeface="Times New Roman" pitchFamily="18"/>
          <a:ea typeface=""/>
          <a:cs typeface="Times New Roman" pitchFamily="18"/>
        </a:defRPr>
      </a:lvl1pPr>
      <a:lvl2pPr marL="742950" lvl="1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en-US" sz="2400" kern="1200">
          <a:solidFill>
            <a:srgbClr val="000000"/>
          </a:solidFill>
          <a:latin typeface="Times New Roman" pitchFamily="18"/>
          <a:ea typeface=""/>
          <a:cs typeface="Times New Roman" pitchFamily="18"/>
        </a:defRPr>
      </a:lvl2pPr>
      <a:lvl3pPr marL="1143000" lvl="2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en-US" sz="2000" kern="1200">
          <a:solidFill>
            <a:srgbClr val="000000"/>
          </a:solidFill>
          <a:latin typeface="Times New Roman" pitchFamily="18"/>
          <a:ea typeface=""/>
          <a:cs typeface="Times New Roman" pitchFamily="18"/>
        </a:defRPr>
      </a:lvl3pPr>
      <a:lvl4pPr marL="1600200" lvl="3" indent="-228600" algn="l" rtl="0" eaLnBrk="0" fontAlgn="base" hangingPunct="0">
        <a:spcBef>
          <a:spcPts val="4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en-US" kern="1200">
          <a:solidFill>
            <a:srgbClr val="000000"/>
          </a:solidFill>
          <a:latin typeface="Times New Roman" pitchFamily="18"/>
          <a:ea typeface=""/>
          <a:cs typeface="Times New Roman" pitchFamily="18"/>
        </a:defRPr>
      </a:lvl4pPr>
      <a:lvl5pPr marL="2057400" lvl="4" indent="-228600" algn="l" rtl="0" eaLnBrk="0" fontAlgn="base" hangingPunct="0">
        <a:spcBef>
          <a:spcPts val="400"/>
        </a:spcBef>
        <a:spcAft>
          <a:spcPct val="0"/>
        </a:spcAft>
        <a:buSzPct val="100000"/>
        <a:buFont typeface="Arial" panose="020B0604020202020204" pitchFamily="34" charset="0"/>
        <a:buChar char="»"/>
        <a:defRPr lang="en-US" kern="1200">
          <a:solidFill>
            <a:srgbClr val="000000"/>
          </a:solidFill>
          <a:latin typeface="Times New Roman" pitchFamily="18"/>
          <a:ea typeface=""/>
          <a:cs typeface="Times New Roman" pitchFamily="1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A3A4E51-4960-440A-8A2F-EDBC0DE61C0D}"/>
              </a:ext>
            </a:extLst>
          </p:cNvPr>
          <p:cNvSpPr txBox="1">
            <a:spLocks/>
          </p:cNvSpPr>
          <p:nvPr/>
        </p:nvSpPr>
        <p:spPr>
          <a:xfrm>
            <a:off x="1050534" y="3814502"/>
            <a:ext cx="7042932" cy="13985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800" b="1" dirty="0">
              <a:solidFill>
                <a:prstClr val="black"/>
              </a:solidFill>
              <a:latin typeface="Univers" panose="020B050302020202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GB" sz="2400" b="1" dirty="0">
                <a:latin typeface="Univers" panose="020B0503020202020204" pitchFamily="34" charset="0"/>
              </a:rPr>
              <a:t>Updates to UN Regulation No. 136</a:t>
            </a:r>
          </a:p>
          <a:p>
            <a:pPr marL="0" indent="0" algn="ctr"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endParaRPr lang="en-GB" sz="2400" b="1" dirty="0">
              <a:latin typeface="Univers" panose="020B0503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809507-5491-4D76-BD33-3631C767214D}"/>
              </a:ext>
            </a:extLst>
          </p:cNvPr>
          <p:cNvSpPr/>
          <p:nvPr/>
        </p:nvSpPr>
        <p:spPr>
          <a:xfrm>
            <a:off x="0" y="6784975"/>
            <a:ext cx="9144000" cy="730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pic>
        <p:nvPicPr>
          <p:cNvPr id="16389" name="Picture 3">
            <a:extLst>
              <a:ext uri="{FF2B5EF4-FFF2-40B4-BE49-F238E27FC236}">
                <a16:creationId xmlns:a16="http://schemas.microsoft.com/office/drawing/2014/main" id="{F8353D77-E7ED-4D07-9AA9-3A98BB0E2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5" y="1920387"/>
            <a:ext cx="39687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60CB0F-1D0E-4723-819F-AE6F41C5C931}"/>
              </a:ext>
            </a:extLst>
          </p:cNvPr>
          <p:cNvSpPr/>
          <p:nvPr/>
        </p:nvSpPr>
        <p:spPr>
          <a:xfrm>
            <a:off x="4337435" y="3484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GRSP-68-22</a:t>
            </a: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dirty="0">
                <a:latin typeface="Times New Roman" pitchFamily="18" charset="0"/>
                <a:cs typeface="Times New Roman" pitchFamily="18" charset="0"/>
              </a:rPr>
              <a:t>68th GRSP, 07-11 December 2020</a:t>
            </a:r>
          </a:p>
          <a:p>
            <a:pPr algn="r"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Agenda item 22(j)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de-DE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65C2EAB9-86BD-43A7-A667-418E0904A4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23838"/>
            <a:ext cx="8229600" cy="1143000"/>
          </a:xfrm>
        </p:spPr>
        <p:txBody>
          <a:bodyPr/>
          <a:lstStyle/>
          <a:p>
            <a:r>
              <a:rPr lang="en-GB" altLang="fr-FR" sz="3200" b="1" dirty="0">
                <a:latin typeface="Univers" panose="020B0503020202020204" pitchFamily="34" charset="0"/>
                <a:cs typeface="Segoe UI" panose="020B0502040204020203" pitchFamily="34" charset="0"/>
              </a:rPr>
              <a:t>Background</a:t>
            </a: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A7F886DA-5AE4-4314-830B-A1021F9817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C132A780-A82C-4F5F-96D3-1014C847FCC4}" type="slidenum">
              <a:rPr lang="fr-CH" altLang="fr-FR" sz="1200" smtClean="0">
                <a:solidFill>
                  <a:srgbClr val="898989"/>
                </a:solidFill>
                <a:latin typeface="Univers" panose="020B050302020202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2</a:t>
            </a:fld>
            <a:endParaRPr lang="fr-CH" altLang="fr-FR" sz="1200">
              <a:solidFill>
                <a:srgbClr val="898989"/>
              </a:solidFill>
              <a:latin typeface="Univers" panose="020B0503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326686-D392-44E4-8273-8B053D137AED}"/>
              </a:ext>
            </a:extLst>
          </p:cNvPr>
          <p:cNvSpPr/>
          <p:nvPr/>
        </p:nvSpPr>
        <p:spPr>
          <a:xfrm>
            <a:off x="0" y="6784975"/>
            <a:ext cx="9144000" cy="730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B526B1-D0D7-49A5-9E26-B33AA51A594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749425"/>
            <a:ext cx="8229600" cy="3732645"/>
          </a:xfrm>
        </p:spPr>
        <p:txBody>
          <a:bodyPr/>
          <a:lstStyle/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UN Regulation No. 136 describes the safety requirements with respect to the electric power train and REESS of vehicles of category L.</a:t>
            </a:r>
          </a:p>
          <a:p>
            <a:pPr marL="0" indent="0">
              <a:buNone/>
            </a:pPr>
            <a:endParaRPr lang="en-US" altLang="en-CH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UN Regulation No. 136 was developed by GRSP IWG RESS, based on the 02 series of Amendments to UN Regulation No. 100.</a:t>
            </a:r>
          </a:p>
          <a:p>
            <a:pPr marL="0" indent="0">
              <a:buNone/>
            </a:pPr>
            <a:endParaRPr lang="en-US" altLang="en-CH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The new 03 series of Amendments to UN Regulation No. 100, transcribing the provisions of UN GTR No. 20, was adopted by WP.29 in November 2020.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altLang="en-CH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IMMA is preparing a new series of Amendments to UN Regulation No. 136, mainly to introduce the new technical provisions in R100.03 into R136, expecting submission to GRSP in the course of 2021.</a:t>
            </a: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8410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65C2EAB9-86BD-43A7-A667-418E0904A4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23838"/>
            <a:ext cx="8229600" cy="1143000"/>
          </a:xfrm>
        </p:spPr>
        <p:txBody>
          <a:bodyPr/>
          <a:lstStyle/>
          <a:p>
            <a:r>
              <a:rPr lang="en-GB" altLang="fr-FR" sz="3200" b="1" dirty="0">
                <a:latin typeface="Univers" panose="020B0503020202020204" pitchFamily="34" charset="0"/>
                <a:cs typeface="Segoe UI" panose="020B0502040204020203" pitchFamily="34" charset="0"/>
              </a:rPr>
              <a:t>Updates to UN Regulation No. 136</a:t>
            </a: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A7F886DA-5AE4-4314-830B-A1021F9817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C132A780-A82C-4F5F-96D3-1014C847FCC4}" type="slidenum">
              <a:rPr lang="fr-CH" altLang="fr-FR" sz="1200" smtClean="0">
                <a:solidFill>
                  <a:srgbClr val="898989"/>
                </a:solidFill>
                <a:latin typeface="Univers" panose="020B050302020202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3</a:t>
            </a:fld>
            <a:endParaRPr lang="fr-CH" altLang="fr-FR" sz="1200">
              <a:solidFill>
                <a:srgbClr val="898989"/>
              </a:solidFill>
              <a:latin typeface="Univers" panose="020B0503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326686-D392-44E4-8273-8B053D137AED}"/>
              </a:ext>
            </a:extLst>
          </p:cNvPr>
          <p:cNvSpPr/>
          <p:nvPr/>
        </p:nvSpPr>
        <p:spPr>
          <a:xfrm>
            <a:off x="0" y="6784975"/>
            <a:ext cx="9144000" cy="730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B526B1-D0D7-49A5-9E26-B33AA51A594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384300"/>
            <a:ext cx="8229600" cy="4770315"/>
          </a:xfrm>
        </p:spPr>
        <p:txBody>
          <a:bodyPr/>
          <a:lstStyle/>
          <a:p>
            <a:pPr marL="0" indent="0">
              <a:buNone/>
            </a:pPr>
            <a:r>
              <a:rPr lang="en-US" altLang="en-CH" sz="1800" b="1" u="sng" dirty="0">
                <a:latin typeface="Univers" panose="020B0503020202020204" pitchFamily="34" charset="0"/>
                <a:cs typeface="Times New Roman" panose="02020603050405020304" pitchFamily="18" charset="0"/>
              </a:rPr>
              <a:t>Harmonization with the corresponding new content in R100.03</a:t>
            </a: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Updated and new definitions</a:t>
            </a: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Revised requirements for protection against electrical shock</a:t>
            </a: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Addition of protection against water effects on the EV</a:t>
            </a: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New warning in the event of low energy content in REESS</a:t>
            </a: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Additional tests for the REESS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Overcurrent protection for DC-charging</a:t>
            </a:r>
            <a:endParaRPr lang="en-US" altLang="en-CH" sz="12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Low-temperature protection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Management of gases emitted </a:t>
            </a:r>
            <a:r>
              <a:rPr lang="en-US" altLang="en-CH" sz="1600" baseline="30000" dirty="0">
                <a:latin typeface="Univers" panose="020B0503020202020204" pitchFamily="34" charset="0"/>
                <a:cs typeface="Times New Roman" panose="02020603050405020304" pitchFamily="18" charset="0"/>
              </a:rPr>
              <a:t>(*)</a:t>
            </a: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Warning in the event of failure of vehicle controls for safe operation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Warning in the case of thermal event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Thermal propagation </a:t>
            </a:r>
            <a:r>
              <a:rPr lang="en-US" altLang="en-CH" sz="1600" baseline="30000" dirty="0">
                <a:latin typeface="Univers" panose="020B0503020202020204" pitchFamily="34" charset="0"/>
                <a:cs typeface="Times New Roman" panose="02020603050405020304" pitchFamily="18" charset="0"/>
              </a:rPr>
              <a:t>(*)</a:t>
            </a: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Inclusion of “venting” as pass-fail criterion </a:t>
            </a:r>
            <a:r>
              <a:rPr lang="en-US" altLang="en-CH" sz="1600" baseline="30000" dirty="0">
                <a:latin typeface="Univers" panose="020B0503020202020204" pitchFamily="34" charset="0"/>
                <a:cs typeface="Times New Roman" panose="02020603050405020304" pitchFamily="18" charset="0"/>
              </a:rPr>
              <a:t>(*)</a:t>
            </a: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Updated numbering and content of Annexes</a:t>
            </a:r>
          </a:p>
          <a:p>
            <a:pPr marL="0" indent="0">
              <a:buNone/>
            </a:pPr>
            <a:endParaRPr lang="en-US" altLang="en-CH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CH" sz="1600" baseline="30000" dirty="0">
                <a:latin typeface="Univers" panose="020B0503020202020204" pitchFamily="34" charset="0"/>
                <a:cs typeface="Times New Roman" panose="02020603050405020304" pitchFamily="18" charset="0"/>
              </a:rPr>
              <a:t>(*) </a:t>
            </a: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Applicable to vehicles with a passenger compartment only</a:t>
            </a: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653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65C2EAB9-86BD-43A7-A667-418E0904A4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23838"/>
            <a:ext cx="8229600" cy="1143000"/>
          </a:xfrm>
        </p:spPr>
        <p:txBody>
          <a:bodyPr/>
          <a:lstStyle/>
          <a:p>
            <a:r>
              <a:rPr lang="en-GB" altLang="fr-FR" sz="3200" b="1" dirty="0">
                <a:latin typeface="Univers" panose="020B0503020202020204" pitchFamily="34" charset="0"/>
                <a:cs typeface="Segoe UI" panose="020B0502040204020203" pitchFamily="34" charset="0"/>
              </a:rPr>
              <a:t>Updates to UN Regulation No. 136</a:t>
            </a: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A7F886DA-5AE4-4314-830B-A1021F9817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C132A780-A82C-4F5F-96D3-1014C847FCC4}" type="slidenum">
              <a:rPr lang="fr-CH" altLang="fr-FR" sz="1200" smtClean="0">
                <a:solidFill>
                  <a:srgbClr val="898989"/>
                </a:solidFill>
                <a:latin typeface="Univers" panose="020B050302020202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fr-CH" altLang="fr-FR" sz="1200">
              <a:solidFill>
                <a:srgbClr val="898989"/>
              </a:solidFill>
              <a:latin typeface="Univers" panose="020B0503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326686-D392-44E4-8273-8B053D137AED}"/>
              </a:ext>
            </a:extLst>
          </p:cNvPr>
          <p:cNvSpPr/>
          <p:nvPr/>
        </p:nvSpPr>
        <p:spPr>
          <a:xfrm>
            <a:off x="0" y="6784975"/>
            <a:ext cx="9144000" cy="730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B526B1-D0D7-49A5-9E26-B33AA51A594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384300"/>
            <a:ext cx="8229600" cy="4770315"/>
          </a:xfrm>
        </p:spPr>
        <p:txBody>
          <a:bodyPr/>
          <a:lstStyle/>
          <a:p>
            <a:pPr marL="0" indent="0">
              <a:buNone/>
            </a:pPr>
            <a:r>
              <a:rPr lang="en-US" altLang="en-CH" sz="1800" b="1" u="sng" dirty="0">
                <a:latin typeface="Univers" panose="020B0503020202020204" pitchFamily="34" charset="0"/>
                <a:cs typeface="Times New Roman" panose="02020603050405020304" pitchFamily="18" charset="0"/>
              </a:rPr>
              <a:t>Introduction of dedicated requirements for swappable REESS</a:t>
            </a:r>
          </a:p>
          <a:p>
            <a:pPr marL="0" indent="0">
              <a:buNone/>
            </a:pPr>
            <a:endParaRPr lang="en-US" altLang="en-CH" sz="1800" b="1" u="sng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Swappable REESS may be mounted in different vehicle models, having different mounting positions</a:t>
            </a:r>
          </a:p>
          <a:p>
            <a:pPr marL="0" indent="0">
              <a:buNone/>
            </a:pPr>
            <a:endParaRPr lang="en-US" altLang="en-CH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To ensure safe operation of a swappable REESS in different orientations and avoid multiple testing for each vehicle design, it is proposed to introduce dedicated stricter testing conditions</a:t>
            </a:r>
            <a:r>
              <a:rPr lang="en-US" altLang="en-CH" sz="1600" dirty="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, such 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solidFill>
                  <a:schemeClr val="tx1"/>
                </a:solidFill>
                <a:latin typeface="Univers" panose="020B0503020202020204" pitchFamily="34" charset="0"/>
                <a:cs typeface="Times New Roman" panose="02020603050405020304" pitchFamily="18" charset="0"/>
              </a:rPr>
              <a:t>Vibration test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Mechanical shock</a:t>
            </a:r>
          </a:p>
          <a:p>
            <a:pPr marL="457200" lvl="1" indent="0">
              <a:buNone/>
            </a:pPr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pPr marL="342900" lvl="2" indent="-342900">
              <a:spcBef>
                <a:spcPts val="700"/>
              </a:spcBef>
            </a:pPr>
            <a:r>
              <a:rPr lang="en-US" altLang="en-CH" sz="1600" dirty="0">
                <a:latin typeface="Univers" panose="020B0503020202020204" pitchFamily="34" charset="0"/>
                <a:cs typeface="Times New Roman" panose="02020603050405020304" pitchFamily="18" charset="0"/>
              </a:rPr>
              <a:t>Inclusion of a clause in the Communication Form, to state that a specific REESS has been subject to stricter requirements and can be used for swapping purposes.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altLang="en-CH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altLang="en-CH" sz="1800" dirty="0">
              <a:latin typeface="Univers" panose="020B0503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6496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ED93FB34-AFDB-48F6-BD61-71ACFA191AB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23850" y="1628775"/>
            <a:ext cx="8496300" cy="4679950"/>
          </a:xfrm>
        </p:spPr>
        <p:txBody>
          <a:bodyPr/>
          <a:lstStyle/>
          <a:p>
            <a:endParaRPr lang="en-GB" altLang="fr-FR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nl-BE" altLang="fr-FR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fr-FR" altLang="fr-FR" sz="1600" dirty="0">
              <a:latin typeface="Univers" panose="020B0503020202020204" pitchFamily="34" charset="0"/>
              <a:cs typeface="Times New Roman" panose="02020603050405020304" pitchFamily="18" charset="0"/>
            </a:endParaRPr>
          </a:p>
          <a:p>
            <a:endParaRPr lang="fr-FR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3" name="Slide Number Placeholder 2">
            <a:extLst>
              <a:ext uri="{FF2B5EF4-FFF2-40B4-BE49-F238E27FC236}">
                <a16:creationId xmlns:a16="http://schemas.microsoft.com/office/drawing/2014/main" id="{12568D1D-88D5-4D3C-8C6C-AE3C5E9C5D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ts val="400"/>
              </a:spcBef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E57E990-BBA4-4EB1-934B-203A6A3CE3F5}" type="slidenum">
              <a:rPr lang="fr-CH" altLang="fr-FR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5</a:t>
            </a:fld>
            <a:endParaRPr lang="fr-CH" altLang="fr-FR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748B55-2F66-4443-8A8D-DAD86E736C56}"/>
              </a:ext>
            </a:extLst>
          </p:cNvPr>
          <p:cNvSpPr/>
          <p:nvPr/>
        </p:nvSpPr>
        <p:spPr>
          <a:xfrm>
            <a:off x="0" y="6784975"/>
            <a:ext cx="9144000" cy="730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DAA627FB-D69E-4DB9-81CF-D9206FCA9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5" y="1920387"/>
            <a:ext cx="39687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FC65D6B-5541-4A03-BA6D-DE25964332EE}"/>
              </a:ext>
            </a:extLst>
          </p:cNvPr>
          <p:cNvSpPr txBox="1">
            <a:spLocks/>
          </p:cNvSpPr>
          <p:nvPr/>
        </p:nvSpPr>
        <p:spPr>
          <a:xfrm>
            <a:off x="1050534" y="3814502"/>
            <a:ext cx="7042932" cy="13985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800" b="1" dirty="0">
              <a:solidFill>
                <a:prstClr val="black"/>
              </a:solidFill>
              <a:latin typeface="Univers" panose="020B050302020202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GB" sz="2400" b="1" dirty="0">
                <a:latin typeface="Univers" panose="020B0503020202020204" pitchFamily="34" charset="0"/>
              </a:rPr>
              <a:t>Thank you for your attention</a:t>
            </a:r>
          </a:p>
          <a:p>
            <a:pPr marL="0" indent="0" algn="ctr"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endParaRPr lang="en-GB" sz="2400" b="1" dirty="0">
              <a:latin typeface="Univers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MMA PPT Presentation to be used (2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B8113B-E827-4932-8CD7-FFBA38018C5E}">
  <ds:schemaRefs>
    <ds:schemaRef ds:uri="4b4a1c0d-4a69-4996-a84a-fc699b9f49d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cccb6d4-dbe5-46d2-b4d3-5733603d8cc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772B599-1019-4DB6-936D-281F871B48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91EBB9-99D7-4DCD-BC5D-CAA17ECB5D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30250</TotalTime>
  <Words>356</Words>
  <Application>Microsoft Office PowerPoint</Application>
  <PresentationFormat>On-screen Show (4:3)</PresentationFormat>
  <Paragraphs>58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Courier New</vt:lpstr>
      <vt:lpstr>Segoe UI</vt:lpstr>
      <vt:lpstr>Times New Roman</vt:lpstr>
      <vt:lpstr>Univers</vt:lpstr>
      <vt:lpstr>Wingdings</vt:lpstr>
      <vt:lpstr>IMMA PPT Presentation to be used (2)</vt:lpstr>
      <vt:lpstr>PowerPoint Presentation</vt:lpstr>
      <vt:lpstr>Background</vt:lpstr>
      <vt:lpstr>Updates to UN Regulation No. 136</vt:lpstr>
      <vt:lpstr>Updates to UN Regulation No. 136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R136 Revision</dc:title>
  <dc:creator>Admin</dc:creator>
  <cp:keywords>EVTF</cp:keywords>
  <cp:lastModifiedBy>Edoardo Gianotti</cp:lastModifiedBy>
  <cp:revision>696</cp:revision>
  <cp:lastPrinted>2016-11-11T15:17:24Z</cp:lastPrinted>
  <dcterms:created xsi:type="dcterms:W3CDTF">2015-09-17T14:41:26Z</dcterms:created>
  <dcterms:modified xsi:type="dcterms:W3CDTF">2020-12-04T13:46:10Z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