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98" r:id="rId4"/>
  </p:sldMasterIdLst>
  <p:notesMasterIdLst>
    <p:notesMasterId r:id="rId11"/>
  </p:notesMasterIdLst>
  <p:handoutMasterIdLst>
    <p:handoutMasterId r:id="rId12"/>
  </p:handoutMasterIdLst>
  <p:sldIdLst>
    <p:sldId id="354" r:id="rId5"/>
    <p:sldId id="371" r:id="rId6"/>
    <p:sldId id="377" r:id="rId7"/>
    <p:sldId id="381" r:id="rId8"/>
    <p:sldId id="382" r:id="rId9"/>
    <p:sldId id="383" r:id="rId10"/>
  </p:sldIdLst>
  <p:sldSz cx="9906000" cy="6858000" type="A4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2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AD6"/>
    <a:srgbClr val="4087C8"/>
    <a:srgbClr val="4F81BD"/>
    <a:srgbClr val="FFE1FF"/>
    <a:srgbClr val="FF6600"/>
    <a:srgbClr val="FFCCFF"/>
    <a:srgbClr val="FF9900"/>
    <a:srgbClr val="558ED5"/>
    <a:srgbClr val="D6EDFB"/>
    <a:srgbClr val="D9EE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424" autoAdjust="0"/>
  </p:normalViewPr>
  <p:slideViewPr>
    <p:cSldViewPr>
      <p:cViewPr varScale="1">
        <p:scale>
          <a:sx n="127" d="100"/>
          <a:sy n="127" d="100"/>
        </p:scale>
        <p:origin x="612" y="144"/>
      </p:cViewPr>
      <p:guideLst>
        <p:guide orient="horz" pos="3022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5300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r">
              <a:defRPr sz="1200"/>
            </a:lvl1pPr>
          </a:lstStyle>
          <a:p>
            <a:fld id="{236A7582-48F9-4C0A-969B-46B13145C2B8}" type="datetimeFigureOut">
              <a:rPr kumimoji="1" lang="ja-JP" altLang="en-US" smtClean="0"/>
              <a:t>2020/12/4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371014"/>
            <a:ext cx="2919413" cy="495300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4"/>
            <a:ext cx="2919412" cy="495300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r">
              <a:defRPr sz="1200"/>
            </a:lvl1pPr>
          </a:lstStyle>
          <a:p>
            <a:fld id="{2DE52B8D-B2A9-4D72-994C-96CA9F129B0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9542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5300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r">
              <a:defRPr sz="1200"/>
            </a:lvl1pPr>
          </a:lstStyle>
          <a:p>
            <a:fld id="{6D50B1E7-577D-4C55-A274-24237A643AB0}" type="datetimeFigureOut">
              <a:rPr kumimoji="1" lang="ja-JP" altLang="en-US" smtClean="0"/>
              <a:t>2020/12/4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3" rIns="91425" bIns="4571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1" y="4748213"/>
            <a:ext cx="5389563" cy="3884612"/>
          </a:xfrm>
          <a:prstGeom prst="rect">
            <a:avLst/>
          </a:prstGeom>
        </p:spPr>
        <p:txBody>
          <a:bodyPr vert="horz" lIns="91425" tIns="45713" rIns="91425" bIns="4571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014"/>
            <a:ext cx="2919413" cy="495300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5"/>
          </p:nvPr>
        </p:nvSpPr>
        <p:spPr>
          <a:xfrm>
            <a:off x="3814763" y="9371014"/>
            <a:ext cx="2919412" cy="495300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r">
              <a:defRPr sz="1200"/>
            </a:lvl1pPr>
          </a:lstStyle>
          <a:p>
            <a:fld id="{0EB4ECEB-16FC-47BC-87DC-2CEF6108F6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82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ノート プレースホル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Arial" panose="020B0604020202020204" pitchFamily="34" charset="0"/>
              <a:ea typeface="ＭＳ Ｐ明朝" panose="02020600040205080304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282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906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833563" y="3284538"/>
            <a:ext cx="8072437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3018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r>
              <a:rPr lang="en-US" altLang="ja-JP" sz="1200" i="1" dirty="0">
                <a:solidFill>
                  <a:prstClr val="white"/>
                </a:solidFill>
                <a:latin typeface="Times New Roman" panose="02020603050405020304" pitchFamily="18" charset="0"/>
              </a:rPr>
              <a:t>Ministry </a:t>
            </a:r>
            <a:r>
              <a:rPr lang="en-US" altLang="ja-JP" sz="1200" i="1">
                <a:solidFill>
                  <a:prstClr val="white"/>
                </a:solidFill>
                <a:latin typeface="Times New Roman" panose="02020603050405020304" pitchFamily="18" charset="0"/>
              </a:rPr>
              <a:t>of Land, Infrastructure, </a:t>
            </a:r>
            <a:r>
              <a:rPr lang="en-US" altLang="ja-JP" sz="1200" i="1" dirty="0">
                <a:solidFill>
                  <a:prstClr val="white"/>
                </a:solidFill>
                <a:latin typeface="Times New Roman" panose="02020603050405020304" pitchFamily="18" charset="0"/>
              </a:rPr>
              <a:t>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4188" y="2133600"/>
            <a:ext cx="8151812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2804" y="6111874"/>
            <a:ext cx="1885921" cy="3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92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68F1E-61F1-4241-9AE7-8E574FA9BD73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172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0"/>
            <a:ext cx="2352675" cy="6126163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905625" cy="6126163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DE83B-8CDA-437E-A8D6-4DE19ED0345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410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605713" cy="47625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表プレースホルダ 2"/>
          <p:cNvSpPr>
            <a:spLocks noGrp="1"/>
          </p:cNvSpPr>
          <p:nvPr>
            <p:ph type="tbl" idx="1"/>
          </p:nvPr>
        </p:nvSpPr>
        <p:spPr>
          <a:xfrm>
            <a:off x="495300" y="1600200"/>
            <a:ext cx="8915400" cy="4525963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42A1F-9F61-4217-BB70-EC7789ED2221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433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4840F-9015-40C4-AC22-B6F70371645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769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73114-CD77-4DF1-8935-CC926A3EB1D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811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A0409-7500-4240-909B-D2D93BD15BC0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1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F376F-621A-4698-9DAF-4E0F05DB065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577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24D8C-6C10-4600-A203-E4A36801740E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3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75CE3-D29D-4F39-BE61-521658BA248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6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DCE3F-22FE-4F25-8D88-F4DB9344DDA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21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D2119-A9AE-411E-93A8-9EB36072FE31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98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01472" y="6553150"/>
            <a:ext cx="7413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EEE1C941-D66F-4A47-B6ED-7AB486714F22}" type="slidenum">
              <a:rPr lang="en-US" altLang="ja-JP">
                <a:solidFill>
                  <a:prstClr val="black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grpSp>
        <p:nvGrpSpPr>
          <p:cNvPr id="2" name="Group 18"/>
          <p:cNvGrpSpPr>
            <a:grpSpLocks/>
          </p:cNvGrpSpPr>
          <p:nvPr userDrawn="1"/>
        </p:nvGrpSpPr>
        <p:grpSpPr bwMode="auto">
          <a:xfrm>
            <a:off x="0" y="0"/>
            <a:ext cx="9906000" cy="546100"/>
            <a:chOff x="0" y="0"/>
            <a:chExt cx="5760" cy="344"/>
          </a:xfrm>
        </p:grpSpPr>
        <p:pic>
          <p:nvPicPr>
            <p:cNvPr id="1033" name="Picture 9" descr="mlit_top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801" b="65286"/>
            <a:stretch>
              <a:fillRect/>
            </a:stretch>
          </p:blipFill>
          <p:spPr bwMode="auto">
            <a:xfrm>
              <a:off x="0" y="300"/>
              <a:ext cx="5760" cy="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4" name="Group 17"/>
            <p:cNvGrpSpPr>
              <a:grpSpLocks/>
            </p:cNvGrpSpPr>
            <p:nvPr userDrawn="1"/>
          </p:nvGrpSpPr>
          <p:grpSpPr bwMode="auto">
            <a:xfrm>
              <a:off x="0" y="0"/>
              <a:ext cx="5760" cy="318"/>
              <a:chOff x="0" y="0"/>
              <a:chExt cx="5760" cy="318"/>
            </a:xfrm>
          </p:grpSpPr>
          <p:pic>
            <p:nvPicPr>
              <p:cNvPr id="1035" name="Picture 11" descr="mlit_top"/>
              <p:cNvPicPr>
                <a:picLocks noChangeAspect="1" noChangeArrowheads="1"/>
              </p:cNvPicPr>
              <p:nvPr userDrawn="1"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6945" b="42805"/>
              <a:stretch>
                <a:fillRect/>
              </a:stretch>
            </p:blipFill>
            <p:spPr bwMode="auto">
              <a:xfrm>
                <a:off x="3856" y="0"/>
                <a:ext cx="1904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6" name="Picture 16" descr="mlit_top"/>
              <p:cNvPicPr>
                <a:picLocks noChangeAspect="1" noChangeArrowheads="1"/>
              </p:cNvPicPr>
              <p:nvPr userDrawn="1"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00" b="42805"/>
              <a:stretch>
                <a:fillRect/>
              </a:stretch>
            </p:blipFill>
            <p:spPr bwMode="auto">
              <a:xfrm>
                <a:off x="1043" y="0"/>
                <a:ext cx="2880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7" name="Picture 10" descr="mlit_top"/>
              <p:cNvPicPr>
                <a:picLocks noChangeAspect="1" noChangeArrowheads="1"/>
              </p:cNvPicPr>
              <p:nvPr userDrawn="1"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906" b="42805"/>
              <a:stretch>
                <a:fillRect/>
              </a:stretch>
            </p:blipFill>
            <p:spPr bwMode="auto">
              <a:xfrm>
                <a:off x="0" y="0"/>
                <a:ext cx="1791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60571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pic>
        <p:nvPicPr>
          <p:cNvPr id="14" name="Picture 14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/>
          <a:stretch>
            <a:fillRect/>
          </a:stretch>
        </p:blipFill>
        <p:spPr bwMode="auto">
          <a:xfrm>
            <a:off x="8298557" y="11430"/>
            <a:ext cx="15509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図 14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589912" y="63271"/>
            <a:ext cx="1246580" cy="2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28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emf"/><Relationship Id="rId7" Type="http://schemas.openxmlformats.org/officeDocument/2006/relationships/image" Target="../media/image11.jpeg"/><Relationship Id="rId12" Type="http://schemas.openxmlformats.org/officeDocument/2006/relationships/image" Target="../media/image16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/>
          <p:cNvSpPr>
            <a:spLocks noGrp="1"/>
          </p:cNvSpPr>
          <p:nvPr>
            <p:ph type="ctrTitle"/>
          </p:nvPr>
        </p:nvSpPr>
        <p:spPr>
          <a:xfrm>
            <a:off x="344488" y="1772816"/>
            <a:ext cx="9144000" cy="1470025"/>
          </a:xfrm>
        </p:spPr>
        <p:txBody>
          <a:bodyPr/>
          <a:lstStyle/>
          <a:p>
            <a:pPr algn="ctr">
              <a:defRPr/>
            </a:pPr>
            <a:r>
              <a:rPr lang="en-US" altLang="ja-JP" sz="48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Initiatives and Approaches to </a:t>
            </a:r>
            <a:br>
              <a:rPr lang="en-US" altLang="ja-JP" sz="48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altLang="ja-JP" sz="48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Small-sized Mobility</a:t>
            </a:r>
            <a:endParaRPr lang="ja-JP" altLang="en-US" sz="48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9C4762E-DA3B-412A-9956-475F164E1C5B}"/>
              </a:ext>
            </a:extLst>
          </p:cNvPr>
          <p:cNvSpPr txBox="1"/>
          <p:nvPr/>
        </p:nvSpPr>
        <p:spPr>
          <a:xfrm>
            <a:off x="128464" y="225762"/>
            <a:ext cx="2618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Submitted by the expert from Japan</a:t>
            </a:r>
            <a:endParaRPr kumimoji="1" lang="ja-JP" altLang="en-US" sz="12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A42401E-DD47-4A07-A8F0-E527A729BA3E}"/>
              </a:ext>
            </a:extLst>
          </p:cNvPr>
          <p:cNvSpPr txBox="1"/>
          <p:nvPr/>
        </p:nvSpPr>
        <p:spPr>
          <a:xfrm>
            <a:off x="7257256" y="179595"/>
            <a:ext cx="2553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Informal </a:t>
            </a:r>
            <a:r>
              <a:rPr kumimoji="1" lang="en-US" altLang="ja-JP" sz="1200"/>
              <a:t>document GRSP-68-19</a:t>
            </a:r>
            <a:endParaRPr kumimoji="1" lang="en-US" altLang="ja-JP" sz="1200" dirty="0"/>
          </a:p>
          <a:p>
            <a:r>
              <a:rPr kumimoji="1" lang="en-US" altLang="ja-JP" sz="1200" dirty="0"/>
              <a:t>(68</a:t>
            </a:r>
            <a:r>
              <a:rPr kumimoji="1" lang="en-US" altLang="ja-JP" sz="1200" baseline="30000" dirty="0"/>
              <a:t>th</a:t>
            </a:r>
            <a:r>
              <a:rPr kumimoji="1" lang="en-US" altLang="ja-JP" sz="1200" dirty="0"/>
              <a:t> GRSP, 7-11 December 2020, </a:t>
            </a:r>
          </a:p>
          <a:p>
            <a:r>
              <a:rPr lang="en-US" altLang="ja-JP" sz="1200" dirty="0"/>
              <a:t>Agenda item 22(a))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8096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Calibri" panose="020F0502020204030204" pitchFamily="34" charset="0"/>
                <a:cs typeface="Calibri" panose="020F0502020204030204" pitchFamily="34" charset="0"/>
              </a:rPr>
              <a:t>Issues related to transportation</a:t>
            </a:r>
            <a:endParaRPr kumimoji="1" lang="ja-JP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677150" y="6492875"/>
            <a:ext cx="2228850" cy="365125"/>
          </a:xfrm>
        </p:spPr>
        <p:txBody>
          <a:bodyPr/>
          <a:lstStyle/>
          <a:p>
            <a:fld id="{2C130B53-B0BD-48F8-B58A-41FD51749592}" type="slidenum">
              <a:rPr kumimoji="1" lang="ja-JP" altLang="en-US" sz="1400" smtClean="0"/>
              <a:t>1</a:t>
            </a:fld>
            <a:endParaRPr kumimoji="1" lang="ja-JP" altLang="en-US" sz="1400" dirty="0"/>
          </a:p>
        </p:txBody>
      </p:sp>
      <p:sp>
        <p:nvSpPr>
          <p:cNvPr id="31" name="正方形/長方形 30"/>
          <p:cNvSpPr/>
          <p:nvPr/>
        </p:nvSpPr>
        <p:spPr>
          <a:xfrm>
            <a:off x="109181" y="643335"/>
            <a:ext cx="9689911" cy="769441"/>
          </a:xfrm>
          <a:prstGeom prst="rect">
            <a:avLst/>
          </a:prstGeom>
          <a:noFill/>
          <a:ln w="12700" cap="flat" cmpd="sng" algn="ctr">
            <a:solidFill>
              <a:srgbClr val="44546A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2400" kern="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Various issues need to be considered to promote transportation policy, in addition to traffic safety.</a:t>
            </a:r>
            <a:endParaRPr kumimoji="0" lang="en-US" altLang="ja-JP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Calibri" panose="020F050202020403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ABF4C81-E0D1-744B-B812-35C0752735E3}"/>
              </a:ext>
            </a:extLst>
          </p:cNvPr>
          <p:cNvSpPr/>
          <p:nvPr/>
        </p:nvSpPr>
        <p:spPr bwMode="auto">
          <a:xfrm>
            <a:off x="200472" y="3212976"/>
            <a:ext cx="3096344" cy="828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BFA9F3F-B1BB-7949-9FE5-F8ABE66723A0}"/>
              </a:ext>
            </a:extLst>
          </p:cNvPr>
          <p:cNvSpPr/>
          <p:nvPr/>
        </p:nvSpPr>
        <p:spPr bwMode="auto">
          <a:xfrm>
            <a:off x="200472" y="4394973"/>
            <a:ext cx="3096344" cy="828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CC8C4EA-237B-2C47-9665-E62DA6C4417F}"/>
              </a:ext>
            </a:extLst>
          </p:cNvPr>
          <p:cNvSpPr/>
          <p:nvPr/>
        </p:nvSpPr>
        <p:spPr bwMode="auto">
          <a:xfrm>
            <a:off x="200472" y="5576970"/>
            <a:ext cx="3096344" cy="828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9929117-1C1F-FE47-B735-3880029A99E2}"/>
              </a:ext>
            </a:extLst>
          </p:cNvPr>
          <p:cNvSpPr/>
          <p:nvPr/>
        </p:nvSpPr>
        <p:spPr>
          <a:xfrm>
            <a:off x="178506" y="3303810"/>
            <a:ext cx="31609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3600" b="1" dirty="0">
                <a:solidFill>
                  <a:prstClr val="black"/>
                </a:solidFill>
                <a:latin typeface="Calibri" panose="020F0502020204030204"/>
                <a:ea typeface="ＭＳ Ｐゴシック" panose="020B0600070205080204" pitchFamily="50" charset="-128"/>
              </a:rPr>
              <a:t>Climate Change</a:t>
            </a:r>
            <a:endParaRPr lang="ja-JP" altLang="ja-JP" sz="3600" b="1" dirty="0">
              <a:solidFill>
                <a:prstClr val="black"/>
              </a:solidFill>
              <a:latin typeface="Calibri" panose="020F0502020204030204"/>
              <a:ea typeface="ＭＳ Ｐゴシック" panose="020B060007020508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2EFD069-4407-3249-84A9-95243907A8EF}"/>
              </a:ext>
            </a:extLst>
          </p:cNvPr>
          <p:cNvSpPr/>
          <p:nvPr/>
        </p:nvSpPr>
        <p:spPr>
          <a:xfrm>
            <a:off x="353555" y="4485807"/>
            <a:ext cx="28108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3600" b="1" dirty="0">
                <a:solidFill>
                  <a:prstClr val="black"/>
                </a:solidFill>
                <a:latin typeface="Calibri" panose="020F0502020204030204"/>
                <a:ea typeface="ＭＳ Ｐゴシック" panose="020B0600070205080204" pitchFamily="50" charset="-128"/>
              </a:rPr>
              <a:t>Depopulation</a:t>
            </a:r>
            <a:endParaRPr lang="ja-JP" altLang="ja-JP" sz="3600" b="1" dirty="0">
              <a:solidFill>
                <a:prstClr val="black"/>
              </a:solidFill>
              <a:latin typeface="Calibri" panose="020F0502020204030204"/>
              <a:ea typeface="ＭＳ Ｐゴシック" panose="020B0600070205080204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10DC1DBF-B832-9748-AE5E-1A452BA40A08}"/>
              </a:ext>
            </a:extLst>
          </p:cNvPr>
          <p:cNvSpPr/>
          <p:nvPr/>
        </p:nvSpPr>
        <p:spPr bwMode="auto">
          <a:xfrm>
            <a:off x="200472" y="1700808"/>
            <a:ext cx="3096344" cy="828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EFFB508-D3AF-9546-8414-795B31BCC68F}"/>
              </a:ext>
            </a:extLst>
          </p:cNvPr>
          <p:cNvSpPr/>
          <p:nvPr/>
        </p:nvSpPr>
        <p:spPr>
          <a:xfrm>
            <a:off x="379717" y="5667804"/>
            <a:ext cx="27585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3600" b="1" dirty="0">
                <a:solidFill>
                  <a:prstClr val="black"/>
                </a:solidFill>
                <a:latin typeface="Calibri" panose="020F0502020204030204"/>
                <a:ea typeface="ＭＳ Ｐゴシック" panose="020B0600070205080204" pitchFamily="50" charset="-128"/>
              </a:rPr>
              <a:t>Lifestyle Shift</a:t>
            </a:r>
            <a:endParaRPr lang="ja-JP" altLang="ja-JP" sz="3600" b="1" dirty="0">
              <a:solidFill>
                <a:prstClr val="black"/>
              </a:solidFill>
              <a:latin typeface="Calibri" panose="020F0502020204030204"/>
              <a:ea typeface="ＭＳ Ｐゴシック" panose="020B060007020508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FA33A92-2C59-A042-9498-269746CDB167}"/>
              </a:ext>
            </a:extLst>
          </p:cNvPr>
          <p:cNvSpPr/>
          <p:nvPr/>
        </p:nvSpPr>
        <p:spPr>
          <a:xfrm>
            <a:off x="3447720" y="1758315"/>
            <a:ext cx="56366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ja-JP" sz="24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Enhancing traffic safety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20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(National Target: less than 2,500 fatalities in 2020)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F0458BDE-88DD-E943-B759-0BF577EC2010}"/>
              </a:ext>
            </a:extLst>
          </p:cNvPr>
          <p:cNvSpPr/>
          <p:nvPr/>
        </p:nvSpPr>
        <p:spPr>
          <a:xfrm>
            <a:off x="3447720" y="3396142"/>
            <a:ext cx="4637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ja-JP" sz="24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Promoting low CO</a:t>
            </a:r>
            <a:r>
              <a:rPr lang="en-US" altLang="ja-JP" sz="2400" baseline="-250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  <a:r>
              <a:rPr lang="en-US" altLang="ja-JP" sz="24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emission cars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ED82D96-7D64-434F-888A-33E4ADD66171}"/>
              </a:ext>
            </a:extLst>
          </p:cNvPr>
          <p:cNvSpPr/>
          <p:nvPr/>
        </p:nvSpPr>
        <p:spPr>
          <a:xfrm>
            <a:off x="3447720" y="4581128"/>
            <a:ext cx="5969776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ja-JP" sz="24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Aging society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ja-JP" sz="16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ja-JP" sz="24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Public transportation/urban planning policy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altLang="ja-JP" sz="16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altLang="ja-JP" sz="24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User needs and preferences in “moving”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79EC5811-8262-AA43-94CA-3F37351D4CFE}"/>
              </a:ext>
            </a:extLst>
          </p:cNvPr>
          <p:cNvSpPr/>
          <p:nvPr/>
        </p:nvSpPr>
        <p:spPr>
          <a:xfrm>
            <a:off x="2876394" y="6404969"/>
            <a:ext cx="528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etc.</a:t>
            </a: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050C0324-724E-AE46-A589-E0C750B6CC27}"/>
              </a:ext>
            </a:extLst>
          </p:cNvPr>
          <p:cNvSpPr/>
          <p:nvPr/>
        </p:nvSpPr>
        <p:spPr>
          <a:xfrm>
            <a:off x="109181" y="2798227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addition,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DD0605E-20ED-DA4B-B6BD-EB30191BE7E1}"/>
              </a:ext>
            </a:extLst>
          </p:cNvPr>
          <p:cNvSpPr/>
          <p:nvPr/>
        </p:nvSpPr>
        <p:spPr>
          <a:xfrm>
            <a:off x="415869" y="1791261"/>
            <a:ext cx="26609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3600" b="1" dirty="0">
                <a:latin typeface="Calibri" panose="020F0502020204030204"/>
                <a:ea typeface="ＭＳ Ｐゴシック" panose="020B0600070205080204" pitchFamily="50" charset="-128"/>
              </a:rPr>
              <a:t>Traffic Safety</a:t>
            </a:r>
            <a:endParaRPr lang="ja-JP" altLang="ja-JP" sz="3600" b="1" dirty="0">
              <a:latin typeface="Calibri" panose="020F0502020204030204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083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2"/>
    </mc:Choice>
    <mc:Fallback xmlns="">
      <p:transition spd="slow" advTm="1832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角丸四角形 19"/>
          <p:cNvSpPr/>
          <p:nvPr/>
        </p:nvSpPr>
        <p:spPr bwMode="auto">
          <a:xfrm>
            <a:off x="408933" y="5139939"/>
            <a:ext cx="9014478" cy="1620000"/>
          </a:xfrm>
          <a:prstGeom prst="roundRect">
            <a:avLst>
              <a:gd name="adj" fmla="val 0"/>
            </a:avLst>
          </a:prstGeom>
          <a:solidFill>
            <a:srgbClr val="FAD2D2"/>
          </a:solidFill>
          <a:ln w="38100" cap="flat" cmpd="sng" algn="ctr">
            <a:solidFill>
              <a:srgbClr val="FAD2D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z="1600">
              <a:solidFill>
                <a:srgbClr val="000000"/>
              </a:solidFill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21" name="角丸四角形 20"/>
          <p:cNvSpPr/>
          <p:nvPr/>
        </p:nvSpPr>
        <p:spPr bwMode="auto">
          <a:xfrm>
            <a:off x="408932" y="3372212"/>
            <a:ext cx="9022451" cy="1620000"/>
          </a:xfrm>
          <a:prstGeom prst="roundRect">
            <a:avLst>
              <a:gd name="adj" fmla="val 0"/>
            </a:avLst>
          </a:prstGeom>
          <a:solidFill>
            <a:srgbClr val="CCFF99"/>
          </a:solidFill>
          <a:ln w="38100" cap="flat" cmpd="sng" algn="ctr">
            <a:solidFill>
              <a:srgbClr val="CCFF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" name="角丸四角形 24"/>
          <p:cNvSpPr/>
          <p:nvPr/>
        </p:nvSpPr>
        <p:spPr bwMode="auto">
          <a:xfrm>
            <a:off x="416496" y="1591298"/>
            <a:ext cx="9018417" cy="1620000"/>
          </a:xfrm>
          <a:prstGeom prst="roundRect">
            <a:avLst>
              <a:gd name="adj" fmla="val 0"/>
            </a:avLst>
          </a:prstGeom>
          <a:solidFill>
            <a:srgbClr val="FFE2C5"/>
          </a:solidFill>
          <a:ln w="38100" cap="flat" cmpd="sng" algn="ctr">
            <a:solidFill>
              <a:srgbClr val="FFE2C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z="1600">
              <a:solidFill>
                <a:srgbClr val="000000"/>
              </a:solidFill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 bwMode="auto">
          <a:xfrm rot="10800000">
            <a:off x="517884" y="1693707"/>
            <a:ext cx="383100" cy="144000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E68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z="1600">
              <a:solidFill>
                <a:srgbClr val="000000"/>
              </a:solidFill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 rot="10800000">
            <a:off x="493392" y="1854296"/>
            <a:ext cx="461665" cy="11679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ja-JP" b="1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Business</a:t>
            </a:r>
            <a:endParaRPr lang="ja-JP" altLang="en-US" b="1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 bwMode="auto">
          <a:xfrm rot="10800000">
            <a:off x="490058" y="3474147"/>
            <a:ext cx="405152" cy="144976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ja-JP" alt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35" name="角丸四角形 34"/>
          <p:cNvSpPr/>
          <p:nvPr/>
        </p:nvSpPr>
        <p:spPr bwMode="auto">
          <a:xfrm rot="10800000">
            <a:off x="515343" y="5281951"/>
            <a:ext cx="370805" cy="144000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z="1600">
              <a:solidFill>
                <a:srgbClr val="000000"/>
              </a:solidFill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 rot="10800000">
            <a:off x="461801" y="3648683"/>
            <a:ext cx="461665" cy="11666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ja-JP" b="1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Tourism</a:t>
            </a:r>
            <a:endParaRPr lang="ja-JP" altLang="en-US" b="1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 rot="10800000">
            <a:off x="494809" y="5308163"/>
            <a:ext cx="461665" cy="1355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ja-JP" b="1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Daily Use</a:t>
            </a:r>
            <a:endParaRPr lang="ja-JP" altLang="en-US" b="1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1037783" y="1669948"/>
            <a:ext cx="3908656" cy="1456901"/>
          </a:xfrm>
          <a:prstGeom prst="roundRect">
            <a:avLst>
              <a:gd name="adj" fmla="val 3460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1027067" y="1704792"/>
            <a:ext cx="36724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b="1" dirty="0">
                <a:solidFill>
                  <a:srgbClr val="FF99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Delivery</a:t>
            </a:r>
            <a:endParaRPr lang="ja-JP" altLang="en-US" sz="1400" b="1" dirty="0">
              <a:solidFill>
                <a:srgbClr val="FF99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41" name="図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7185" y="2010819"/>
            <a:ext cx="1388074" cy="103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0700" y="2010479"/>
            <a:ext cx="1628036" cy="1027033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5108714" y="1669948"/>
            <a:ext cx="4214262" cy="1456901"/>
          </a:xfrm>
          <a:prstGeom prst="roundRect">
            <a:avLst>
              <a:gd name="adj" fmla="val 3460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5108715" y="1677082"/>
            <a:ext cx="41272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b="1" dirty="0">
                <a:solidFill>
                  <a:srgbClr val="FF99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Home daycare etc.</a:t>
            </a:r>
            <a:endParaRPr lang="ja-JP" altLang="en-US" sz="1400" b="1" dirty="0">
              <a:solidFill>
                <a:srgbClr val="FF99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47" name="図 4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265" y="1980986"/>
            <a:ext cx="1244687" cy="1088122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032" y="1987760"/>
            <a:ext cx="1377627" cy="1078982"/>
          </a:xfrm>
          <a:prstGeom prst="rect">
            <a:avLst/>
          </a:prstGeom>
        </p:spPr>
      </p:pic>
      <p:sp>
        <p:nvSpPr>
          <p:cNvPr id="49" name="角丸四角形 48"/>
          <p:cNvSpPr/>
          <p:nvPr/>
        </p:nvSpPr>
        <p:spPr>
          <a:xfrm>
            <a:off x="1024444" y="3457581"/>
            <a:ext cx="3911094" cy="1456901"/>
          </a:xfrm>
          <a:prstGeom prst="roundRect">
            <a:avLst>
              <a:gd name="adj" fmla="val 3460"/>
            </a:avLst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024444" y="3476631"/>
            <a:ext cx="39885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b="1" dirty="0">
                <a:solidFill>
                  <a:srgbClr val="008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Tour in islands and</a:t>
            </a:r>
            <a:r>
              <a:rPr lang="ja-JP" altLang="en-US" sz="1400" b="1" dirty="0">
                <a:solidFill>
                  <a:srgbClr val="008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en-US" altLang="ja-JP" sz="1400" b="1" dirty="0">
                <a:solidFill>
                  <a:srgbClr val="008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sightseeing spot</a:t>
            </a:r>
            <a:endParaRPr lang="ja-JP" altLang="en-US" sz="1400" b="1" dirty="0">
              <a:solidFill>
                <a:srgbClr val="008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51" name="Picture 2" descr="ウリボーライド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26183" y="3741992"/>
            <a:ext cx="948000" cy="1058313"/>
          </a:xfrm>
          <a:prstGeom prst="rect">
            <a:avLst/>
          </a:prstGeom>
          <a:noFill/>
        </p:spPr>
      </p:pic>
      <p:sp>
        <p:nvSpPr>
          <p:cNvPr id="52" name="角丸四角形 51"/>
          <p:cNvSpPr/>
          <p:nvPr/>
        </p:nvSpPr>
        <p:spPr>
          <a:xfrm>
            <a:off x="5097055" y="3466506"/>
            <a:ext cx="4191415" cy="1456901"/>
          </a:xfrm>
          <a:prstGeom prst="roundRect">
            <a:avLst>
              <a:gd name="adj" fmla="val 3460"/>
            </a:avLst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5095586" y="3457581"/>
            <a:ext cx="45100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b="1" dirty="0">
                <a:solidFill>
                  <a:srgbClr val="008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Excursion around hot spring areas</a:t>
            </a:r>
            <a:endParaRPr lang="ja-JP" altLang="en-US" sz="1400" b="1" dirty="0">
              <a:solidFill>
                <a:srgbClr val="008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54" name="図 5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1220" y="3786327"/>
            <a:ext cx="1529596" cy="1034790"/>
          </a:xfrm>
          <a:prstGeom prst="rect">
            <a:avLst/>
          </a:prstGeom>
        </p:spPr>
      </p:pic>
      <p:sp>
        <p:nvSpPr>
          <p:cNvPr id="55" name="角丸四角形 54"/>
          <p:cNvSpPr/>
          <p:nvPr/>
        </p:nvSpPr>
        <p:spPr>
          <a:xfrm>
            <a:off x="1003277" y="5250641"/>
            <a:ext cx="3908657" cy="1456901"/>
          </a:xfrm>
          <a:prstGeom prst="roundRect">
            <a:avLst>
              <a:gd name="adj" fmla="val 346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1003277" y="5287789"/>
            <a:ext cx="40097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Car-sharing in cities</a:t>
            </a:r>
            <a:endParaRPr lang="ja-JP" altLang="en-US" sz="14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57" name="図 5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544" y="5558637"/>
            <a:ext cx="1624147" cy="1068964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6858" y="1981250"/>
            <a:ext cx="1296144" cy="1085493"/>
          </a:xfrm>
          <a:prstGeom prst="rect">
            <a:avLst/>
          </a:prstGeom>
        </p:spPr>
      </p:pic>
      <p:sp>
        <p:nvSpPr>
          <p:cNvPr id="59" name="角丸四角形 58"/>
          <p:cNvSpPr/>
          <p:nvPr/>
        </p:nvSpPr>
        <p:spPr>
          <a:xfrm>
            <a:off x="5095586" y="5261837"/>
            <a:ext cx="4192884" cy="1456901"/>
          </a:xfrm>
          <a:prstGeom prst="roundRect">
            <a:avLst>
              <a:gd name="adj" fmla="val 346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60" name="正方形/長方形 59"/>
          <p:cNvSpPr/>
          <p:nvPr/>
        </p:nvSpPr>
        <p:spPr>
          <a:xfrm>
            <a:off x="5133562" y="5287789"/>
            <a:ext cx="4154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Rent-a-car in suburbs and islands</a:t>
            </a:r>
            <a:endParaRPr lang="ja-JP" altLang="en-US" sz="14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61" name="Picture 4" descr="大分県姫島を走る日産の超小型電気自動車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150" y="5624890"/>
            <a:ext cx="1342309" cy="94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743" y="3940432"/>
            <a:ext cx="1146496" cy="859872"/>
          </a:xfrm>
          <a:prstGeom prst="rect">
            <a:avLst/>
          </a:prstGeom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4663" y="3919617"/>
            <a:ext cx="1197293" cy="901500"/>
          </a:xfrm>
          <a:prstGeom prst="rect">
            <a:avLst/>
          </a:prstGeom>
        </p:spPr>
      </p:pic>
      <p:pic>
        <p:nvPicPr>
          <p:cNvPr id="64" name="図 63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0935" y="5558637"/>
            <a:ext cx="1743841" cy="1051014"/>
          </a:xfrm>
          <a:prstGeom prst="rect">
            <a:avLst/>
          </a:prstGeom>
          <a:ln w="12700">
            <a:noFill/>
            <a:prstDash val="dash"/>
          </a:ln>
        </p:spPr>
      </p:pic>
      <p:pic>
        <p:nvPicPr>
          <p:cNvPr id="65" name="図 64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90"/>
          <a:stretch/>
        </p:blipFill>
        <p:spPr>
          <a:xfrm>
            <a:off x="6656064" y="5673762"/>
            <a:ext cx="2572576" cy="866932"/>
          </a:xfrm>
          <a:prstGeom prst="rect">
            <a:avLst/>
          </a:prstGeom>
        </p:spPr>
      </p:pic>
      <p:pic>
        <p:nvPicPr>
          <p:cNvPr id="66" name="図 65" descr="\\ALP-0\share1\H26\H26_LP0609MLIT超小型モビ\50_調査\30_現地調査\02_結果\08_智頭町と鳥取市鹿野町\水路とNMC (1).JPG"/>
          <p:cNvPicPr/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2175" y="3773590"/>
            <a:ext cx="1503178" cy="104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677150" y="6492875"/>
            <a:ext cx="2228850" cy="365125"/>
          </a:xfrm>
        </p:spPr>
        <p:txBody>
          <a:bodyPr/>
          <a:lstStyle/>
          <a:p>
            <a:fld id="{2C130B53-B0BD-48F8-B58A-41FD51749592}" type="slidenum">
              <a:rPr kumimoji="1" lang="ja-JP" altLang="en-US" sz="1400" smtClean="0"/>
              <a:t>2</a:t>
            </a:fld>
            <a:endParaRPr kumimoji="1" lang="ja-JP" altLang="en-US" sz="1400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7669892B-1129-C944-9C7E-9408FCC34F9E}"/>
              </a:ext>
            </a:extLst>
          </p:cNvPr>
          <p:cNvSpPr/>
          <p:nvPr/>
        </p:nvSpPr>
        <p:spPr>
          <a:xfrm>
            <a:off x="109181" y="643335"/>
            <a:ext cx="9689911" cy="632497"/>
          </a:xfrm>
          <a:prstGeom prst="rect">
            <a:avLst/>
          </a:prstGeom>
          <a:noFill/>
          <a:ln w="12700" cap="flat" cmpd="sng" algn="ctr">
            <a:solidFill>
              <a:srgbClr val="44546A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kern="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Research and experimental demonstrations have been done relating to safety requirements, as well as user needs and preferences in small-sized mobility (especially two-seater car).</a:t>
            </a:r>
            <a:endParaRPr kumimoji="0" lang="en-US" altLang="ja-JP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Calibri" panose="020F0502020204030204" pitchFamily="34" charset="0"/>
            </a:endParaRPr>
          </a:p>
        </p:txBody>
      </p:sp>
      <p:sp>
        <p:nvSpPr>
          <p:cNvPr id="69" name="タイトル 1"/>
          <p:cNvSpPr txBox="1">
            <a:spLocks/>
          </p:cNvSpPr>
          <p:nvPr/>
        </p:nvSpPr>
        <p:spPr bwMode="auto">
          <a:xfrm>
            <a:off x="0" y="0"/>
            <a:ext cx="76057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2041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844083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266124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688165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b="1" kern="0" dirty="0">
                <a:latin typeface="Calibri" panose="020F0502020204030204" pitchFamily="34" charset="0"/>
                <a:cs typeface="Calibri" panose="020F0502020204030204" pitchFamily="34" charset="0"/>
              </a:rPr>
              <a:t>User needs and preferences in small-sized mobility</a:t>
            </a:r>
            <a:endParaRPr lang="ja-JP" altLang="en-US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78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2"/>
    </mc:Choice>
    <mc:Fallback xmlns="">
      <p:transition spd="slow" advTm="183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677150" y="6492875"/>
            <a:ext cx="2228850" cy="365125"/>
          </a:xfrm>
        </p:spPr>
        <p:txBody>
          <a:bodyPr/>
          <a:lstStyle/>
          <a:p>
            <a:fld id="{2C130B53-B0BD-48F8-B58A-41FD51749592}" type="slidenum">
              <a:rPr kumimoji="1" lang="ja-JP" altLang="en-US" sz="1400" smtClean="0"/>
              <a:t>3</a:t>
            </a:fld>
            <a:endParaRPr kumimoji="1" lang="ja-JP" altLang="en-US" sz="1400" dirty="0"/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AFDE7C1E-1588-E14D-9D05-C0E5F37C6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162824"/>
              </p:ext>
            </p:extLst>
          </p:nvPr>
        </p:nvGraphicFramePr>
        <p:xfrm>
          <a:off x="272480" y="2434743"/>
          <a:ext cx="9361040" cy="4306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6580">
                  <a:extLst>
                    <a:ext uri="{9D8B030D-6E8A-4147-A177-3AD203B41FA5}">
                      <a16:colId xmlns:a16="http://schemas.microsoft.com/office/drawing/2014/main" val="3613607872"/>
                    </a:ext>
                  </a:extLst>
                </a:gridCol>
                <a:gridCol w="6584460">
                  <a:extLst>
                    <a:ext uri="{9D8B030D-6E8A-4147-A177-3AD203B41FA5}">
                      <a16:colId xmlns:a16="http://schemas.microsoft.com/office/drawing/2014/main" val="1983944958"/>
                    </a:ext>
                  </a:extLst>
                </a:gridCol>
              </a:tblGrid>
              <a:tr h="76342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>
                          <a:solidFill>
                            <a:schemeClr val="tx1"/>
                          </a:solidFill>
                        </a:rPr>
                        <a:t>Maximum</a:t>
                      </a:r>
                    </a:p>
                    <a:p>
                      <a:pPr algn="ctr"/>
                      <a:r>
                        <a:rPr kumimoji="1" lang="en-US" altLang="ja-JP" sz="2000" b="0" dirty="0">
                          <a:solidFill>
                            <a:schemeClr val="tx1"/>
                          </a:solidFill>
                        </a:rPr>
                        <a:t>Vehicle Speed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>
                          <a:solidFill>
                            <a:schemeClr val="tx1"/>
                          </a:solidFill>
                        </a:rPr>
                        <a:t>60 km/h</a:t>
                      </a:r>
                      <a:endParaRPr kumimoji="1" lang="ja-JP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0313968"/>
                  </a:ext>
                </a:extLst>
              </a:tr>
              <a:tr h="68006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Rated Power</a:t>
                      </a:r>
                      <a:endParaRPr kumimoji="1" lang="ja-JP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Over 0.6 kW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1703491"/>
                  </a:ext>
                </a:extLst>
              </a:tr>
              <a:tr h="71242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Maximum</a:t>
                      </a:r>
                    </a:p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Dimensions</a:t>
                      </a:r>
                      <a:endParaRPr kumimoji="1" lang="ja-JP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L ≦ 2.5m, W ≦ 1.3m,  H ≦ 2.0m</a:t>
                      </a:r>
                      <a:endParaRPr kumimoji="1" lang="ja-JP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646506"/>
                  </a:ext>
                </a:extLst>
              </a:tr>
              <a:tr h="102165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Deregulated Requirements*</a:t>
                      </a:r>
                    </a:p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(*Comparison with M</a:t>
                      </a:r>
                      <a:r>
                        <a:rPr kumimoji="1" lang="en-US" altLang="ja-JP" sz="1400" baseline="-25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kumimoji="1" lang="en-US" altLang="ja-JP" sz="1400" baseline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kumimoji="1" lang="en-US" altLang="ja-JP" sz="1400" baseline="-25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itchFamily="2" charset="2"/>
                        <a:buChar char="ü"/>
                      </a:pPr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Frontal crash test (R94, R137) speed: 40km/h</a:t>
                      </a:r>
                    </a:p>
                    <a:p>
                      <a:pPr marL="342900" indent="-342900" algn="l">
                        <a:buFont typeface="Wingdings" pitchFamily="2" charset="2"/>
                        <a:buChar char="ü"/>
                      </a:pPr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Pole side test (R135): Not required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624451"/>
                  </a:ext>
                </a:extLst>
              </a:tr>
              <a:tr h="112905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Other Safety Requirements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itchFamily="2" charset="2"/>
                        <a:buChar char="ü"/>
                      </a:pPr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ODD: Highways are not allowed</a:t>
                      </a:r>
                    </a:p>
                    <a:p>
                      <a:pPr marL="342900" indent="-342900" algn="l">
                        <a:buFont typeface="Wingdings" pitchFamily="2" charset="2"/>
                        <a:buChar char="ü"/>
                      </a:pPr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Body marking is required</a:t>
                      </a:r>
                    </a:p>
                    <a:p>
                      <a:pPr marL="342900" indent="-342900" algn="l">
                        <a:buFont typeface="Wingdings" pitchFamily="2" charset="2"/>
                        <a:buChar char="ü"/>
                      </a:pPr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Mass-production (type approval) only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556135"/>
                  </a:ext>
                </a:extLst>
              </a:tr>
            </a:tbl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09C012DF-48A9-1E45-8585-FBB2901AFC6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907"/>
          <a:stretch/>
        </p:blipFill>
        <p:spPr>
          <a:xfrm>
            <a:off x="8337376" y="5715456"/>
            <a:ext cx="1138794" cy="914787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179480D-0630-974E-8345-5E6F27196738}"/>
              </a:ext>
            </a:extLst>
          </p:cNvPr>
          <p:cNvSpPr/>
          <p:nvPr/>
        </p:nvSpPr>
        <p:spPr>
          <a:xfrm>
            <a:off x="1568624" y="2019414"/>
            <a:ext cx="7071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2000" dirty="0"/>
              <a:t>Safety requirements applicable to small-sized car </a:t>
            </a:r>
            <a:r>
              <a:rPr lang="en-US" altLang="ja-JP" dirty="0"/>
              <a:t>(two-seater)</a:t>
            </a:r>
            <a:endParaRPr lang="ja-JP" altLang="en-US" sz="20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4960823-7EBD-F146-B977-72B7112D2B1A}"/>
              </a:ext>
            </a:extLst>
          </p:cNvPr>
          <p:cNvSpPr/>
          <p:nvPr/>
        </p:nvSpPr>
        <p:spPr>
          <a:xfrm>
            <a:off x="1719234" y="1719563"/>
            <a:ext cx="80991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200" dirty="0"/>
              <a:t>* This safety regulation does not impose any additional restrictions or modifications on any existing cars in the market.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669892B-1129-C944-9C7E-9408FCC34F9E}"/>
              </a:ext>
            </a:extLst>
          </p:cNvPr>
          <p:cNvSpPr/>
          <p:nvPr/>
        </p:nvSpPr>
        <p:spPr>
          <a:xfrm>
            <a:off x="128464" y="620689"/>
            <a:ext cx="9689911" cy="1383506"/>
          </a:xfrm>
          <a:prstGeom prst="rect">
            <a:avLst/>
          </a:prstGeom>
          <a:noFill/>
          <a:ln w="12700" cap="flat" cmpd="sng" algn="ctr">
            <a:solidFill>
              <a:srgbClr val="44546A">
                <a:lumMod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kern="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Any small-sized car (two-seaters) needed to comply with the safety requirements of M</a:t>
            </a:r>
            <a:r>
              <a:rPr kumimoji="0" lang="en-US" altLang="ja-JP" kern="0" baseline="-25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1</a:t>
            </a:r>
            <a:r>
              <a:rPr kumimoji="0" lang="en-US" altLang="ja-JP" kern="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/N</a:t>
            </a:r>
            <a:r>
              <a:rPr kumimoji="0" lang="en-US" altLang="ja-JP" kern="0" baseline="-250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1 </a:t>
            </a:r>
            <a:r>
              <a:rPr kumimoji="0" lang="en-US" altLang="ja-JP" kern="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before Sep. 2020 (except special cases).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kern="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50" charset="-128"/>
                <a:cs typeface="Calibri" panose="020F0502020204030204" pitchFamily="34" charset="0"/>
              </a:rPr>
              <a:t>MLIT has amended/deregulated vehicle safety requirements, suitable for small-sized car (two-seater), effective from Sep. 2020*.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ja-JP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Calibri" panose="020F0502020204030204" pitchFamily="34" charset="0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4960823-7EBD-F146-B977-72B7112D2B1A}"/>
              </a:ext>
            </a:extLst>
          </p:cNvPr>
          <p:cNvSpPr/>
          <p:nvPr/>
        </p:nvSpPr>
        <p:spPr>
          <a:xfrm>
            <a:off x="8549322" y="5161627"/>
            <a:ext cx="3898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200" dirty="0" err="1"/>
              <a:t>etc</a:t>
            </a:r>
            <a:endParaRPr lang="en-US" altLang="ja-JP" sz="1200" dirty="0"/>
          </a:p>
        </p:txBody>
      </p:sp>
      <p:sp>
        <p:nvSpPr>
          <p:cNvPr id="9" name="タイトル 1"/>
          <p:cNvSpPr txBox="1">
            <a:spLocks/>
          </p:cNvSpPr>
          <p:nvPr/>
        </p:nvSpPr>
        <p:spPr bwMode="auto">
          <a:xfrm>
            <a:off x="-1" y="0"/>
            <a:ext cx="8639791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2041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844083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266124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688165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Amendment of domestic regulations for small-sized car</a:t>
            </a:r>
            <a:r>
              <a:rPr lang="en-US" altLang="ja-JP" sz="1800" b="1" kern="0" dirty="0">
                <a:latin typeface="Calibri" panose="020F0502020204030204" pitchFamily="34" charset="0"/>
                <a:cs typeface="Calibri" panose="020F0502020204030204" pitchFamily="34" charset="0"/>
              </a:rPr>
              <a:t>(two-seaters)</a:t>
            </a:r>
            <a:endParaRPr lang="ja-JP" altLang="en-US" sz="24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83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2"/>
    </mc:Choice>
    <mc:Fallback xmlns="">
      <p:transition spd="slow" advTm="183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70345" y="1209435"/>
            <a:ext cx="97122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Average speed on city roads (non-highways)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Experiments on usage of small-sized mobility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Accidentology</a:t>
            </a: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1600" kern="100" dirty="0">
                <a:latin typeface="Calibri" panose="020F0502020204030204" pitchFamily="34" charset="0"/>
                <a:cs typeface="Calibri" panose="020F0502020204030204" pitchFamily="34" charset="0"/>
              </a:rPr>
              <a:t>(small-sized mobility (one-seater) and M</a:t>
            </a:r>
            <a:r>
              <a:rPr lang="en-US" altLang="ja-JP" sz="1050" kern="1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ja-JP" sz="1600" kern="100" dirty="0">
                <a:latin typeface="Calibri" panose="020F0502020204030204" pitchFamily="34" charset="0"/>
                <a:cs typeface="Calibri" panose="020F0502020204030204" pitchFamily="34" charset="0"/>
              </a:rPr>
              <a:t>/N</a:t>
            </a:r>
            <a:r>
              <a:rPr lang="en-US" altLang="ja-JP" sz="1050" kern="1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ja-JP" sz="1600" kern="1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ja-JP" sz="16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kei</a:t>
            </a:r>
            <a:r>
              <a:rPr lang="en-US" altLang="ja-JP" sz="1600" kern="100" dirty="0">
                <a:latin typeface="Calibri" panose="020F0502020204030204" pitchFamily="34" charset="0"/>
                <a:cs typeface="Calibri" panose="020F0502020204030204" pitchFamily="34" charset="0"/>
              </a:rPr>
              <a:t>-car))</a:t>
            </a: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　　・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Almost the same possibilities in offset collisions and full-wrap collisions </a:t>
            </a:r>
            <a:r>
              <a:rPr lang="en-US" altLang="ja-JP" sz="14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(around 40% for each) </a:t>
            </a: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　　・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Accident coverage: crash speed at 40km/h can cover most of the crash accidents.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　　・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Safety level: relatively equivalent (same safety level) with </a:t>
            </a: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altLang="ja-JP" sz="1200" kern="1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ja-JP" sz="20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kei</a:t>
            </a: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-car),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considering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                           actual fatalities and severe injuries</a:t>
            </a:r>
          </a:p>
        </p:txBody>
      </p:sp>
      <p:sp>
        <p:nvSpPr>
          <p:cNvPr id="3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677150" y="6492875"/>
            <a:ext cx="2228850" cy="365125"/>
          </a:xfrm>
        </p:spPr>
        <p:txBody>
          <a:bodyPr/>
          <a:lstStyle/>
          <a:p>
            <a:fld id="{2C130B53-B0BD-48F8-B58A-41FD51749592}" type="slidenum">
              <a:rPr kumimoji="1" lang="ja-JP" altLang="en-US" sz="1400" smtClean="0"/>
              <a:t>4</a:t>
            </a:fld>
            <a:endParaRPr kumimoji="1" lang="ja-JP" altLang="en-US" sz="140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0DC1DBF-B832-9748-AE5E-1A452BA40A08}"/>
              </a:ext>
            </a:extLst>
          </p:cNvPr>
          <p:cNvSpPr/>
          <p:nvPr/>
        </p:nvSpPr>
        <p:spPr bwMode="auto">
          <a:xfrm>
            <a:off x="193765" y="708478"/>
            <a:ext cx="2304000" cy="432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DD0605E-20ED-DA4B-B6BD-EB30191BE7E1}"/>
              </a:ext>
            </a:extLst>
          </p:cNvPr>
          <p:cNvSpPr/>
          <p:nvPr/>
        </p:nvSpPr>
        <p:spPr>
          <a:xfrm>
            <a:off x="193765" y="708478"/>
            <a:ext cx="2305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2000" b="1" dirty="0">
                <a:latin typeface="Calibri" panose="020F0502020204030204"/>
                <a:ea typeface="ＭＳ Ｐゴシック" panose="020B0600070205080204" pitchFamily="50" charset="-128"/>
              </a:rPr>
              <a:t>Frontal Crash Safety</a:t>
            </a:r>
            <a:endParaRPr lang="ja-JP" altLang="ja-JP" sz="2000" b="1" dirty="0">
              <a:latin typeface="Calibri" panose="020F0502020204030204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0DC1DBF-B832-9748-AE5E-1A452BA40A08}"/>
              </a:ext>
            </a:extLst>
          </p:cNvPr>
          <p:cNvSpPr/>
          <p:nvPr/>
        </p:nvSpPr>
        <p:spPr bwMode="auto">
          <a:xfrm>
            <a:off x="192711" y="3573016"/>
            <a:ext cx="2304000" cy="432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D0605E-20ED-DA4B-B6BD-EB30191BE7E1}"/>
              </a:ext>
            </a:extLst>
          </p:cNvPr>
          <p:cNvSpPr/>
          <p:nvPr/>
        </p:nvSpPr>
        <p:spPr>
          <a:xfrm>
            <a:off x="369300" y="3590269"/>
            <a:ext cx="19518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2000" b="1" dirty="0">
                <a:latin typeface="Calibri" panose="020F0502020204030204"/>
                <a:ea typeface="ＭＳ Ｐゴシック" panose="020B0600070205080204" pitchFamily="50" charset="-128"/>
              </a:rPr>
              <a:t>Pole Side Impact</a:t>
            </a:r>
            <a:endParaRPr lang="ja-JP" altLang="ja-JP" sz="2000" b="1" dirty="0">
              <a:latin typeface="Calibri" panose="020F0502020204030204"/>
              <a:ea typeface="ＭＳ Ｐゴシック" panose="020B060007020508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0DC1DBF-B832-9748-AE5E-1A452BA40A08}"/>
              </a:ext>
            </a:extLst>
          </p:cNvPr>
          <p:cNvSpPr/>
          <p:nvPr/>
        </p:nvSpPr>
        <p:spPr bwMode="auto">
          <a:xfrm>
            <a:off x="191657" y="5263490"/>
            <a:ext cx="2304000" cy="432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DD0605E-20ED-DA4B-B6BD-EB30191BE7E1}"/>
              </a:ext>
            </a:extLst>
          </p:cNvPr>
          <p:cNvSpPr/>
          <p:nvPr/>
        </p:nvSpPr>
        <p:spPr>
          <a:xfrm>
            <a:off x="258183" y="5263490"/>
            <a:ext cx="21720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2000" b="1" dirty="0">
                <a:latin typeface="Calibri" panose="020F0502020204030204"/>
                <a:ea typeface="ＭＳ Ｐゴシック" panose="020B0600070205080204" pitchFamily="50" charset="-128"/>
              </a:rPr>
              <a:t>Other Crash Safety</a:t>
            </a:r>
            <a:endParaRPr lang="ja-JP" altLang="ja-JP" sz="2000" b="1" dirty="0">
              <a:latin typeface="Calibri" panose="020F0502020204030204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74735" y="3990379"/>
            <a:ext cx="97122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Limiting maximum vehicle speed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Mandating ESC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No accidents reported (small-sized mobility (one-seater))</a:t>
            </a: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88447" y="5706709"/>
            <a:ext cx="97122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Side impact and Rear impact: required considering not dependent on own vehicle speed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kern="100" dirty="0">
                <a:latin typeface="Calibri" panose="020F0502020204030204" pitchFamily="34" charset="0"/>
                <a:cs typeface="Calibri" panose="020F0502020204030204" pitchFamily="34" charset="0"/>
              </a:rPr>
              <a:t>Pedestrian safety: required considering the importance of VRU protection</a:t>
            </a: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タイトル 1"/>
          <p:cNvSpPr txBox="1">
            <a:spLocks/>
          </p:cNvSpPr>
          <p:nvPr/>
        </p:nvSpPr>
        <p:spPr bwMode="auto">
          <a:xfrm>
            <a:off x="-1" y="0"/>
            <a:ext cx="8639791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2041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844083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266124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688165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Amendment of domestic regulations for small-sized car</a:t>
            </a:r>
            <a:r>
              <a:rPr lang="en-US" altLang="ja-JP" sz="1800" b="1" kern="0" dirty="0">
                <a:latin typeface="Calibri" panose="020F0502020204030204" pitchFamily="34" charset="0"/>
                <a:cs typeface="Calibri" panose="020F0502020204030204" pitchFamily="34" charset="0"/>
              </a:rPr>
              <a:t>(two-seaters)</a:t>
            </a:r>
            <a:endParaRPr lang="ja-JP" altLang="en-US" sz="24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13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2"/>
    </mc:Choice>
    <mc:Fallback xmlns="">
      <p:transition spd="slow" advTm="1832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9C012DF-48A9-1E45-8585-FBB2901AFC6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907"/>
          <a:stretch/>
        </p:blipFill>
        <p:spPr>
          <a:xfrm>
            <a:off x="6488028" y="3632551"/>
            <a:ext cx="2149867" cy="1732618"/>
          </a:xfrm>
          <a:prstGeom prst="rect">
            <a:avLst/>
          </a:prstGeom>
        </p:spPr>
      </p:pic>
      <p:sp>
        <p:nvSpPr>
          <p:cNvPr id="3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677150" y="6492875"/>
            <a:ext cx="2228850" cy="365125"/>
          </a:xfrm>
        </p:spPr>
        <p:txBody>
          <a:bodyPr/>
          <a:lstStyle/>
          <a:p>
            <a:fld id="{2C130B53-B0BD-48F8-B58A-41FD51749592}" type="slidenum">
              <a:rPr kumimoji="1" lang="ja-JP" altLang="en-US" sz="1400" smtClean="0"/>
              <a:t>5</a:t>
            </a:fld>
            <a:endParaRPr kumimoji="1" lang="ja-JP" altLang="en-US" sz="1400" dirty="0"/>
          </a:p>
        </p:txBody>
      </p:sp>
      <p:sp>
        <p:nvSpPr>
          <p:cNvPr id="4" name="正方形/長方形 3"/>
          <p:cNvSpPr/>
          <p:nvPr/>
        </p:nvSpPr>
        <p:spPr>
          <a:xfrm>
            <a:off x="150504" y="1384315"/>
            <a:ext cx="94330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b="1" u="sng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ODD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Not allowed to run on highways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             </a:t>
            </a:r>
            <a:r>
              <a:rPr lang="en-US" altLang="ja-JP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(*Minimum</a:t>
            </a:r>
            <a:r>
              <a:rPr lang="ja-JP" altLang="en-US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ja-JP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speed</a:t>
            </a:r>
            <a:r>
              <a:rPr lang="ja-JP" altLang="en-US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ja-JP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limit is 50km/h)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b="1" u="sng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External HMI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Body marking on the backside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                            of vehicle is required.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ja-JP" sz="2000" kern="1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2000" b="1" u="sng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Type approval only</a:t>
            </a: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Quality management (ex. completion inspections)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kern="1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                                       is required for OEMs.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0DC1DBF-B832-9748-AE5E-1A452BA40A08}"/>
              </a:ext>
            </a:extLst>
          </p:cNvPr>
          <p:cNvSpPr/>
          <p:nvPr/>
        </p:nvSpPr>
        <p:spPr bwMode="auto">
          <a:xfrm>
            <a:off x="193765" y="708478"/>
            <a:ext cx="3024000" cy="432000"/>
          </a:xfrm>
          <a:prstGeom prst="rect">
            <a:avLst/>
          </a:pr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D0605E-20ED-DA4B-B6BD-EB30191BE7E1}"/>
              </a:ext>
            </a:extLst>
          </p:cNvPr>
          <p:cNvSpPr/>
          <p:nvPr/>
        </p:nvSpPr>
        <p:spPr>
          <a:xfrm>
            <a:off x="150504" y="724634"/>
            <a:ext cx="30743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68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ja-JP" sz="2000" b="1" dirty="0">
                <a:latin typeface="Calibri" panose="020F0502020204030204"/>
                <a:ea typeface="ＭＳ Ｐゴシック" panose="020B0600070205080204" pitchFamily="50" charset="-128"/>
              </a:rPr>
              <a:t>Other Safety Requirements</a:t>
            </a:r>
            <a:endParaRPr lang="ja-JP" altLang="ja-JP" sz="2000" b="1" dirty="0">
              <a:latin typeface="Calibri" panose="020F0502020204030204"/>
              <a:ea typeface="ＭＳ Ｐゴシック" panose="020B0600070205080204" pitchFamily="50" charset="-12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 bwMode="auto">
          <a:xfrm>
            <a:off x="-1" y="0"/>
            <a:ext cx="8639791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2041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844083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266124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688165" algn="l" rtl="0" fontAlgn="base">
              <a:spcBef>
                <a:spcPct val="0"/>
              </a:spcBef>
              <a:spcAft>
                <a:spcPct val="0"/>
              </a:spcAft>
              <a:defRPr kumimoji="1" sz="2585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Amendment of domestic regulations for small-sized car</a:t>
            </a:r>
            <a:r>
              <a:rPr lang="en-US" altLang="ja-JP" sz="1800" b="1" kern="0" dirty="0">
                <a:latin typeface="Calibri" panose="020F0502020204030204" pitchFamily="34" charset="0"/>
                <a:cs typeface="Calibri" panose="020F0502020204030204" pitchFamily="34" charset="0"/>
              </a:rPr>
              <a:t>(two-seaters)</a:t>
            </a:r>
            <a:endParaRPr lang="ja-JP" altLang="en-US" sz="24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072" y="1649279"/>
            <a:ext cx="2777452" cy="1944216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8488CB8-28F4-1A47-9F3A-66225DF85A0B}"/>
              </a:ext>
            </a:extLst>
          </p:cNvPr>
          <p:cNvSpPr/>
          <p:nvPr/>
        </p:nvSpPr>
        <p:spPr>
          <a:xfrm>
            <a:off x="5794990" y="1308266"/>
            <a:ext cx="1386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kern="1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Not Allowed</a:t>
            </a:r>
          </a:p>
        </p:txBody>
      </p:sp>
      <p:sp>
        <p:nvSpPr>
          <p:cNvPr id="10" name="乗算 3">
            <a:extLst>
              <a:ext uri="{FF2B5EF4-FFF2-40B4-BE49-F238E27FC236}">
                <a16:creationId xmlns:a16="http://schemas.microsoft.com/office/drawing/2014/main" id="{B6B79B66-B926-A041-90B0-127C21C08BC8}"/>
              </a:ext>
            </a:extLst>
          </p:cNvPr>
          <p:cNvSpPr/>
          <p:nvPr/>
        </p:nvSpPr>
        <p:spPr bwMode="auto">
          <a:xfrm>
            <a:off x="5310947" y="1195179"/>
            <a:ext cx="648072" cy="641740"/>
          </a:xfrm>
          <a:prstGeom prst="mathMultiply">
            <a:avLst>
              <a:gd name="adj1" fmla="val 17583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844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2"/>
    </mc:Choice>
    <mc:Fallback xmlns="">
      <p:transition spd="slow" advTm="1832"/>
    </mc:Fallback>
  </mc:AlternateContent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8422D08C252547BB1CFA7F78E2CB83" ma:contentTypeVersion="13" ma:contentTypeDescription="Create a new document." ma:contentTypeScope="" ma:versionID="89c13dde5d7aa6b1840a64c3c61e7101">
  <xsd:schema xmlns:xsd="http://www.w3.org/2001/XMLSchema" xmlns:xs="http://www.w3.org/2001/XMLSchema" xmlns:p="http://schemas.microsoft.com/office/2006/metadata/properties" xmlns:ns2="4b4a1c0d-4a69-4996-a84a-fc699b9f49de" xmlns:ns3="acccb6d4-dbe5-46d2-b4d3-5733603d8cc6" targetNamespace="http://schemas.microsoft.com/office/2006/metadata/properties" ma:root="true" ma:fieldsID="49ff99f9a570207563b6136515cf8a36" ns2:_="" ns3:_="">
    <xsd:import namespace="4b4a1c0d-4a69-4996-a84a-fc699b9f49de"/>
    <xsd:import namespace="acccb6d4-dbe5-46d2-b4d3-5733603d8cc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4a1c0d-4a69-4996-a84a-fc699b9f49d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ccb6d4-dbe5-46d2-b4d3-5733603d8c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5FF686-FC97-4581-ADFA-10F042715E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4a1c0d-4a69-4996-a84a-fc699b9f49de"/>
    <ds:schemaRef ds:uri="acccb6d4-dbe5-46d2-b4d3-5733603d8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D26812B-2778-4971-8CBE-157B996601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8D62E7-259B-435E-BE14-02DA6D94AED1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4b4a1c0d-4a69-4996-a84a-fc699b9f49d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cccb6d4-dbe5-46d2-b4d3-5733603d8cc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6001</TotalTime>
  <Words>545</Words>
  <Application>Microsoft Office PowerPoint</Application>
  <PresentationFormat>A4 Paper (210x297 mm)</PresentationFormat>
  <Paragraphs>93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HGP創英角ｺﾞｼｯｸUB</vt:lpstr>
      <vt:lpstr>メイリオ</vt:lpstr>
      <vt:lpstr>Arial</vt:lpstr>
      <vt:lpstr>Calibri</vt:lpstr>
      <vt:lpstr>Times New Roman</vt:lpstr>
      <vt:lpstr>Wingdings</vt:lpstr>
      <vt:lpstr>1_標準デザイン</vt:lpstr>
      <vt:lpstr>Initiatives and Approaches to  Small-sized Mobility</vt:lpstr>
      <vt:lpstr>Issues related to transportation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水素基本戦略について</dc:title>
  <dc:creator>なし</dc:creator>
  <cp:lastModifiedBy>Edoardo Gianotti</cp:lastModifiedBy>
  <cp:revision>350</cp:revision>
  <cp:lastPrinted>2020-11-19T14:20:58Z</cp:lastPrinted>
  <dcterms:created xsi:type="dcterms:W3CDTF">2017-09-21T04:40:46Z</dcterms:created>
  <dcterms:modified xsi:type="dcterms:W3CDTF">2020-12-04T09:48:16Z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0x0101003B8422D08C252547BB1CFA7F78E2CB83</vt:lpwstr>
  </property>
</Properties>
</file>