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4" r:id="rId3"/>
    <p:sldId id="257" r:id="rId4"/>
    <p:sldId id="262" r:id="rId5"/>
    <p:sldId id="263" r:id="rId6"/>
    <p:sldId id="265" r:id="rId7"/>
    <p:sldId id="266" r:id="rId8"/>
    <p:sldId id="267" r:id="rId9"/>
    <p:sldId id="268" r:id="rId10"/>
    <p:sldId id="270" r:id="rId11"/>
    <p:sldId id="271"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22" d="100"/>
          <a:sy n="122" d="100"/>
        </p:scale>
        <p:origin x="90" y="21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Date Placeholder 2"/>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it-IT"/>
              <a:t>Fare clic per modificare lo stile del titolo dello schema</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it-IT"/>
              <a:t>Fare clic per modificare lo stile del titolo dello schema</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it-IT"/>
              <a:t>Fare clic per modificare gli stili del testo dello schema</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it-IT"/>
              <a:t>Fare clic per modificare lo stile del titolo dello schema</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it-IT"/>
              <a:t>Fare clic per modificare gli stili del testo dello schema</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it-IT"/>
              <a:t>Fare clic per modificare lo stile del titolo dello schema</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7/17/2020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7/17/2020</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wiki.unece.org/pages/viewpage.action?pageId=60361119"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7.xml"/><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25BDDC-C5AB-4ED0-A06F-0D8E1820B858}"/>
              </a:ext>
            </a:extLst>
          </p:cNvPr>
          <p:cNvSpPr>
            <a:spLocks noGrp="1"/>
          </p:cNvSpPr>
          <p:nvPr>
            <p:ph type="ctrTitle"/>
          </p:nvPr>
        </p:nvSpPr>
        <p:spPr>
          <a:xfrm>
            <a:off x="952660" y="2460866"/>
            <a:ext cx="8191774" cy="2443656"/>
          </a:xfrm>
        </p:spPr>
        <p:txBody>
          <a:bodyPr>
            <a:normAutofit fontScale="90000"/>
          </a:bodyPr>
          <a:lstStyle/>
          <a:p>
            <a:r>
              <a:rPr lang="en-GB" sz="3200" b="1" dirty="0">
                <a:latin typeface="Arial" panose="020B0604020202020204" pitchFamily="34" charset="0"/>
                <a:cs typeface="Arial" panose="020B0604020202020204" pitchFamily="34" charset="0"/>
              </a:rPr>
              <a:t>Proposal for the 06 series of amendments of Regulation No. 22</a:t>
            </a:r>
            <a:br>
              <a:rPr lang="en-GB" sz="3200" b="1" dirty="0">
                <a:latin typeface="Arial" panose="020B0604020202020204" pitchFamily="34" charset="0"/>
                <a:cs typeface="Arial" panose="020B0604020202020204" pitchFamily="34" charset="0"/>
              </a:rPr>
            </a:br>
            <a:r>
              <a:rPr lang="en-GB" sz="3200" b="1" dirty="0">
                <a:latin typeface="Arial" panose="020B0604020202020204" pitchFamily="34" charset="0"/>
                <a:cs typeface="Arial" panose="020B0604020202020204" pitchFamily="34" charset="0"/>
              </a:rPr>
              <a:t> (Protective helmets)</a:t>
            </a:r>
            <a:br>
              <a:rPr lang="en-GB" sz="3200" b="1" dirty="0">
                <a:latin typeface="Arial" panose="020B0604020202020204" pitchFamily="34" charset="0"/>
                <a:cs typeface="Arial" panose="020B0604020202020204" pitchFamily="34" charset="0"/>
              </a:rPr>
            </a:br>
            <a:br>
              <a:rPr lang="en-GB" sz="3200" b="1" dirty="0">
                <a:latin typeface="Arial" panose="020B0604020202020204" pitchFamily="34" charset="0"/>
                <a:cs typeface="Arial" panose="020B0604020202020204" pitchFamily="34" charset="0"/>
              </a:rPr>
            </a:br>
            <a:br>
              <a:rPr lang="en-GB" sz="3200" b="1" dirty="0">
                <a:latin typeface="Arial" panose="020B0604020202020204" pitchFamily="34" charset="0"/>
                <a:cs typeface="Arial" panose="020B0604020202020204" pitchFamily="34" charset="0"/>
              </a:rPr>
            </a:br>
            <a:r>
              <a:rPr lang="en-GB" sz="3200" b="1" dirty="0">
                <a:latin typeface="Arial" panose="020B0604020202020204" pitchFamily="34" charset="0"/>
                <a:cs typeface="Arial" panose="020B0604020202020204" pitchFamily="34" charset="0"/>
              </a:rPr>
              <a:t>Accessories</a:t>
            </a:r>
            <a:br>
              <a:rPr lang="en-GB" sz="3200" b="1" dirty="0">
                <a:latin typeface="Arial" panose="020B0604020202020204" pitchFamily="34" charset="0"/>
                <a:cs typeface="Arial" panose="020B0604020202020204" pitchFamily="34" charset="0"/>
              </a:rPr>
            </a:br>
            <a:endParaRPr lang="it-IT" sz="3200" dirty="0"/>
          </a:p>
        </p:txBody>
      </p:sp>
      <p:sp>
        <p:nvSpPr>
          <p:cNvPr id="3" name="CasellaDiTesto 2"/>
          <p:cNvSpPr txBox="1"/>
          <p:nvPr/>
        </p:nvSpPr>
        <p:spPr>
          <a:xfrm>
            <a:off x="566057" y="446314"/>
            <a:ext cx="11342914" cy="923330"/>
          </a:xfrm>
          <a:prstGeom prst="rect">
            <a:avLst/>
          </a:prstGeom>
          <a:noFill/>
        </p:spPr>
        <p:txBody>
          <a:bodyPr wrap="square" rtlCol="0">
            <a:spAutoFit/>
          </a:bodyPr>
          <a:lstStyle/>
          <a:p>
            <a:r>
              <a:rPr lang="en-US" dirty="0"/>
              <a:t>Submitted by IWG-PH Chair									Informal document GRSP-67-25</a:t>
            </a:r>
          </a:p>
          <a:p>
            <a:r>
              <a:rPr lang="en-US" dirty="0"/>
              <a:t>															(67th GRSP, 20-23 July 2020</a:t>
            </a:r>
          </a:p>
          <a:p>
            <a:r>
              <a:rPr lang="en-US" dirty="0"/>
              <a:t>															agenda item 7)</a:t>
            </a:r>
            <a:endParaRPr lang="it-IT" dirty="0"/>
          </a:p>
        </p:txBody>
      </p:sp>
    </p:spTree>
    <p:extLst>
      <p:ext uri="{BB962C8B-B14F-4D97-AF65-F5344CB8AC3E}">
        <p14:creationId xmlns:p14="http://schemas.microsoft.com/office/powerpoint/2010/main" val="1538976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96A7DFB3-2843-46EB-AA60-DB6F52397582}"/>
              </a:ext>
            </a:extLst>
          </p:cNvPr>
          <p:cNvSpPr txBox="1"/>
          <p:nvPr/>
        </p:nvSpPr>
        <p:spPr>
          <a:xfrm>
            <a:off x="859970" y="864269"/>
            <a:ext cx="6107184" cy="369332"/>
          </a:xfrm>
          <a:prstGeom prst="rect">
            <a:avLst/>
          </a:prstGeom>
          <a:noFill/>
        </p:spPr>
        <p:txBody>
          <a:bodyPr wrap="square">
            <a:spAutoFit/>
          </a:bodyPr>
          <a:lstStyle/>
          <a:p>
            <a:r>
              <a:rPr lang="it-IT" dirty="0">
                <a:latin typeface="Arial" panose="020B0604020202020204" pitchFamily="34" charset="0"/>
                <a:cs typeface="Arial" panose="020B0604020202020204" pitchFamily="34" charset="0"/>
              </a:rPr>
              <a:t>PRODUCT LIABILITY (1/2)</a:t>
            </a:r>
          </a:p>
        </p:txBody>
      </p:sp>
      <p:sp>
        <p:nvSpPr>
          <p:cNvPr id="3" name="CasellaDiTesto 2">
            <a:extLst>
              <a:ext uri="{FF2B5EF4-FFF2-40B4-BE49-F238E27FC236}">
                <a16:creationId xmlns:a16="http://schemas.microsoft.com/office/drawing/2014/main" id="{36321644-EE5F-4F27-91B2-62A639603A63}"/>
              </a:ext>
            </a:extLst>
          </p:cNvPr>
          <p:cNvSpPr txBox="1"/>
          <p:nvPr/>
        </p:nvSpPr>
        <p:spPr>
          <a:xfrm>
            <a:off x="961052" y="1567543"/>
            <a:ext cx="8248261" cy="2862322"/>
          </a:xfrm>
          <a:prstGeom prst="rect">
            <a:avLst/>
          </a:prstGeom>
          <a:noFill/>
        </p:spPr>
        <p:txBody>
          <a:bodyPr wrap="square" rtlCol="0">
            <a:spAutoFit/>
          </a:bodyPr>
          <a:lstStyle/>
          <a:p>
            <a:pPr algn="just"/>
            <a:endParaRPr lang="en-US" dirty="0"/>
          </a:p>
          <a:p>
            <a:pPr algn="just"/>
            <a:endParaRPr lang="en-US" dirty="0"/>
          </a:p>
          <a:p>
            <a:pPr algn="just"/>
            <a:r>
              <a:rPr lang="en-US" dirty="0"/>
              <a:t>Article 1 (1) of the 1958 Agreement states: “The term "type approval pursuant to a UN Regulation" indicates an administrative procedure by which the approval authorities of one Contracting Party declare, after carrying out the required verifications that a type of vehicle, equipment or part submitted by the manufacturer conforms to the requirements of the given UN Regulation. Afterwards the manufacturer certifies that each vehicle, equipment or parts put on the market were produced to be identical with the approved product”.</a:t>
            </a:r>
          </a:p>
        </p:txBody>
      </p:sp>
    </p:spTree>
    <p:extLst>
      <p:ext uri="{BB962C8B-B14F-4D97-AF65-F5344CB8AC3E}">
        <p14:creationId xmlns:p14="http://schemas.microsoft.com/office/powerpoint/2010/main" val="2183221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96A7DFB3-2843-46EB-AA60-DB6F52397582}"/>
              </a:ext>
            </a:extLst>
          </p:cNvPr>
          <p:cNvSpPr txBox="1"/>
          <p:nvPr/>
        </p:nvSpPr>
        <p:spPr>
          <a:xfrm>
            <a:off x="859970" y="864269"/>
            <a:ext cx="6107184" cy="369332"/>
          </a:xfrm>
          <a:prstGeom prst="rect">
            <a:avLst/>
          </a:prstGeom>
          <a:noFill/>
        </p:spPr>
        <p:txBody>
          <a:bodyPr wrap="square">
            <a:spAutoFit/>
          </a:bodyPr>
          <a:lstStyle/>
          <a:p>
            <a:r>
              <a:rPr lang="it-IT" dirty="0">
                <a:latin typeface="Arial" panose="020B0604020202020204" pitchFamily="34" charset="0"/>
                <a:cs typeface="Arial" panose="020B0604020202020204" pitchFamily="34" charset="0"/>
              </a:rPr>
              <a:t>PRODUCT LIABILITY (2/2)</a:t>
            </a:r>
          </a:p>
        </p:txBody>
      </p:sp>
      <p:sp>
        <p:nvSpPr>
          <p:cNvPr id="3" name="CasellaDiTesto 2">
            <a:extLst>
              <a:ext uri="{FF2B5EF4-FFF2-40B4-BE49-F238E27FC236}">
                <a16:creationId xmlns:a16="http://schemas.microsoft.com/office/drawing/2014/main" id="{36321644-EE5F-4F27-91B2-62A639603A63}"/>
              </a:ext>
            </a:extLst>
          </p:cNvPr>
          <p:cNvSpPr txBox="1"/>
          <p:nvPr/>
        </p:nvSpPr>
        <p:spPr>
          <a:xfrm>
            <a:off x="961052" y="1567543"/>
            <a:ext cx="8248261" cy="3416320"/>
          </a:xfrm>
          <a:prstGeom prst="rect">
            <a:avLst/>
          </a:prstGeom>
          <a:noFill/>
        </p:spPr>
        <p:txBody>
          <a:bodyPr wrap="square" rtlCol="0">
            <a:spAutoFit/>
          </a:bodyPr>
          <a:lstStyle/>
          <a:p>
            <a:pPr algn="just"/>
            <a:r>
              <a:rPr lang="en-US" dirty="0"/>
              <a:t>The Regulation ECE 22 refers specifically to helmets, the manufacturers with their products must comply with all the requirements to obtain the approval of the device and must guarantee the conformity of the product with what is approved.</a:t>
            </a:r>
          </a:p>
          <a:p>
            <a:pPr algn="just"/>
            <a:r>
              <a:rPr lang="en-US" dirty="0"/>
              <a:t>The helmet manufacturer – that is the holder of approval of a type protective helmet - is responsible for the conformity of the product and the maintenance of its safety requirements verified during the type approval procedure.</a:t>
            </a:r>
          </a:p>
          <a:p>
            <a:pPr algn="just"/>
            <a:endParaRPr lang="en-US" dirty="0"/>
          </a:p>
          <a:p>
            <a:pPr algn="just"/>
            <a:r>
              <a:rPr lang="en-US" dirty="0"/>
              <a:t>For the NON-conformity of the helmet, deriving from a third party product, not verified but applied on the helmet, perhaps installed directly by the end user ...... who will be responsible?</a:t>
            </a:r>
            <a:endParaRPr lang="it-IT" dirty="0"/>
          </a:p>
        </p:txBody>
      </p:sp>
    </p:spTree>
    <p:extLst>
      <p:ext uri="{BB962C8B-B14F-4D97-AF65-F5344CB8AC3E}">
        <p14:creationId xmlns:p14="http://schemas.microsoft.com/office/powerpoint/2010/main" val="32225209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3004DCDA-8664-44D8-8713-7CFABAFA7BD6}"/>
              </a:ext>
            </a:extLst>
          </p:cNvPr>
          <p:cNvSpPr txBox="1"/>
          <p:nvPr/>
        </p:nvSpPr>
        <p:spPr>
          <a:xfrm>
            <a:off x="1434517" y="646102"/>
            <a:ext cx="3783435" cy="523220"/>
          </a:xfrm>
          <a:prstGeom prst="rect">
            <a:avLst/>
          </a:prstGeom>
          <a:noFill/>
        </p:spPr>
        <p:txBody>
          <a:bodyPr wrap="square" rtlCol="0">
            <a:spAutoFit/>
          </a:bodyPr>
          <a:lstStyle/>
          <a:p>
            <a:r>
              <a:rPr lang="it-IT" sz="2800" dirty="0" err="1">
                <a:latin typeface="Arial" panose="020B0604020202020204" pitchFamily="34" charset="0"/>
                <a:cs typeface="Arial" panose="020B0604020202020204" pitchFamily="34" charset="0"/>
              </a:rPr>
              <a:t>Starting</a:t>
            </a:r>
            <a:r>
              <a:rPr lang="it-IT" sz="2800" dirty="0">
                <a:latin typeface="Arial" panose="020B0604020202020204" pitchFamily="34" charset="0"/>
                <a:cs typeface="Arial" panose="020B0604020202020204" pitchFamily="34" charset="0"/>
              </a:rPr>
              <a:t> from ……. </a:t>
            </a:r>
          </a:p>
        </p:txBody>
      </p:sp>
      <p:pic>
        <p:nvPicPr>
          <p:cNvPr id="3" name="Immagine 2">
            <a:extLst>
              <a:ext uri="{FF2B5EF4-FFF2-40B4-BE49-F238E27FC236}">
                <a16:creationId xmlns:a16="http://schemas.microsoft.com/office/drawing/2014/main" id="{CD76B4D9-DA65-40A2-9FC9-D2B7E31FF5D0}"/>
              </a:ext>
            </a:extLst>
          </p:cNvPr>
          <p:cNvPicPr/>
          <p:nvPr/>
        </p:nvPicPr>
        <p:blipFill rotWithShape="1">
          <a:blip r:embed="rId2"/>
          <a:srcRect l="20699" t="14111" r="21872" b="12009"/>
          <a:stretch/>
        </p:blipFill>
        <p:spPr bwMode="auto">
          <a:xfrm>
            <a:off x="1434517" y="2003329"/>
            <a:ext cx="3162650" cy="1989832"/>
          </a:xfrm>
          <a:prstGeom prst="rect">
            <a:avLst/>
          </a:prstGeom>
          <a:ln>
            <a:noFill/>
          </a:ln>
          <a:extLst>
            <a:ext uri="{53640926-AAD7-44D8-BBD7-CCE9431645EC}">
              <a14:shadowObscured xmlns:a14="http://schemas.microsoft.com/office/drawing/2010/main"/>
            </a:ext>
          </a:extLst>
        </p:spPr>
      </p:pic>
      <p:sp>
        <p:nvSpPr>
          <p:cNvPr id="8" name="CasellaDiTesto 7">
            <a:extLst>
              <a:ext uri="{FF2B5EF4-FFF2-40B4-BE49-F238E27FC236}">
                <a16:creationId xmlns:a16="http://schemas.microsoft.com/office/drawing/2014/main" id="{12CEAD41-34AD-46E1-8BBA-63A3552877CC}"/>
              </a:ext>
            </a:extLst>
          </p:cNvPr>
          <p:cNvSpPr txBox="1"/>
          <p:nvPr/>
        </p:nvSpPr>
        <p:spPr>
          <a:xfrm>
            <a:off x="956605" y="1519749"/>
            <a:ext cx="3514726" cy="461665"/>
          </a:xfrm>
          <a:prstGeom prst="rect">
            <a:avLst/>
          </a:prstGeom>
          <a:noFill/>
        </p:spPr>
        <p:txBody>
          <a:bodyPr wrap="square">
            <a:spAutoFit/>
          </a:bodyPr>
          <a:lstStyle/>
          <a:p>
            <a:pPr marL="1350010" indent="-871220"/>
            <a:r>
              <a:rPr lang="en-GB" sz="1200" dirty="0">
                <a:effectLst/>
                <a:latin typeface="Arial" panose="020B0604020202020204" pitchFamily="34" charset="0"/>
                <a:cs typeface="Arial" panose="020B0604020202020204" pitchFamily="34" charset="0"/>
              </a:rPr>
              <a:t>Informal document GRSP‐62‐19</a:t>
            </a:r>
            <a:endParaRPr lang="it-IT" sz="1200" dirty="0">
              <a:effectLst/>
              <a:latin typeface="Arial" panose="020B0604020202020204" pitchFamily="34" charset="0"/>
              <a:cs typeface="Arial" panose="020B0604020202020204" pitchFamily="34" charset="0"/>
            </a:endParaRPr>
          </a:p>
          <a:p>
            <a:pPr marL="1350010" indent="-871220"/>
            <a:r>
              <a:rPr lang="en-GB" sz="1200" dirty="0">
                <a:effectLst/>
                <a:latin typeface="Arial" panose="020B0604020202020204" pitchFamily="34" charset="0"/>
                <a:cs typeface="Arial" panose="020B0604020202020204" pitchFamily="34" charset="0"/>
              </a:rPr>
              <a:t>(62nd GRSP, 12‐15 December 2017)</a:t>
            </a:r>
            <a:endParaRPr lang="it-IT" sz="1200" dirty="0">
              <a:effectLst/>
              <a:latin typeface="Arial" panose="020B0604020202020204" pitchFamily="34" charset="0"/>
              <a:cs typeface="Arial" panose="020B0604020202020204" pitchFamily="34" charset="0"/>
            </a:endParaRPr>
          </a:p>
        </p:txBody>
      </p:sp>
      <p:sp>
        <p:nvSpPr>
          <p:cNvPr id="10" name="CasellaDiTesto 9">
            <a:extLst>
              <a:ext uri="{FF2B5EF4-FFF2-40B4-BE49-F238E27FC236}">
                <a16:creationId xmlns:a16="http://schemas.microsoft.com/office/drawing/2014/main" id="{622CCFC3-9569-4EE5-B9D0-C7710FFA47BD}"/>
              </a:ext>
            </a:extLst>
          </p:cNvPr>
          <p:cNvSpPr txBox="1"/>
          <p:nvPr/>
        </p:nvSpPr>
        <p:spPr>
          <a:xfrm>
            <a:off x="5217952" y="2070441"/>
            <a:ext cx="2596393" cy="553998"/>
          </a:xfrm>
          <a:prstGeom prst="rect">
            <a:avLst/>
          </a:prstGeom>
          <a:noFill/>
        </p:spPr>
        <p:txBody>
          <a:bodyPr wrap="square">
            <a:spAutoFit/>
          </a:bodyPr>
          <a:lstStyle/>
          <a:p>
            <a:r>
              <a:rPr lang="it-IT" sz="1200" dirty="0" err="1">
                <a:latin typeface="Arial" panose="020B0604020202020204" pitchFamily="34" charset="0"/>
                <a:cs typeface="Arial" panose="020B0604020202020204" pitchFamily="34" charset="0"/>
              </a:rPr>
              <a:t>Informal</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document</a:t>
            </a:r>
            <a:r>
              <a:rPr lang="it-IT" sz="1200" dirty="0">
                <a:latin typeface="Arial" panose="020B0604020202020204" pitchFamily="34" charset="0"/>
                <a:cs typeface="Arial" panose="020B0604020202020204" pitchFamily="34" charset="0"/>
              </a:rPr>
              <a:t> GRSP-63-26</a:t>
            </a:r>
          </a:p>
          <a:p>
            <a:r>
              <a:rPr lang="it-IT" sz="1200" dirty="0">
                <a:latin typeface="Arial" panose="020B0604020202020204" pitchFamily="34" charset="0"/>
                <a:cs typeface="Arial" panose="020B0604020202020204" pitchFamily="34" charset="0"/>
              </a:rPr>
              <a:t>(63rd GRSP,14 - 18 </a:t>
            </a:r>
            <a:r>
              <a:rPr lang="it-IT" sz="1200" dirty="0" err="1">
                <a:latin typeface="Arial" panose="020B0604020202020204" pitchFamily="34" charset="0"/>
                <a:cs typeface="Arial" panose="020B0604020202020204" pitchFamily="34" charset="0"/>
              </a:rPr>
              <a:t>May</a:t>
            </a:r>
            <a:r>
              <a:rPr lang="it-IT" sz="1200" dirty="0">
                <a:latin typeface="Arial" panose="020B0604020202020204" pitchFamily="34" charset="0"/>
                <a:cs typeface="Arial" panose="020B0604020202020204" pitchFamily="34" charset="0"/>
              </a:rPr>
              <a:t> 2018)</a:t>
            </a:r>
            <a:r>
              <a:rPr lang="it-IT" dirty="0"/>
              <a:t> </a:t>
            </a:r>
          </a:p>
        </p:txBody>
      </p:sp>
      <p:pic>
        <p:nvPicPr>
          <p:cNvPr id="11" name="Immagine 10">
            <a:extLst>
              <a:ext uri="{FF2B5EF4-FFF2-40B4-BE49-F238E27FC236}">
                <a16:creationId xmlns:a16="http://schemas.microsoft.com/office/drawing/2014/main" id="{3AE665FA-D839-4E16-8E53-CA26D31F559E}"/>
              </a:ext>
            </a:extLst>
          </p:cNvPr>
          <p:cNvPicPr/>
          <p:nvPr/>
        </p:nvPicPr>
        <p:blipFill rotWithShape="1">
          <a:blip r:embed="rId3"/>
          <a:srcRect l="32683" t="14111" r="34323" b="9795"/>
          <a:stretch/>
        </p:blipFill>
        <p:spPr bwMode="auto">
          <a:xfrm>
            <a:off x="6216157" y="2729797"/>
            <a:ext cx="2757356" cy="346565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61761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206D8E0B-5ECD-402E-A357-27262FF68914}"/>
              </a:ext>
            </a:extLst>
          </p:cNvPr>
          <p:cNvSpPr/>
          <p:nvPr/>
        </p:nvSpPr>
        <p:spPr>
          <a:xfrm>
            <a:off x="1369139" y="708437"/>
            <a:ext cx="8405481" cy="4751301"/>
          </a:xfrm>
          <a:prstGeom prst="rect">
            <a:avLst/>
          </a:prstGeom>
        </p:spPr>
        <p:txBody>
          <a:bodyPr wrap="square">
            <a:spAutoFit/>
          </a:bodyPr>
          <a:lstStyle/>
          <a:p>
            <a:pPr lvl="0" algn="just">
              <a:lnSpc>
                <a:spcPts val="1600"/>
              </a:lnSpc>
              <a:spcAft>
                <a:spcPts val="0"/>
              </a:spcAft>
              <a:tabLst>
                <a:tab pos="457200" algn="l"/>
              </a:tabLst>
            </a:pPr>
            <a:r>
              <a:rPr lang="en-US" sz="2800" b="1" dirty="0">
                <a:latin typeface="Arial" panose="020B0604020202020204" pitchFamily="34" charset="0"/>
                <a:ea typeface="MS Mincho" panose="02020609040205080304" pitchFamily="49" charset="-128"/>
                <a:cs typeface="Arial" panose="020B0604020202020204" pitchFamily="34" charset="0"/>
              </a:rPr>
              <a:t>TOR - OBJECTIVE OF THE WORKING GROUP</a:t>
            </a:r>
            <a:endParaRPr lang="it-IT" sz="2800" dirty="0">
              <a:latin typeface="Arial" panose="020B0604020202020204" pitchFamily="34" charset="0"/>
              <a:ea typeface="MS Mincho" panose="02020609040205080304" pitchFamily="49" charset="-128"/>
              <a:cs typeface="Arial" panose="020B0604020202020204" pitchFamily="34" charset="0"/>
            </a:endParaRPr>
          </a:p>
          <a:p>
            <a:pPr algn="just">
              <a:lnSpc>
                <a:spcPts val="1600"/>
              </a:lnSpc>
              <a:spcAft>
                <a:spcPts val="0"/>
              </a:spcAft>
            </a:pPr>
            <a:r>
              <a:rPr lang="en-US" sz="1400" b="1" dirty="0">
                <a:latin typeface="Arial" panose="020B0604020202020204" pitchFamily="34" charset="0"/>
                <a:ea typeface="MS Mincho" panose="02020609040205080304" pitchFamily="49" charset="-128"/>
                <a:cs typeface="Arial" panose="020B0604020202020204" pitchFamily="34" charset="0"/>
              </a:rPr>
              <a:t> </a:t>
            </a:r>
            <a:endParaRPr lang="it-IT" sz="1400" dirty="0">
              <a:latin typeface="Arial" panose="020B0604020202020204" pitchFamily="34" charset="0"/>
              <a:ea typeface="MS Mincho" panose="02020609040205080304" pitchFamily="49" charset="-128"/>
              <a:cs typeface="Arial" panose="020B0604020202020204" pitchFamily="34" charset="0"/>
            </a:endParaRPr>
          </a:p>
          <a:p>
            <a:pPr algn="just">
              <a:lnSpc>
                <a:spcPts val="1600"/>
              </a:lnSpc>
              <a:spcAft>
                <a:spcPts val="0"/>
              </a:spcAft>
            </a:pPr>
            <a:r>
              <a:rPr lang="en-US" dirty="0">
                <a:latin typeface="Arial" panose="020B0604020202020204" pitchFamily="34" charset="0"/>
                <a:ea typeface="MS Mincho" panose="02020609040205080304" pitchFamily="49" charset="-128"/>
                <a:cs typeface="Arial" panose="020B0604020202020204" pitchFamily="34" charset="0"/>
              </a:rPr>
              <a:t>The objective of the IWG is to develop additional safety provisions that were either not ready for adoption of UN Regulation No. 22 and/or required additional research.  The IWG will also update/clarify existing requirements and test procedures in UN Regulation No. 22 based on new data and on-road experience.  </a:t>
            </a:r>
            <a:endParaRPr lang="it-IT" dirty="0">
              <a:latin typeface="Arial" panose="020B0604020202020204" pitchFamily="34" charset="0"/>
              <a:ea typeface="MS Mincho" panose="02020609040205080304" pitchFamily="49" charset="-128"/>
              <a:cs typeface="Arial" panose="020B0604020202020204" pitchFamily="34" charset="0"/>
            </a:endParaRPr>
          </a:p>
          <a:p>
            <a:pPr algn="just">
              <a:lnSpc>
                <a:spcPts val="1600"/>
              </a:lnSpc>
              <a:spcAft>
                <a:spcPts val="0"/>
              </a:spcAft>
            </a:pPr>
            <a:r>
              <a:rPr lang="en-US" dirty="0">
                <a:latin typeface="Arial" panose="020B0604020202020204" pitchFamily="34" charset="0"/>
                <a:ea typeface="MS Mincho" panose="02020609040205080304" pitchFamily="49" charset="-128"/>
                <a:cs typeface="Arial" panose="020B0604020202020204" pitchFamily="34" charset="0"/>
              </a:rPr>
              <a:t> </a:t>
            </a:r>
            <a:endParaRPr lang="it-IT" dirty="0">
              <a:latin typeface="Arial" panose="020B0604020202020204" pitchFamily="34" charset="0"/>
              <a:ea typeface="MS Mincho" panose="02020609040205080304" pitchFamily="49" charset="-128"/>
              <a:cs typeface="Arial" panose="020B0604020202020204" pitchFamily="34" charset="0"/>
            </a:endParaRPr>
          </a:p>
          <a:p>
            <a:pPr algn="just">
              <a:spcAft>
                <a:spcPts val="0"/>
              </a:spcAft>
              <a:tabLst>
                <a:tab pos="540385" algn="l"/>
                <a:tab pos="3006090" algn="ctr"/>
                <a:tab pos="3200400" algn="l"/>
                <a:tab pos="3526790" algn="l"/>
                <a:tab pos="4114800" algn="l"/>
                <a:tab pos="4572000" algn="l"/>
                <a:tab pos="5029200" algn="l"/>
                <a:tab pos="5486400" algn="l"/>
                <a:tab pos="5943600" algn="l"/>
                <a:tab pos="342900" algn="l"/>
                <a:tab pos="3006090" algn="ctr"/>
                <a:tab pos="3200400" algn="l"/>
                <a:tab pos="3526790" algn="l"/>
                <a:tab pos="4114800" algn="l"/>
                <a:tab pos="4572000" algn="l"/>
                <a:tab pos="5029200" algn="l"/>
                <a:tab pos="5486400" algn="l"/>
                <a:tab pos="5943600" algn="l"/>
              </a:tabLst>
            </a:pPr>
            <a:r>
              <a:rPr lang="en-US" dirty="0">
                <a:latin typeface="Arial" panose="020B0604020202020204" pitchFamily="34" charset="0"/>
                <a:ea typeface="MS Mincho" panose="02020609040205080304" pitchFamily="49" charset="-128"/>
                <a:cs typeface="Arial" panose="020B0604020202020204" pitchFamily="34" charset="0"/>
              </a:rPr>
              <a:t>Scope of work for IWG shall include the following items. Should additional items be proposed, the IWG will decide by consensus on their inclusion</a:t>
            </a:r>
            <a:endParaRPr lang="it-IT" dirty="0">
              <a:latin typeface="Arial" panose="020B0604020202020204" pitchFamily="34" charset="0"/>
              <a:ea typeface="MS Mincho" panose="02020609040205080304" pitchFamily="49" charset="-128"/>
              <a:cs typeface="Arial" panose="020B0604020202020204" pitchFamily="34" charset="0"/>
            </a:endParaRPr>
          </a:p>
          <a:p>
            <a:pPr algn="just">
              <a:lnSpc>
                <a:spcPts val="1600"/>
              </a:lnSpc>
              <a:spcAft>
                <a:spcPts val="0"/>
              </a:spcAft>
            </a:pPr>
            <a:r>
              <a:rPr lang="en-US" dirty="0">
                <a:latin typeface="Arial" panose="020B0604020202020204" pitchFamily="34" charset="0"/>
                <a:ea typeface="MS Mincho" panose="02020609040205080304" pitchFamily="49" charset="-128"/>
                <a:cs typeface="Arial" panose="020B0604020202020204" pitchFamily="34" charset="0"/>
              </a:rPr>
              <a:t> </a:t>
            </a:r>
            <a:endParaRPr lang="it-IT" dirty="0">
              <a:latin typeface="Arial" panose="020B0604020202020204" pitchFamily="34" charset="0"/>
              <a:ea typeface="MS Mincho" panose="02020609040205080304" pitchFamily="49" charset="-128"/>
              <a:cs typeface="Arial" panose="020B0604020202020204" pitchFamily="34" charset="0"/>
            </a:endParaRPr>
          </a:p>
          <a:p>
            <a:pPr marL="342900" lvl="0" indent="-342900" algn="just">
              <a:lnSpc>
                <a:spcPts val="1600"/>
              </a:lnSpc>
              <a:spcAft>
                <a:spcPts val="0"/>
              </a:spcAft>
              <a:buFont typeface="+mj-lt"/>
              <a:buAutoNum type="alphaUcPeriod"/>
              <a:tabLst>
                <a:tab pos="457200" algn="l"/>
              </a:tabLst>
            </a:pPr>
            <a:r>
              <a:rPr lang="en-US" dirty="0">
                <a:latin typeface="Arial" panose="020B0604020202020204" pitchFamily="34" charset="0"/>
                <a:ea typeface="MS Mincho" panose="02020609040205080304" pitchFamily="49" charset="-128"/>
                <a:cs typeface="Arial" panose="020B0604020202020204" pitchFamily="34" charset="0"/>
              </a:rPr>
              <a:t>New test and criteria following the progress in research for head protection improvement (e.g.: Rotational Acceleration Protection);</a:t>
            </a:r>
          </a:p>
          <a:p>
            <a:pPr marL="342900" lvl="0" indent="-342900" algn="just">
              <a:lnSpc>
                <a:spcPts val="1600"/>
              </a:lnSpc>
              <a:spcAft>
                <a:spcPts val="0"/>
              </a:spcAft>
              <a:buFont typeface="+mj-lt"/>
              <a:buAutoNum type="alphaUcPeriod"/>
              <a:tabLst>
                <a:tab pos="457200" algn="l"/>
              </a:tabLst>
            </a:pPr>
            <a:endParaRPr lang="en-US" dirty="0">
              <a:latin typeface="Arial" panose="020B0604020202020204" pitchFamily="34" charset="0"/>
              <a:ea typeface="MS Mincho" panose="02020609040205080304" pitchFamily="49" charset="-128"/>
              <a:cs typeface="Arial" panose="020B0604020202020204" pitchFamily="34" charset="0"/>
            </a:endParaRPr>
          </a:p>
          <a:p>
            <a:pPr marL="342900" lvl="0" indent="-342900" algn="just">
              <a:lnSpc>
                <a:spcPts val="1600"/>
              </a:lnSpc>
              <a:spcAft>
                <a:spcPts val="0"/>
              </a:spcAft>
              <a:buFont typeface="+mj-lt"/>
              <a:buAutoNum type="alphaUcPeriod"/>
              <a:tabLst>
                <a:tab pos="457200" algn="l"/>
              </a:tabLst>
            </a:pPr>
            <a:r>
              <a:rPr lang="en-US" dirty="0">
                <a:solidFill>
                  <a:srgbClr val="FFFF00"/>
                </a:solidFill>
                <a:latin typeface="Arial" panose="020B0604020202020204" pitchFamily="34" charset="0"/>
                <a:ea typeface="MS Mincho" panose="02020609040205080304" pitchFamily="49" charset="-128"/>
                <a:cs typeface="Arial" panose="020B0604020202020204" pitchFamily="34" charset="0"/>
              </a:rPr>
              <a:t>Requirements for new features to take into account</a:t>
            </a:r>
            <a:r>
              <a:rPr lang="en-US" dirty="0">
                <a:latin typeface="Arial" panose="020B0604020202020204" pitchFamily="34" charset="0"/>
                <a:ea typeface="MS Mincho" panose="02020609040205080304" pitchFamily="49" charset="-128"/>
                <a:cs typeface="Arial" panose="020B0604020202020204" pitchFamily="34" charset="0"/>
              </a:rPr>
              <a:t>:</a:t>
            </a:r>
            <a:endParaRPr lang="it-IT" dirty="0">
              <a:latin typeface="Arial" panose="020B0604020202020204" pitchFamily="34" charset="0"/>
              <a:ea typeface="MS Mincho" panose="02020609040205080304" pitchFamily="49" charset="-128"/>
              <a:cs typeface="Arial" panose="020B0604020202020204" pitchFamily="34" charset="0"/>
            </a:endParaRPr>
          </a:p>
          <a:p>
            <a:pPr marL="742950" lvl="1" indent="-285750" algn="just">
              <a:lnSpc>
                <a:spcPts val="1600"/>
              </a:lnSpc>
              <a:spcAft>
                <a:spcPts val="0"/>
              </a:spcAft>
              <a:buFont typeface="+mj-lt"/>
              <a:buAutoNum type="arabicPeriod"/>
              <a:tabLst>
                <a:tab pos="914400" algn="l"/>
              </a:tabLst>
            </a:pPr>
            <a:r>
              <a:rPr lang="en-US" dirty="0">
                <a:latin typeface="Arial" panose="020B0604020202020204" pitchFamily="34" charset="0"/>
                <a:ea typeface="MS Mincho" panose="02020609040205080304" pitchFamily="49" charset="-128"/>
                <a:cs typeface="Arial" panose="020B0604020202020204" pitchFamily="34" charset="0"/>
              </a:rPr>
              <a:t>Lightening equipment;</a:t>
            </a:r>
            <a:endParaRPr lang="it-IT" dirty="0">
              <a:latin typeface="Arial" panose="020B0604020202020204" pitchFamily="34" charset="0"/>
              <a:ea typeface="MS Mincho" panose="02020609040205080304" pitchFamily="49" charset="-128"/>
              <a:cs typeface="Arial" panose="020B0604020202020204" pitchFamily="34" charset="0"/>
            </a:endParaRPr>
          </a:p>
          <a:p>
            <a:pPr marL="742950" lvl="1" indent="-285750" algn="just">
              <a:lnSpc>
                <a:spcPts val="1600"/>
              </a:lnSpc>
              <a:spcAft>
                <a:spcPts val="0"/>
              </a:spcAft>
              <a:buFont typeface="+mj-lt"/>
              <a:buAutoNum type="arabicPeriod"/>
              <a:tabLst>
                <a:tab pos="914400" algn="l"/>
              </a:tabLst>
            </a:pPr>
            <a:r>
              <a:rPr lang="en-US" dirty="0">
                <a:latin typeface="Arial" panose="020B0604020202020204" pitchFamily="34" charset="0"/>
                <a:ea typeface="MS Mincho" panose="02020609040205080304" pitchFamily="49" charset="-128"/>
                <a:cs typeface="Arial" panose="020B0604020202020204" pitchFamily="34" charset="0"/>
              </a:rPr>
              <a:t>Cameras</a:t>
            </a:r>
            <a:endParaRPr lang="it-IT" dirty="0">
              <a:latin typeface="Arial" panose="020B0604020202020204" pitchFamily="34" charset="0"/>
              <a:ea typeface="MS Mincho" panose="02020609040205080304" pitchFamily="49" charset="-128"/>
              <a:cs typeface="Arial" panose="020B0604020202020204" pitchFamily="34" charset="0"/>
            </a:endParaRPr>
          </a:p>
          <a:p>
            <a:pPr marL="742950" lvl="1" indent="-285750" algn="just">
              <a:lnSpc>
                <a:spcPts val="1600"/>
              </a:lnSpc>
              <a:spcAft>
                <a:spcPts val="0"/>
              </a:spcAft>
              <a:buFont typeface="+mj-lt"/>
              <a:buAutoNum type="arabicPeriod"/>
              <a:tabLst>
                <a:tab pos="914400" algn="l"/>
              </a:tabLst>
            </a:pPr>
            <a:r>
              <a:rPr lang="en-US" dirty="0">
                <a:latin typeface="Arial" panose="020B0604020202020204" pitchFamily="34" charset="0"/>
                <a:ea typeface="MS Mincho" panose="02020609040205080304" pitchFamily="49" charset="-128"/>
                <a:cs typeface="Arial" panose="020B0604020202020204" pitchFamily="34" charset="0"/>
              </a:rPr>
              <a:t>Audio-phone equipment</a:t>
            </a:r>
            <a:endParaRPr lang="it-IT" dirty="0">
              <a:latin typeface="Arial" panose="020B0604020202020204" pitchFamily="34" charset="0"/>
              <a:ea typeface="MS Mincho" panose="02020609040205080304" pitchFamily="49" charset="-128"/>
              <a:cs typeface="Arial" panose="020B0604020202020204" pitchFamily="34" charset="0"/>
            </a:endParaRPr>
          </a:p>
          <a:p>
            <a:pPr marL="742950" lvl="1" indent="-285750" algn="just">
              <a:lnSpc>
                <a:spcPts val="1600"/>
              </a:lnSpc>
              <a:spcAft>
                <a:spcPts val="0"/>
              </a:spcAft>
              <a:buFont typeface="+mj-lt"/>
              <a:buAutoNum type="arabicPeriod"/>
              <a:tabLst>
                <a:tab pos="914400" algn="l"/>
              </a:tabLst>
            </a:pPr>
            <a:r>
              <a:rPr lang="en-US" dirty="0">
                <a:latin typeface="Arial" panose="020B0604020202020204" pitchFamily="34" charset="0"/>
                <a:ea typeface="MS Mincho" panose="02020609040205080304" pitchFamily="49" charset="-128"/>
                <a:cs typeface="Arial" panose="020B0604020202020204" pitchFamily="34" charset="0"/>
              </a:rPr>
              <a:t>Design equipment</a:t>
            </a:r>
            <a:endParaRPr lang="it-IT" dirty="0">
              <a:latin typeface="Arial" panose="020B0604020202020204" pitchFamily="34" charset="0"/>
              <a:ea typeface="MS Mincho" panose="02020609040205080304" pitchFamily="49" charset="-128"/>
              <a:cs typeface="Arial" panose="020B0604020202020204" pitchFamily="34" charset="0"/>
            </a:endParaRPr>
          </a:p>
          <a:p>
            <a:pPr marL="742950" lvl="1" indent="-285750" algn="just">
              <a:lnSpc>
                <a:spcPts val="1600"/>
              </a:lnSpc>
              <a:spcAft>
                <a:spcPts val="0"/>
              </a:spcAft>
              <a:buFont typeface="+mj-lt"/>
              <a:buAutoNum type="arabicPeriod"/>
              <a:tabLst>
                <a:tab pos="914400" algn="l"/>
              </a:tabLst>
            </a:pPr>
            <a:r>
              <a:rPr lang="en-US" dirty="0">
                <a:latin typeface="Arial" panose="020B0604020202020204" pitchFamily="34" charset="0"/>
                <a:ea typeface="MS Mincho" panose="02020609040205080304" pitchFamily="49" charset="-128"/>
                <a:cs typeface="Arial" panose="020B0604020202020204" pitchFamily="34" charset="0"/>
              </a:rPr>
              <a:t>Aeration (to improve helmet wearing)</a:t>
            </a:r>
            <a:endParaRPr lang="it-IT" dirty="0">
              <a:latin typeface="Arial" panose="020B0604020202020204" pitchFamily="34" charset="0"/>
              <a:ea typeface="MS Mincho" panose="02020609040205080304" pitchFamily="49" charset="-128"/>
              <a:cs typeface="Arial" panose="020B0604020202020204" pitchFamily="34" charset="0"/>
            </a:endParaRPr>
          </a:p>
          <a:p>
            <a:pPr marL="342900" lvl="0" indent="-342900" algn="just">
              <a:lnSpc>
                <a:spcPts val="1600"/>
              </a:lnSpc>
              <a:spcAft>
                <a:spcPts val="0"/>
              </a:spcAft>
              <a:buFont typeface="+mj-lt"/>
              <a:buAutoNum type="alphaUcPeriod"/>
              <a:tabLst>
                <a:tab pos="457200" algn="l"/>
              </a:tabLst>
            </a:pPr>
            <a:endParaRPr lang="en-US" dirty="0">
              <a:latin typeface="Arial" panose="020B0604020202020204" pitchFamily="34" charset="0"/>
              <a:ea typeface="MS Mincho" panose="02020609040205080304" pitchFamily="49" charset="-128"/>
              <a:cs typeface="Arial" panose="020B0604020202020204" pitchFamily="34" charset="0"/>
            </a:endParaRPr>
          </a:p>
          <a:p>
            <a:pPr marL="342900" lvl="0" indent="-342900" algn="just">
              <a:lnSpc>
                <a:spcPts val="1600"/>
              </a:lnSpc>
              <a:spcAft>
                <a:spcPts val="0"/>
              </a:spcAft>
              <a:buFont typeface="+mj-lt"/>
              <a:buAutoNum type="alphaUcPeriod"/>
              <a:tabLst>
                <a:tab pos="457200" algn="l"/>
              </a:tabLst>
            </a:pPr>
            <a:r>
              <a:rPr lang="en-US" dirty="0">
                <a:latin typeface="Arial" panose="020B0604020202020204" pitchFamily="34" charset="0"/>
                <a:ea typeface="MS Mincho" panose="02020609040205080304" pitchFamily="49" charset="-128"/>
                <a:cs typeface="Arial" panose="020B0604020202020204" pitchFamily="34" charset="0"/>
              </a:rPr>
              <a:t>New Type Approval Marking System (to prevent counterfeit and backup enforcement and police control)</a:t>
            </a:r>
            <a:endParaRPr lang="it-IT" dirty="0">
              <a:effectLst/>
              <a:latin typeface="Arial" panose="020B0604020202020204" pitchFamily="34"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val="3129818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C3787B5F-E952-4A33-99F4-7D2289FF1D21}"/>
              </a:ext>
            </a:extLst>
          </p:cNvPr>
          <p:cNvSpPr/>
          <p:nvPr/>
        </p:nvSpPr>
        <p:spPr>
          <a:xfrm>
            <a:off x="4043677" y="428178"/>
            <a:ext cx="2964273" cy="584775"/>
          </a:xfrm>
          <a:prstGeom prst="rect">
            <a:avLst/>
          </a:prstGeom>
        </p:spPr>
        <p:txBody>
          <a:bodyPr wrap="none">
            <a:spAutoFit/>
          </a:bodyPr>
          <a:lstStyle/>
          <a:p>
            <a:pPr algn="ctr"/>
            <a:r>
              <a:rPr lang="it-IT" sz="3200" dirty="0">
                <a:latin typeface="Arial" panose="020B0604020202020204" pitchFamily="34" charset="0"/>
                <a:cs typeface="Arial" panose="020B0604020202020204" pitchFamily="34" charset="0"/>
              </a:rPr>
              <a:t>Status Report *</a:t>
            </a:r>
          </a:p>
        </p:txBody>
      </p:sp>
      <p:sp>
        <p:nvSpPr>
          <p:cNvPr id="3" name="Rettangolo 2">
            <a:extLst>
              <a:ext uri="{FF2B5EF4-FFF2-40B4-BE49-F238E27FC236}">
                <a16:creationId xmlns:a16="http://schemas.microsoft.com/office/drawing/2014/main" id="{7D99D4DD-9F52-427A-9CC1-B01C92EDC2B2}"/>
              </a:ext>
            </a:extLst>
          </p:cNvPr>
          <p:cNvSpPr/>
          <p:nvPr/>
        </p:nvSpPr>
        <p:spPr>
          <a:xfrm>
            <a:off x="693682" y="1166842"/>
            <a:ext cx="9664262" cy="4308872"/>
          </a:xfrm>
          <a:prstGeom prst="rect">
            <a:avLst/>
          </a:prstGeom>
        </p:spPr>
        <p:txBody>
          <a:bodyPr wrap="square">
            <a:spAutoFit/>
          </a:bodyPr>
          <a:lstStyle/>
          <a:p>
            <a:r>
              <a:rPr lang="en-US" dirty="0"/>
              <a:t>.	</a:t>
            </a:r>
            <a:r>
              <a:rPr lang="en-US" sz="1400" dirty="0">
                <a:latin typeface="Arial" panose="020B0604020202020204" pitchFamily="34" charset="0"/>
                <a:cs typeface="Arial" panose="020B0604020202020204" pitchFamily="34" charset="0"/>
              </a:rPr>
              <a:t>In December 2017 GRSP agreed on the need to update UN Regulation No. 22</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	In March 2018 WP.29 gave a general support to establish the IWG on Protective Helmets</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	-	Geneva, 14th  May 2018 – 1st IWG-PH to draft Term of Reference</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	- 	Geneva, 10th December 2018 – 2nd IWG-PH to discuss the first proposal</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	-	Milan, 25th &amp; 26th March 2019 – 3rd IWG-PH to draft &amp; endorse the proposal to be </a:t>
            </a:r>
          </a:p>
          <a:p>
            <a:r>
              <a:rPr lang="en-US" sz="1400" dirty="0">
                <a:latin typeface="Arial" panose="020B0604020202020204" pitchFamily="34" charset="0"/>
                <a:cs typeface="Arial" panose="020B0604020202020204" pitchFamily="34" charset="0"/>
              </a:rPr>
              <a:t>		submitted to GRSP on its 65th session</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	-	Geneva, 13th  May 2019 – 4th IWG-PH to prepare the presentation for GRSP</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	-	Milan, 5th &amp; 6th September 2019 – 5th IWG-PH to draft &amp; endorse the final proposal to</a:t>
            </a:r>
          </a:p>
          <a:p>
            <a:r>
              <a:rPr lang="en-US" sz="1400" dirty="0">
                <a:latin typeface="Arial" panose="020B0604020202020204" pitchFamily="34" charset="0"/>
                <a:cs typeface="Arial" panose="020B0604020202020204" pitchFamily="34" charset="0"/>
              </a:rPr>
              <a:t>		be submitted to GRSP on its 66th session</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	-	Geneva, 9th December 2019 – 6th IWG-PH to prepare the presentation for GRSP and refine or correct</a:t>
            </a:r>
          </a:p>
          <a:p>
            <a:r>
              <a:rPr lang="en-US" sz="1400" dirty="0">
                <a:latin typeface="Arial" panose="020B0604020202020204" pitchFamily="34" charset="0"/>
                <a:cs typeface="Arial" panose="020B0604020202020204" pitchFamily="34" charset="0"/>
              </a:rPr>
              <a:t>		some editorial</a:t>
            </a:r>
          </a:p>
          <a:p>
            <a:endParaRPr lang="en-US" dirty="0">
              <a:latin typeface="Arial" panose="020B0604020202020204" pitchFamily="34" charset="0"/>
              <a:cs typeface="Arial" panose="020B0604020202020204" pitchFamily="34" charset="0"/>
            </a:endParaRPr>
          </a:p>
        </p:txBody>
      </p:sp>
      <p:sp>
        <p:nvSpPr>
          <p:cNvPr id="4" name="CasellaDiTesto 3">
            <a:extLst>
              <a:ext uri="{FF2B5EF4-FFF2-40B4-BE49-F238E27FC236}">
                <a16:creationId xmlns:a16="http://schemas.microsoft.com/office/drawing/2014/main" id="{4A29D5C6-47DF-411E-97A4-23FFF5ACA10C}"/>
              </a:ext>
            </a:extLst>
          </p:cNvPr>
          <p:cNvSpPr txBox="1"/>
          <p:nvPr/>
        </p:nvSpPr>
        <p:spPr>
          <a:xfrm>
            <a:off x="1296097" y="5244882"/>
            <a:ext cx="10449589" cy="461665"/>
          </a:xfrm>
          <a:prstGeom prst="rect">
            <a:avLst/>
          </a:prstGeom>
          <a:noFill/>
        </p:spPr>
        <p:txBody>
          <a:bodyPr wrap="square" rtlCol="0">
            <a:spAutoFit/>
          </a:bodyPr>
          <a:lstStyle/>
          <a:p>
            <a:pPr marL="171450" indent="-171450">
              <a:buFont typeface="Arial" charset="0"/>
              <a:buChar char="•"/>
            </a:pPr>
            <a:r>
              <a:rPr lang="it-IT" sz="1200" dirty="0" err="1">
                <a:latin typeface="Arial" panose="020B0604020202020204" pitchFamily="34" charset="0"/>
                <a:cs typeface="Arial" panose="020B0604020202020204" pitchFamily="34" charset="0"/>
              </a:rPr>
              <a:t>Meetings</a:t>
            </a:r>
            <a:r>
              <a:rPr lang="it-IT" sz="1200" dirty="0">
                <a:latin typeface="Arial" panose="020B0604020202020204" pitchFamily="34" charset="0"/>
                <a:cs typeface="Arial" panose="020B0604020202020204" pitchFamily="34" charset="0"/>
              </a:rPr>
              <a:t> data, reports and </a:t>
            </a:r>
            <a:r>
              <a:rPr lang="it-IT" sz="1200" dirty="0" err="1">
                <a:latin typeface="Arial" panose="020B0604020202020204" pitchFamily="34" charset="0"/>
                <a:cs typeface="Arial" panose="020B0604020202020204" pitchFamily="34" charset="0"/>
              </a:rPr>
              <a:t>all</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documents</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were</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available</a:t>
            </a:r>
            <a:r>
              <a:rPr lang="it-IT" sz="1200" dirty="0">
                <a:latin typeface="Arial" panose="020B0604020202020204" pitchFamily="34" charset="0"/>
                <a:cs typeface="Arial" panose="020B0604020202020204" pitchFamily="34" charset="0"/>
              </a:rPr>
              <a:t> in the IWG web site: </a:t>
            </a:r>
            <a:r>
              <a:rPr lang="it-IT" sz="1200" dirty="0">
                <a:latin typeface="Arial" panose="020B0604020202020204" pitchFamily="34" charset="0"/>
                <a:cs typeface="Arial" panose="020B0604020202020204" pitchFamily="34" charset="0"/>
                <a:hlinkClick r:id="rId2"/>
              </a:rPr>
              <a:t>https://wiki.unece.org/pages/viewpage.action?pageId=60361119</a:t>
            </a:r>
            <a:endParaRPr lang="it-IT" sz="1200" dirty="0">
              <a:latin typeface="Arial" panose="020B0604020202020204" pitchFamily="34" charset="0"/>
              <a:cs typeface="Arial" panose="020B0604020202020204" pitchFamily="34" charset="0"/>
            </a:endParaRPr>
          </a:p>
          <a:p>
            <a:pPr marL="171450" indent="-171450">
              <a:buFont typeface="Arial" charset="0"/>
              <a:buChar char="•"/>
            </a:pPr>
            <a:endParaRPr lang="it-IT"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4599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B7F847C5-97C9-4506-891F-6168D2F1A39F}"/>
              </a:ext>
            </a:extLst>
          </p:cNvPr>
          <p:cNvSpPr txBox="1"/>
          <p:nvPr/>
        </p:nvSpPr>
        <p:spPr>
          <a:xfrm>
            <a:off x="931179" y="561955"/>
            <a:ext cx="3473041" cy="477054"/>
          </a:xfrm>
          <a:prstGeom prst="rect">
            <a:avLst/>
          </a:prstGeom>
          <a:noFill/>
        </p:spPr>
        <p:txBody>
          <a:bodyPr wrap="square">
            <a:spAutoFit/>
          </a:bodyPr>
          <a:lstStyle/>
          <a:p>
            <a:pPr algn="just">
              <a:lnSpc>
                <a:spcPts val="1200"/>
              </a:lnSpc>
              <a:spcAft>
                <a:spcPts val="600"/>
              </a:spcAft>
            </a:pPr>
            <a:r>
              <a:rPr lang="en-GB" sz="1200" dirty="0">
                <a:effectLst/>
                <a:latin typeface="Arial" panose="020B0604020202020204" pitchFamily="34" charset="0"/>
                <a:ea typeface="Calibri" panose="020F0502020204030204" pitchFamily="34" charset="0"/>
                <a:cs typeface="Arial" panose="020B0604020202020204" pitchFamily="34" charset="0"/>
              </a:rPr>
              <a:t>ECE/TRANS/WP.29/GRSP/2019/25</a:t>
            </a:r>
          </a:p>
          <a:p>
            <a:pPr algn="just">
              <a:lnSpc>
                <a:spcPts val="1200"/>
              </a:lnSpc>
              <a:spcAft>
                <a:spcPts val="600"/>
              </a:spcAft>
            </a:pPr>
            <a:r>
              <a:rPr lang="en-GB" sz="1200" dirty="0">
                <a:effectLst/>
                <a:latin typeface="Arial" panose="020B0604020202020204" pitchFamily="34" charset="0"/>
                <a:ea typeface="Calibri" panose="020F0502020204030204" pitchFamily="34" charset="0"/>
                <a:cs typeface="Arial" panose="020B0604020202020204" pitchFamily="34" charset="0"/>
              </a:rPr>
              <a:t>(66th GRSP, 10-13 December 2019)</a:t>
            </a:r>
            <a:endParaRPr lang="it-IT" sz="1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5" name="Immagine 4">
            <a:extLst>
              <a:ext uri="{FF2B5EF4-FFF2-40B4-BE49-F238E27FC236}">
                <a16:creationId xmlns:a16="http://schemas.microsoft.com/office/drawing/2014/main" id="{52DE224C-5E3F-4123-8874-29865CAFA221}"/>
              </a:ext>
            </a:extLst>
          </p:cNvPr>
          <p:cNvPicPr>
            <a:picLocks noChangeAspect="1"/>
          </p:cNvPicPr>
          <p:nvPr/>
        </p:nvPicPr>
        <p:blipFill>
          <a:blip r:embed="rId2"/>
          <a:stretch>
            <a:fillRect/>
          </a:stretch>
        </p:blipFill>
        <p:spPr>
          <a:xfrm>
            <a:off x="343949" y="1177269"/>
            <a:ext cx="5964572" cy="2624328"/>
          </a:xfrm>
          <a:prstGeom prst="rect">
            <a:avLst/>
          </a:prstGeom>
        </p:spPr>
      </p:pic>
      <p:sp>
        <p:nvSpPr>
          <p:cNvPr id="7" name="CasellaDiTesto 6">
            <a:extLst>
              <a:ext uri="{FF2B5EF4-FFF2-40B4-BE49-F238E27FC236}">
                <a16:creationId xmlns:a16="http://schemas.microsoft.com/office/drawing/2014/main" id="{0FCF0AC1-EC26-480E-9406-176B3633A869}"/>
              </a:ext>
            </a:extLst>
          </p:cNvPr>
          <p:cNvSpPr txBox="1"/>
          <p:nvPr/>
        </p:nvSpPr>
        <p:spPr>
          <a:xfrm>
            <a:off x="3417117" y="3786032"/>
            <a:ext cx="2734811" cy="461665"/>
          </a:xfrm>
          <a:prstGeom prst="rect">
            <a:avLst/>
          </a:prstGeom>
          <a:noFill/>
        </p:spPr>
        <p:txBody>
          <a:bodyPr wrap="square">
            <a:spAutoFit/>
          </a:bodyPr>
          <a:lstStyle/>
          <a:p>
            <a:r>
              <a:rPr lang="en-GB" sz="1200" dirty="0">
                <a:effectLst/>
                <a:latin typeface="Arial" panose="020B0604020202020204" pitchFamily="34" charset="0"/>
                <a:ea typeface="Calibri" panose="020F0502020204030204" pitchFamily="34" charset="0"/>
                <a:cs typeface="Arial" panose="020B0604020202020204" pitchFamily="34" charset="0"/>
              </a:rPr>
              <a:t>Informal document GRSP-66-21</a:t>
            </a:r>
          </a:p>
          <a:p>
            <a:r>
              <a:rPr lang="en-GB" sz="1200" dirty="0">
                <a:effectLst/>
                <a:latin typeface="Arial" panose="020B0604020202020204" pitchFamily="34" charset="0"/>
                <a:ea typeface="Calibri" panose="020F0502020204030204" pitchFamily="34" charset="0"/>
                <a:cs typeface="Arial" panose="020B0604020202020204" pitchFamily="34" charset="0"/>
              </a:rPr>
              <a:t>(66th GRSP, 10-13 December 2019</a:t>
            </a:r>
            <a:endParaRPr lang="it-IT"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11" name="CasellaDiTesto 10">
            <a:extLst>
              <a:ext uri="{FF2B5EF4-FFF2-40B4-BE49-F238E27FC236}">
                <a16:creationId xmlns:a16="http://schemas.microsoft.com/office/drawing/2014/main" id="{EE5EB67C-5606-4AE4-85BF-0E7F4039F6BA}"/>
              </a:ext>
            </a:extLst>
          </p:cNvPr>
          <p:cNvSpPr txBox="1"/>
          <p:nvPr/>
        </p:nvSpPr>
        <p:spPr>
          <a:xfrm>
            <a:off x="3475840" y="4314395"/>
            <a:ext cx="6107184" cy="1366336"/>
          </a:xfrm>
          <a:prstGeom prst="rect">
            <a:avLst/>
          </a:prstGeom>
          <a:noFill/>
        </p:spPr>
        <p:txBody>
          <a:bodyPr wrap="square">
            <a:spAutoFit/>
          </a:bodyPr>
          <a:lstStyle/>
          <a:p>
            <a:pPr>
              <a:lnSpc>
                <a:spcPct val="107000"/>
              </a:lnSpc>
              <a:spcAft>
                <a:spcPts val="800"/>
              </a:spcAft>
            </a:pPr>
            <a:r>
              <a:rPr lang="en-GB" sz="1200" dirty="0">
                <a:solidFill>
                  <a:schemeClr val="bg1"/>
                </a:solidFill>
                <a:effectLst/>
                <a:latin typeface="Arial" panose="020B0604020202020204" pitchFamily="34" charset="0"/>
                <a:ea typeface="Calibri" panose="020F0502020204030204" pitchFamily="34" charset="0"/>
                <a:cs typeface="Arial" panose="020B0604020202020204" pitchFamily="34" charset="0"/>
              </a:rPr>
              <a:t>Paragraph 7.3.1.3.5 –amend to read:</a:t>
            </a:r>
            <a:endParaRPr lang="it-IT" sz="12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pPr marL="1348740" indent="-870585">
              <a:lnSpc>
                <a:spcPct val="107000"/>
              </a:lnSpc>
              <a:spcAft>
                <a:spcPts val="800"/>
              </a:spcAft>
            </a:pPr>
            <a:r>
              <a:rPr lang="en-GB" sz="1200" dirty="0">
                <a:solidFill>
                  <a:schemeClr val="bg1"/>
                </a:solidFill>
                <a:effectLst/>
                <a:latin typeface="Arial" panose="020B0604020202020204" pitchFamily="34" charset="0"/>
                <a:ea typeface="Calibri" panose="020F0502020204030204" pitchFamily="34" charset="0"/>
                <a:cs typeface="Arial" panose="020B0604020202020204" pitchFamily="34" charset="0"/>
              </a:rPr>
              <a:t>7.3.1.3.5	 …No helmet shall be modified from its original specification as manufactured. Accessories must be fitted in accordance with the helmet manufacturer’s instructions. </a:t>
            </a:r>
            <a:r>
              <a:rPr lang="en-GB" sz="1200" b="1" dirty="0">
                <a:solidFill>
                  <a:schemeClr val="bg1"/>
                </a:solidFill>
                <a:effectLst/>
                <a:highlight>
                  <a:srgbClr val="FFFF00"/>
                </a:highlight>
                <a:latin typeface="Arial" panose="020B0604020202020204" pitchFamily="34" charset="0"/>
                <a:ea typeface="Calibri" panose="020F0502020204030204" pitchFamily="34" charset="0"/>
                <a:cs typeface="Arial" panose="020B0604020202020204" pitchFamily="34" charset="0"/>
              </a:rPr>
              <a:t>Only accessories tested during the type approval procedure of the helmet keep the type approval valid</a:t>
            </a:r>
            <a:r>
              <a:rPr lang="en-GB" sz="1200" b="1" dirty="0">
                <a:effectLst/>
                <a:highlight>
                  <a:srgbClr val="FFFF00"/>
                </a:highlight>
                <a:latin typeface="Arial" panose="020B0604020202020204" pitchFamily="34" charset="0"/>
                <a:ea typeface="Calibri" panose="020F0502020204030204" pitchFamily="34" charset="0"/>
                <a:cs typeface="Arial" panose="020B0604020202020204" pitchFamily="34" charset="0"/>
              </a:rPr>
              <a:t>.</a:t>
            </a:r>
            <a:endParaRPr lang="it-IT" sz="1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94497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9FEC2956-95BE-4328-8B4B-57C6614987E0}"/>
              </a:ext>
            </a:extLst>
          </p:cNvPr>
          <p:cNvSpPr txBox="1"/>
          <p:nvPr/>
        </p:nvSpPr>
        <p:spPr>
          <a:xfrm>
            <a:off x="1157681" y="863958"/>
            <a:ext cx="1946246" cy="369332"/>
          </a:xfrm>
          <a:prstGeom prst="rect">
            <a:avLst/>
          </a:prstGeom>
          <a:noFill/>
        </p:spPr>
        <p:txBody>
          <a:bodyPr wrap="square">
            <a:spAutoFit/>
          </a:bodyPr>
          <a:lstStyle/>
          <a:p>
            <a:r>
              <a:rPr lang="it-IT" dirty="0" err="1"/>
              <a:t>Why</a:t>
            </a:r>
            <a:r>
              <a:rPr lang="it-IT" dirty="0"/>
              <a:t> ………... </a:t>
            </a:r>
          </a:p>
        </p:txBody>
      </p:sp>
      <p:pic>
        <p:nvPicPr>
          <p:cNvPr id="4" name="Immagine 3">
            <a:extLst>
              <a:ext uri="{FF2B5EF4-FFF2-40B4-BE49-F238E27FC236}">
                <a16:creationId xmlns:a16="http://schemas.microsoft.com/office/drawing/2014/main" id="{F04D7A46-ACEF-4715-A2CE-D6EDFFEF0699}"/>
              </a:ext>
            </a:extLst>
          </p:cNvPr>
          <p:cNvPicPr>
            <a:picLocks noChangeAspect="1"/>
          </p:cNvPicPr>
          <p:nvPr/>
        </p:nvPicPr>
        <p:blipFill>
          <a:blip r:embed="rId2"/>
          <a:stretch>
            <a:fillRect/>
          </a:stretch>
        </p:blipFill>
        <p:spPr>
          <a:xfrm>
            <a:off x="8638037" y="2249763"/>
            <a:ext cx="2436654" cy="1624436"/>
          </a:xfrm>
          <a:prstGeom prst="rect">
            <a:avLst/>
          </a:prstGeom>
        </p:spPr>
      </p:pic>
      <p:pic>
        <p:nvPicPr>
          <p:cNvPr id="5" name="Immagine 4">
            <a:extLst>
              <a:ext uri="{FF2B5EF4-FFF2-40B4-BE49-F238E27FC236}">
                <a16:creationId xmlns:a16="http://schemas.microsoft.com/office/drawing/2014/main" id="{2D51517C-6FEC-406F-ACCA-CF05F63619A2}"/>
              </a:ext>
            </a:extLst>
          </p:cNvPr>
          <p:cNvPicPr>
            <a:picLocks noChangeAspect="1"/>
          </p:cNvPicPr>
          <p:nvPr/>
        </p:nvPicPr>
        <p:blipFill>
          <a:blip r:embed="rId3"/>
          <a:stretch>
            <a:fillRect/>
          </a:stretch>
        </p:blipFill>
        <p:spPr>
          <a:xfrm>
            <a:off x="8248628" y="3874199"/>
            <a:ext cx="2351539" cy="2351539"/>
          </a:xfrm>
          <a:prstGeom prst="rect">
            <a:avLst/>
          </a:prstGeom>
        </p:spPr>
      </p:pic>
      <p:pic>
        <p:nvPicPr>
          <p:cNvPr id="6" name="Immagine 5">
            <a:extLst>
              <a:ext uri="{FF2B5EF4-FFF2-40B4-BE49-F238E27FC236}">
                <a16:creationId xmlns:a16="http://schemas.microsoft.com/office/drawing/2014/main" id="{CA1A9B86-A418-4179-9D15-10A4BD65DD05}"/>
              </a:ext>
            </a:extLst>
          </p:cNvPr>
          <p:cNvPicPr>
            <a:picLocks noChangeAspect="1"/>
          </p:cNvPicPr>
          <p:nvPr/>
        </p:nvPicPr>
        <p:blipFill>
          <a:blip r:embed="rId4"/>
          <a:stretch>
            <a:fillRect/>
          </a:stretch>
        </p:blipFill>
        <p:spPr>
          <a:xfrm>
            <a:off x="5891692" y="2052359"/>
            <a:ext cx="2746345" cy="2746345"/>
          </a:xfrm>
          <a:prstGeom prst="rect">
            <a:avLst/>
          </a:prstGeom>
        </p:spPr>
      </p:pic>
      <p:pic>
        <p:nvPicPr>
          <p:cNvPr id="7" name="Immagine 6">
            <a:extLst>
              <a:ext uri="{FF2B5EF4-FFF2-40B4-BE49-F238E27FC236}">
                <a16:creationId xmlns:a16="http://schemas.microsoft.com/office/drawing/2014/main" id="{411227CE-5794-4AAC-9868-A52070ADFBF7}"/>
              </a:ext>
            </a:extLst>
          </p:cNvPr>
          <p:cNvPicPr>
            <a:picLocks noChangeAspect="1"/>
          </p:cNvPicPr>
          <p:nvPr/>
        </p:nvPicPr>
        <p:blipFill>
          <a:blip r:embed="rId5"/>
          <a:stretch>
            <a:fillRect/>
          </a:stretch>
        </p:blipFill>
        <p:spPr>
          <a:xfrm>
            <a:off x="803768" y="2354974"/>
            <a:ext cx="2141117" cy="2141117"/>
          </a:xfrm>
          <a:prstGeom prst="rect">
            <a:avLst/>
          </a:prstGeom>
        </p:spPr>
      </p:pic>
      <p:sp>
        <p:nvSpPr>
          <p:cNvPr id="8" name="CasellaDiTesto 7">
            <a:extLst>
              <a:ext uri="{FF2B5EF4-FFF2-40B4-BE49-F238E27FC236}">
                <a16:creationId xmlns:a16="http://schemas.microsoft.com/office/drawing/2014/main" id="{4065F104-11F7-41DB-9EE7-C76D14133228}"/>
              </a:ext>
            </a:extLst>
          </p:cNvPr>
          <p:cNvSpPr txBox="1"/>
          <p:nvPr/>
        </p:nvSpPr>
        <p:spPr>
          <a:xfrm>
            <a:off x="3043981" y="3240866"/>
            <a:ext cx="327171" cy="461665"/>
          </a:xfrm>
          <a:prstGeom prst="rect">
            <a:avLst/>
          </a:prstGeom>
          <a:noFill/>
        </p:spPr>
        <p:txBody>
          <a:bodyPr wrap="square" rtlCol="0">
            <a:spAutoFit/>
          </a:bodyPr>
          <a:lstStyle/>
          <a:p>
            <a:r>
              <a:rPr lang="it-IT" sz="2400" dirty="0">
                <a:latin typeface="Arial" panose="020B0604020202020204" pitchFamily="34" charset="0"/>
                <a:cs typeface="Arial" panose="020B0604020202020204" pitchFamily="34" charset="0"/>
              </a:rPr>
              <a:t>+</a:t>
            </a:r>
          </a:p>
        </p:txBody>
      </p:sp>
      <p:pic>
        <p:nvPicPr>
          <p:cNvPr id="10" name="Immagine 9">
            <a:extLst>
              <a:ext uri="{FF2B5EF4-FFF2-40B4-BE49-F238E27FC236}">
                <a16:creationId xmlns:a16="http://schemas.microsoft.com/office/drawing/2014/main" id="{5F8ABBE0-541A-4177-A0B4-FFB1B5079B9D}"/>
              </a:ext>
            </a:extLst>
          </p:cNvPr>
          <p:cNvPicPr>
            <a:picLocks noChangeAspect="1"/>
          </p:cNvPicPr>
          <p:nvPr/>
        </p:nvPicPr>
        <p:blipFill rotWithShape="1">
          <a:blip r:embed="rId6"/>
          <a:srcRect t="24097" r="65252" b="15841"/>
          <a:stretch/>
        </p:blipFill>
        <p:spPr>
          <a:xfrm>
            <a:off x="3470248" y="2538601"/>
            <a:ext cx="1831573" cy="1780798"/>
          </a:xfrm>
          <a:prstGeom prst="rect">
            <a:avLst/>
          </a:prstGeom>
        </p:spPr>
      </p:pic>
      <p:sp>
        <p:nvSpPr>
          <p:cNvPr id="11" name="CasellaDiTesto 10">
            <a:extLst>
              <a:ext uri="{FF2B5EF4-FFF2-40B4-BE49-F238E27FC236}">
                <a16:creationId xmlns:a16="http://schemas.microsoft.com/office/drawing/2014/main" id="{420ECFDF-F67E-4674-A9BF-0DC82D0AF1F5}"/>
              </a:ext>
            </a:extLst>
          </p:cNvPr>
          <p:cNvSpPr txBox="1"/>
          <p:nvPr/>
        </p:nvSpPr>
        <p:spPr>
          <a:xfrm>
            <a:off x="5400917" y="3240866"/>
            <a:ext cx="613989" cy="461665"/>
          </a:xfrm>
          <a:prstGeom prst="rect">
            <a:avLst/>
          </a:prstGeom>
          <a:noFill/>
        </p:spPr>
        <p:txBody>
          <a:bodyPr wrap="square" rtlCol="0">
            <a:spAutoFit/>
          </a:bodyPr>
          <a:lstStyle/>
          <a:p>
            <a:r>
              <a:rPr lang="it-IT" sz="2400" dirty="0">
                <a:latin typeface="Arial" panose="020B0604020202020204" pitchFamily="34" charset="0"/>
                <a:cs typeface="Arial" panose="020B0604020202020204" pitchFamily="34" charset="0"/>
              </a:rPr>
              <a:t>=&gt;</a:t>
            </a:r>
          </a:p>
        </p:txBody>
      </p:sp>
      <p:pic>
        <p:nvPicPr>
          <p:cNvPr id="1026" name="Picture 2" descr="Come si monta un interfono per motociclisti">
            <a:extLst>
              <a:ext uri="{FF2B5EF4-FFF2-40B4-BE49-F238E27FC236}">
                <a16:creationId xmlns:a16="http://schemas.microsoft.com/office/drawing/2014/main" id="{BBC1D77A-3B7D-4C14-B619-CDC7D1D0FF2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15154" y="625325"/>
            <a:ext cx="2685013" cy="1788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3108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EE52674D-2B9F-457F-9CA2-55605C0B42D2}"/>
              </a:ext>
            </a:extLst>
          </p:cNvPr>
          <p:cNvSpPr txBox="1"/>
          <p:nvPr/>
        </p:nvSpPr>
        <p:spPr>
          <a:xfrm>
            <a:off x="859969" y="864269"/>
            <a:ext cx="7777069" cy="369332"/>
          </a:xfrm>
          <a:prstGeom prst="rect">
            <a:avLst/>
          </a:prstGeom>
          <a:noFill/>
        </p:spPr>
        <p:txBody>
          <a:bodyPr wrap="square">
            <a:spAutoFit/>
          </a:bodyPr>
          <a:lstStyle/>
          <a:p>
            <a:r>
              <a:rPr lang="it-IT" dirty="0">
                <a:latin typeface="Arial" panose="020B0604020202020204" pitchFamily="34" charset="0"/>
                <a:cs typeface="Arial" panose="020B0604020202020204" pitchFamily="34" charset="0"/>
              </a:rPr>
              <a:t>Technical performance </a:t>
            </a:r>
            <a:r>
              <a:rPr lang="it-IT" dirty="0" err="1">
                <a:latin typeface="Arial" panose="020B0604020202020204" pitchFamily="34" charset="0"/>
                <a:cs typeface="Arial" panose="020B0604020202020204" pitchFamily="34" charset="0"/>
              </a:rPr>
              <a:t>consequences</a:t>
            </a:r>
            <a:r>
              <a:rPr lang="it-IT" dirty="0">
                <a:latin typeface="Arial" panose="020B0604020202020204" pitchFamily="34" charset="0"/>
                <a:cs typeface="Arial" panose="020B0604020202020204" pitchFamily="34" charset="0"/>
              </a:rPr>
              <a:t> ……. </a:t>
            </a:r>
            <a:r>
              <a:rPr lang="it-IT" dirty="0" err="1">
                <a:latin typeface="Arial" panose="020B0604020202020204" pitchFamily="34" charset="0"/>
                <a:cs typeface="Arial" panose="020B0604020202020204" pitchFamily="34" charset="0"/>
              </a:rPr>
              <a:t>related</a:t>
            </a:r>
            <a:r>
              <a:rPr lang="it-IT" dirty="0">
                <a:latin typeface="Arial" panose="020B0604020202020204" pitchFamily="34" charset="0"/>
                <a:cs typeface="Arial" panose="020B0604020202020204" pitchFamily="34" charset="0"/>
              </a:rPr>
              <a:t> to </a:t>
            </a:r>
            <a:r>
              <a:rPr lang="it-IT" dirty="0" err="1">
                <a:latin typeface="Arial" panose="020B0604020202020204" pitchFamily="34" charset="0"/>
                <a:cs typeface="Arial" panose="020B0604020202020204" pitchFamily="34" charset="0"/>
              </a:rPr>
              <a:t>Regulation</a:t>
            </a:r>
            <a:r>
              <a:rPr lang="it-IT" dirty="0">
                <a:latin typeface="Arial" panose="020B0604020202020204" pitchFamily="34" charset="0"/>
                <a:cs typeface="Arial" panose="020B0604020202020204" pitchFamily="34" charset="0"/>
              </a:rPr>
              <a:t> ECE 22</a:t>
            </a:r>
          </a:p>
        </p:txBody>
      </p:sp>
      <p:pic>
        <p:nvPicPr>
          <p:cNvPr id="4" name="Immagine 3">
            <a:extLst>
              <a:ext uri="{FF2B5EF4-FFF2-40B4-BE49-F238E27FC236}">
                <a16:creationId xmlns:a16="http://schemas.microsoft.com/office/drawing/2014/main" id="{D3B3C5A9-CD75-45D1-8235-2BCBCED610F1}"/>
              </a:ext>
            </a:extLst>
          </p:cNvPr>
          <p:cNvPicPr>
            <a:picLocks noChangeAspect="1"/>
          </p:cNvPicPr>
          <p:nvPr/>
        </p:nvPicPr>
        <p:blipFill>
          <a:blip r:embed="rId2"/>
          <a:stretch>
            <a:fillRect/>
          </a:stretch>
        </p:blipFill>
        <p:spPr>
          <a:xfrm>
            <a:off x="4799290" y="2110078"/>
            <a:ext cx="2966644" cy="2927264"/>
          </a:xfrm>
          <a:prstGeom prst="rect">
            <a:avLst/>
          </a:prstGeom>
        </p:spPr>
      </p:pic>
      <p:sp>
        <p:nvSpPr>
          <p:cNvPr id="5" name="Ovale 4">
            <a:extLst>
              <a:ext uri="{FF2B5EF4-FFF2-40B4-BE49-F238E27FC236}">
                <a16:creationId xmlns:a16="http://schemas.microsoft.com/office/drawing/2014/main" id="{11EE21EA-86B0-432F-9428-CBEE97F3CCB4}"/>
              </a:ext>
            </a:extLst>
          </p:cNvPr>
          <p:cNvSpPr/>
          <p:nvPr/>
        </p:nvSpPr>
        <p:spPr>
          <a:xfrm>
            <a:off x="6932646" y="3787040"/>
            <a:ext cx="1119672" cy="125030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9" name="Connettore 2 8">
            <a:extLst>
              <a:ext uri="{FF2B5EF4-FFF2-40B4-BE49-F238E27FC236}">
                <a16:creationId xmlns:a16="http://schemas.microsoft.com/office/drawing/2014/main" id="{31B6750B-9562-4347-9DA5-7D7BE78DBC8F}"/>
              </a:ext>
            </a:extLst>
          </p:cNvPr>
          <p:cNvCxnSpPr/>
          <p:nvPr/>
        </p:nvCxnSpPr>
        <p:spPr>
          <a:xfrm flipH="1" flipV="1">
            <a:off x="3554963" y="1698317"/>
            <a:ext cx="2276671" cy="1306285"/>
          </a:xfrm>
          <a:prstGeom prst="straightConnector1">
            <a:avLst/>
          </a:prstGeom>
          <a:ln>
            <a:solidFill>
              <a:schemeClr val="bg1">
                <a:alpha val="91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Ovale 10">
            <a:extLst>
              <a:ext uri="{FF2B5EF4-FFF2-40B4-BE49-F238E27FC236}">
                <a16:creationId xmlns:a16="http://schemas.microsoft.com/office/drawing/2014/main" id="{786226E0-1C71-4A13-B756-BC6DA89B5380}"/>
              </a:ext>
            </a:extLst>
          </p:cNvPr>
          <p:cNvSpPr/>
          <p:nvPr/>
        </p:nvSpPr>
        <p:spPr>
          <a:xfrm>
            <a:off x="5722776" y="2844478"/>
            <a:ext cx="1119672" cy="125030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3" name="Connettore 2 12">
            <a:extLst>
              <a:ext uri="{FF2B5EF4-FFF2-40B4-BE49-F238E27FC236}">
                <a16:creationId xmlns:a16="http://schemas.microsoft.com/office/drawing/2014/main" id="{9AA28CAE-59D2-446E-8071-8E8DD9BBFFED}"/>
              </a:ext>
            </a:extLst>
          </p:cNvPr>
          <p:cNvCxnSpPr/>
          <p:nvPr/>
        </p:nvCxnSpPr>
        <p:spPr>
          <a:xfrm flipV="1">
            <a:off x="7765934" y="1645051"/>
            <a:ext cx="874213" cy="2236339"/>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4" name="CasellaDiTesto 13">
            <a:extLst>
              <a:ext uri="{FF2B5EF4-FFF2-40B4-BE49-F238E27FC236}">
                <a16:creationId xmlns:a16="http://schemas.microsoft.com/office/drawing/2014/main" id="{60F7E795-E1BE-43CB-B457-1AFD627C9B02}"/>
              </a:ext>
            </a:extLst>
          </p:cNvPr>
          <p:cNvSpPr txBox="1"/>
          <p:nvPr/>
        </p:nvSpPr>
        <p:spPr>
          <a:xfrm>
            <a:off x="821094" y="1492204"/>
            <a:ext cx="2733869" cy="430887"/>
          </a:xfrm>
          <a:prstGeom prst="rect">
            <a:avLst/>
          </a:prstGeom>
          <a:noFill/>
        </p:spPr>
        <p:txBody>
          <a:bodyPr wrap="square" rtlCol="0">
            <a:spAutoFit/>
          </a:bodyPr>
          <a:lstStyle/>
          <a:p>
            <a:r>
              <a:rPr lang="en-US" sz="1100" dirty="0">
                <a:latin typeface="Arial" panose="020B0604020202020204" pitchFamily="34" charset="0"/>
                <a:cs typeface="Arial" panose="020B0604020202020204" pitchFamily="34" charset="0"/>
              </a:rPr>
              <a:t>7.3.	Linear Impact</a:t>
            </a:r>
          </a:p>
          <a:p>
            <a:r>
              <a:rPr lang="en-US" sz="1100" dirty="0">
                <a:latin typeface="Arial" panose="020B0604020202020204" pitchFamily="34" charset="0"/>
                <a:cs typeface="Arial" panose="020B0604020202020204" pitchFamily="34" charset="0"/>
              </a:rPr>
              <a:t>	Energy absorption tests  X point</a:t>
            </a:r>
            <a:endParaRPr lang="it-IT" sz="1100" dirty="0">
              <a:latin typeface="Arial" panose="020B0604020202020204" pitchFamily="34" charset="0"/>
              <a:cs typeface="Arial" panose="020B0604020202020204" pitchFamily="34" charset="0"/>
            </a:endParaRPr>
          </a:p>
        </p:txBody>
      </p:sp>
      <p:sp>
        <p:nvSpPr>
          <p:cNvPr id="15" name="CasellaDiTesto 14">
            <a:extLst>
              <a:ext uri="{FF2B5EF4-FFF2-40B4-BE49-F238E27FC236}">
                <a16:creationId xmlns:a16="http://schemas.microsoft.com/office/drawing/2014/main" id="{2E8A3113-0E0C-4F21-A26F-7325F80C4961}"/>
              </a:ext>
            </a:extLst>
          </p:cNvPr>
          <p:cNvSpPr txBox="1"/>
          <p:nvPr/>
        </p:nvSpPr>
        <p:spPr>
          <a:xfrm>
            <a:off x="810332" y="2084949"/>
            <a:ext cx="2733869" cy="430887"/>
          </a:xfrm>
          <a:prstGeom prst="rect">
            <a:avLst/>
          </a:prstGeom>
          <a:noFill/>
        </p:spPr>
        <p:txBody>
          <a:bodyPr wrap="square" rtlCol="0">
            <a:spAutoFit/>
          </a:bodyPr>
          <a:lstStyle/>
          <a:p>
            <a:r>
              <a:rPr lang="en-US" sz="1100" dirty="0">
                <a:latin typeface="Arial" panose="020B0604020202020204" pitchFamily="34" charset="0"/>
                <a:cs typeface="Arial" panose="020B0604020202020204" pitchFamily="34" charset="0"/>
              </a:rPr>
              <a:t>7.3.	Linear Impact</a:t>
            </a:r>
          </a:p>
          <a:p>
            <a:r>
              <a:rPr lang="en-US" sz="1100" dirty="0">
                <a:latin typeface="Arial" panose="020B0604020202020204" pitchFamily="34" charset="0"/>
                <a:cs typeface="Arial" panose="020B0604020202020204" pitchFamily="34" charset="0"/>
              </a:rPr>
              <a:t>	Energy absorption tests  S point</a:t>
            </a:r>
            <a:endParaRPr lang="it-IT" sz="1100" dirty="0">
              <a:latin typeface="Arial" panose="020B0604020202020204" pitchFamily="34" charset="0"/>
              <a:cs typeface="Arial" panose="020B0604020202020204" pitchFamily="34" charset="0"/>
            </a:endParaRPr>
          </a:p>
        </p:txBody>
      </p:sp>
      <p:sp>
        <p:nvSpPr>
          <p:cNvPr id="16" name="Ovale 15">
            <a:extLst>
              <a:ext uri="{FF2B5EF4-FFF2-40B4-BE49-F238E27FC236}">
                <a16:creationId xmlns:a16="http://schemas.microsoft.com/office/drawing/2014/main" id="{59F256BA-DA72-46A6-96FE-53EB63927558}"/>
              </a:ext>
            </a:extLst>
          </p:cNvPr>
          <p:cNvSpPr/>
          <p:nvPr/>
        </p:nvSpPr>
        <p:spPr>
          <a:xfrm>
            <a:off x="5725886" y="4150789"/>
            <a:ext cx="1119672" cy="125030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8" name="Connettore 2 17">
            <a:extLst>
              <a:ext uri="{FF2B5EF4-FFF2-40B4-BE49-F238E27FC236}">
                <a16:creationId xmlns:a16="http://schemas.microsoft.com/office/drawing/2014/main" id="{82509BA8-71B4-41DC-8E28-7BA146646A13}"/>
              </a:ext>
            </a:extLst>
          </p:cNvPr>
          <p:cNvCxnSpPr>
            <a:stCxn id="16" idx="1"/>
          </p:cNvCxnSpPr>
          <p:nvPr/>
        </p:nvCxnSpPr>
        <p:spPr>
          <a:xfrm flipH="1" flipV="1">
            <a:off x="3638939" y="2351459"/>
            <a:ext cx="2250919" cy="1982432"/>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9" name="CasellaDiTesto 18">
            <a:extLst>
              <a:ext uri="{FF2B5EF4-FFF2-40B4-BE49-F238E27FC236}">
                <a16:creationId xmlns:a16="http://schemas.microsoft.com/office/drawing/2014/main" id="{BEC619DF-F423-432B-800B-2BC9495D0D89}"/>
              </a:ext>
            </a:extLst>
          </p:cNvPr>
          <p:cNvSpPr txBox="1"/>
          <p:nvPr/>
        </p:nvSpPr>
        <p:spPr>
          <a:xfrm>
            <a:off x="8764556" y="1290225"/>
            <a:ext cx="2733869" cy="430887"/>
          </a:xfrm>
          <a:prstGeom prst="rect">
            <a:avLst/>
          </a:prstGeom>
          <a:noFill/>
        </p:spPr>
        <p:txBody>
          <a:bodyPr wrap="square" rtlCol="0">
            <a:spAutoFit/>
          </a:bodyPr>
          <a:lstStyle/>
          <a:p>
            <a:r>
              <a:rPr lang="en-US" sz="1100" dirty="0">
                <a:latin typeface="Arial" panose="020B0604020202020204" pitchFamily="34" charset="0"/>
                <a:cs typeface="Arial" panose="020B0604020202020204" pitchFamily="34" charset="0"/>
              </a:rPr>
              <a:t>7.4	Test for projections and surface</a:t>
            </a:r>
          </a:p>
          <a:p>
            <a:r>
              <a:rPr lang="en-US" sz="1100" dirty="0">
                <a:latin typeface="Arial" panose="020B0604020202020204" pitchFamily="34" charset="0"/>
                <a:cs typeface="Arial" panose="020B0604020202020204" pitchFamily="34" charset="0"/>
              </a:rPr>
              <a:t>	friction</a:t>
            </a:r>
            <a:endParaRPr lang="it-IT" sz="1100" dirty="0">
              <a:latin typeface="Arial" panose="020B0604020202020204" pitchFamily="34" charset="0"/>
              <a:cs typeface="Arial" panose="020B0604020202020204" pitchFamily="34" charset="0"/>
            </a:endParaRPr>
          </a:p>
        </p:txBody>
      </p:sp>
      <p:sp>
        <p:nvSpPr>
          <p:cNvPr id="20" name="CasellaDiTesto 19">
            <a:extLst>
              <a:ext uri="{FF2B5EF4-FFF2-40B4-BE49-F238E27FC236}">
                <a16:creationId xmlns:a16="http://schemas.microsoft.com/office/drawing/2014/main" id="{32AA5BF6-438D-49B9-A980-06F22C46A6FE}"/>
              </a:ext>
            </a:extLst>
          </p:cNvPr>
          <p:cNvSpPr txBox="1"/>
          <p:nvPr/>
        </p:nvSpPr>
        <p:spPr>
          <a:xfrm>
            <a:off x="859971" y="2551026"/>
            <a:ext cx="2733869" cy="1277273"/>
          </a:xfrm>
          <a:prstGeom prst="rect">
            <a:avLst/>
          </a:prstGeom>
          <a:noFill/>
        </p:spPr>
        <p:txBody>
          <a:bodyPr wrap="square" rtlCol="0">
            <a:spAutoFit/>
          </a:bodyPr>
          <a:lstStyle/>
          <a:p>
            <a:r>
              <a:rPr lang="en-US" sz="1100" dirty="0">
                <a:latin typeface="Arial" panose="020B0604020202020204" pitchFamily="34" charset="0"/>
                <a:cs typeface="Arial" panose="020B0604020202020204" pitchFamily="34" charset="0"/>
              </a:rPr>
              <a:t>General </a:t>
            </a:r>
          </a:p>
          <a:p>
            <a:endParaRPr lang="en-US" sz="1100"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Helmet mass and distribution / inertia for rotational</a:t>
            </a:r>
          </a:p>
          <a:p>
            <a:endParaRPr lang="en-US" sz="1100"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 7.13.	Oblique impact test method of</a:t>
            </a:r>
          </a:p>
          <a:p>
            <a:r>
              <a:rPr lang="en-US" sz="1100" dirty="0">
                <a:latin typeface="Arial" panose="020B0604020202020204" pitchFamily="34" charset="0"/>
                <a:cs typeface="Arial" panose="020B0604020202020204" pitchFamily="34" charset="0"/>
              </a:rPr>
              <a:t>	measuring rotational acceleration</a:t>
            </a:r>
          </a:p>
        </p:txBody>
      </p:sp>
      <p:sp>
        <p:nvSpPr>
          <p:cNvPr id="21" name="CasellaDiTesto 20">
            <a:extLst>
              <a:ext uri="{FF2B5EF4-FFF2-40B4-BE49-F238E27FC236}">
                <a16:creationId xmlns:a16="http://schemas.microsoft.com/office/drawing/2014/main" id="{5449CBB9-4815-445D-B925-F2595FA9EBC0}"/>
              </a:ext>
            </a:extLst>
          </p:cNvPr>
          <p:cNvSpPr txBox="1"/>
          <p:nvPr/>
        </p:nvSpPr>
        <p:spPr>
          <a:xfrm>
            <a:off x="8776748" y="2499103"/>
            <a:ext cx="2733869" cy="1277273"/>
          </a:xfrm>
          <a:prstGeom prst="rect">
            <a:avLst/>
          </a:prstGeom>
          <a:noFill/>
        </p:spPr>
        <p:txBody>
          <a:bodyPr wrap="square" rtlCol="0">
            <a:spAutoFit/>
          </a:bodyPr>
          <a:lstStyle/>
          <a:p>
            <a:r>
              <a:rPr lang="en-US" sz="1100" dirty="0">
                <a:latin typeface="Arial" panose="020B0604020202020204" pitchFamily="34" charset="0"/>
                <a:cs typeface="Arial" panose="020B0604020202020204" pitchFamily="34" charset="0"/>
              </a:rPr>
              <a:t>Other aspect </a:t>
            </a:r>
          </a:p>
          <a:p>
            <a:endParaRPr lang="en-US" sz="1100"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Installation, partial disassembly of helmet if not predisposed.</a:t>
            </a:r>
          </a:p>
          <a:p>
            <a:r>
              <a:rPr lang="en-US" sz="1100" dirty="0">
                <a:latin typeface="Arial" panose="020B0604020202020204" pitchFamily="34" charset="0"/>
                <a:cs typeface="Arial" panose="020B0604020202020204" pitchFamily="34" charset="0"/>
              </a:rPr>
              <a:t>Made by the final user ?</a:t>
            </a:r>
          </a:p>
          <a:p>
            <a:endParaRPr lang="en-US" sz="1100" dirty="0">
              <a:latin typeface="Arial" panose="020B0604020202020204" pitchFamily="34" charset="0"/>
              <a:cs typeface="Arial" panose="020B0604020202020204" pitchFamily="34" charset="0"/>
            </a:endParaRPr>
          </a:p>
          <a:p>
            <a:endParaRPr lang="en-US" sz="1100" dirty="0">
              <a:latin typeface="Arial" panose="020B0604020202020204" pitchFamily="34" charset="0"/>
              <a:cs typeface="Arial" panose="020B0604020202020204" pitchFamily="34" charset="0"/>
            </a:endParaRPr>
          </a:p>
        </p:txBody>
      </p:sp>
      <p:sp>
        <p:nvSpPr>
          <p:cNvPr id="22" name="CasellaDiTesto 21">
            <a:extLst>
              <a:ext uri="{FF2B5EF4-FFF2-40B4-BE49-F238E27FC236}">
                <a16:creationId xmlns:a16="http://schemas.microsoft.com/office/drawing/2014/main" id="{091E72FA-8802-4C9D-9A04-26A17674BE22}"/>
              </a:ext>
            </a:extLst>
          </p:cNvPr>
          <p:cNvSpPr txBox="1"/>
          <p:nvPr/>
        </p:nvSpPr>
        <p:spPr>
          <a:xfrm>
            <a:off x="859970" y="3929346"/>
            <a:ext cx="2733869" cy="1107996"/>
          </a:xfrm>
          <a:prstGeom prst="rect">
            <a:avLst/>
          </a:prstGeom>
          <a:noFill/>
        </p:spPr>
        <p:txBody>
          <a:bodyPr wrap="square" rtlCol="0">
            <a:spAutoFit/>
          </a:bodyPr>
          <a:lstStyle/>
          <a:p>
            <a:r>
              <a:rPr lang="en-US" sz="1100" dirty="0">
                <a:latin typeface="Arial" panose="020B0604020202020204" pitchFamily="34" charset="0"/>
                <a:cs typeface="Arial" panose="020B0604020202020204" pitchFamily="34" charset="0"/>
              </a:rPr>
              <a:t>All the prescriptions in the paragraphs  7.3, 7.4 and 7.13 are verified in type approval process, the modification have affect on the performance of the helmet </a:t>
            </a:r>
          </a:p>
          <a:p>
            <a:endParaRPr lang="en-US" sz="1100" dirty="0">
              <a:latin typeface="Arial" panose="020B0604020202020204" pitchFamily="34" charset="0"/>
              <a:cs typeface="Arial" panose="020B0604020202020204" pitchFamily="34" charset="0"/>
            </a:endParaRPr>
          </a:p>
          <a:p>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7544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533E8CE8-3992-4162-8D98-B63D4AC69328}"/>
              </a:ext>
            </a:extLst>
          </p:cNvPr>
          <p:cNvPicPr>
            <a:picLocks noChangeAspect="1"/>
          </p:cNvPicPr>
          <p:nvPr/>
        </p:nvPicPr>
        <p:blipFill>
          <a:blip r:embed="rId2"/>
          <a:stretch>
            <a:fillRect/>
          </a:stretch>
        </p:blipFill>
        <p:spPr>
          <a:xfrm>
            <a:off x="7004762" y="2022969"/>
            <a:ext cx="2381250" cy="2381250"/>
          </a:xfrm>
          <a:prstGeom prst="rect">
            <a:avLst/>
          </a:prstGeom>
        </p:spPr>
      </p:pic>
      <p:sp>
        <p:nvSpPr>
          <p:cNvPr id="3" name="CasellaDiTesto 2">
            <a:extLst>
              <a:ext uri="{FF2B5EF4-FFF2-40B4-BE49-F238E27FC236}">
                <a16:creationId xmlns:a16="http://schemas.microsoft.com/office/drawing/2014/main" id="{C8D1BE04-2A71-40CB-A8DE-1C74D7018DCA}"/>
              </a:ext>
            </a:extLst>
          </p:cNvPr>
          <p:cNvSpPr txBox="1"/>
          <p:nvPr/>
        </p:nvSpPr>
        <p:spPr>
          <a:xfrm>
            <a:off x="1409560" y="2193884"/>
            <a:ext cx="4591532" cy="1923604"/>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ON A INTEGRATED SOLUTION ALL THIS ASPECT ARE VERIFIED AND CHECKED DURING A TYPE APPROVAL PROCESS</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On helmets with and without accessories, independent on the type of the accessories</a:t>
            </a:r>
            <a:r>
              <a:rPr lang="en-US" sz="1100" dirty="0">
                <a:latin typeface="Arial" panose="020B0604020202020204" pitchFamily="34" charset="0"/>
                <a:cs typeface="Arial" panose="020B0604020202020204" pitchFamily="34" charset="0"/>
              </a:rPr>
              <a:t>.</a:t>
            </a:r>
          </a:p>
          <a:p>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2864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D2BD901D-7621-4E50-9846-9C6F50646143}"/>
              </a:ext>
            </a:extLst>
          </p:cNvPr>
          <p:cNvSpPr txBox="1"/>
          <p:nvPr/>
        </p:nvSpPr>
        <p:spPr>
          <a:xfrm>
            <a:off x="1157681" y="863958"/>
            <a:ext cx="3554278" cy="369332"/>
          </a:xfrm>
          <a:prstGeom prst="rect">
            <a:avLst/>
          </a:prstGeom>
          <a:noFill/>
        </p:spPr>
        <p:txBody>
          <a:bodyPr wrap="square">
            <a:spAutoFit/>
          </a:bodyPr>
          <a:lstStyle/>
          <a:p>
            <a:r>
              <a:rPr lang="it-IT" dirty="0">
                <a:latin typeface="Arial" panose="020B0604020202020204" pitchFamily="34" charset="0"/>
                <a:cs typeface="Arial" panose="020B0604020202020204" pitchFamily="34" charset="0"/>
              </a:rPr>
              <a:t>To be </a:t>
            </a:r>
            <a:r>
              <a:rPr lang="it-IT" dirty="0" err="1">
                <a:latin typeface="Arial" panose="020B0604020202020204" pitchFamily="34" charset="0"/>
                <a:cs typeface="Arial" panose="020B0604020202020204" pitchFamily="34" charset="0"/>
              </a:rPr>
              <a:t>consider</a:t>
            </a:r>
            <a:r>
              <a:rPr lang="it-IT" dirty="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also</a:t>
            </a:r>
            <a:r>
              <a:rPr lang="it-IT" dirty="0">
                <a:latin typeface="Arial" panose="020B0604020202020204" pitchFamily="34" charset="0"/>
                <a:cs typeface="Arial" panose="020B0604020202020204" pitchFamily="34" charset="0"/>
              </a:rPr>
              <a:t> …..</a:t>
            </a:r>
          </a:p>
        </p:txBody>
      </p:sp>
      <p:pic>
        <p:nvPicPr>
          <p:cNvPr id="4" name="Immagine 3">
            <a:extLst>
              <a:ext uri="{FF2B5EF4-FFF2-40B4-BE49-F238E27FC236}">
                <a16:creationId xmlns:a16="http://schemas.microsoft.com/office/drawing/2014/main" id="{F2D98C1A-CE87-44E7-B865-2BA76A4FF206}"/>
              </a:ext>
            </a:extLst>
          </p:cNvPr>
          <p:cNvPicPr>
            <a:picLocks noChangeAspect="1"/>
          </p:cNvPicPr>
          <p:nvPr/>
        </p:nvPicPr>
        <p:blipFill rotWithShape="1">
          <a:blip r:embed="rId2"/>
          <a:srcRect l="-130896" t="-19106" r="11492" b="-100298"/>
          <a:stretch/>
        </p:blipFill>
        <p:spPr>
          <a:xfrm>
            <a:off x="3200400" y="0"/>
            <a:ext cx="6858000" cy="6858000"/>
          </a:xfrm>
          <a:prstGeom prst="rect">
            <a:avLst/>
          </a:prstGeom>
        </p:spPr>
      </p:pic>
      <p:sp>
        <p:nvSpPr>
          <p:cNvPr id="6" name="Rettangolo 5">
            <a:extLst>
              <a:ext uri="{FF2B5EF4-FFF2-40B4-BE49-F238E27FC236}">
                <a16:creationId xmlns:a16="http://schemas.microsoft.com/office/drawing/2014/main" id="{0A04F70E-CB5E-41CE-9058-3919743B3D82}"/>
              </a:ext>
            </a:extLst>
          </p:cNvPr>
          <p:cNvSpPr/>
          <p:nvPr/>
        </p:nvSpPr>
        <p:spPr>
          <a:xfrm>
            <a:off x="8546841" y="737118"/>
            <a:ext cx="978159" cy="4961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Ovale 6">
            <a:extLst>
              <a:ext uri="{FF2B5EF4-FFF2-40B4-BE49-F238E27FC236}">
                <a16:creationId xmlns:a16="http://schemas.microsoft.com/office/drawing/2014/main" id="{2F16678A-A93B-432A-9E5B-0F4923542E27}"/>
              </a:ext>
            </a:extLst>
          </p:cNvPr>
          <p:cNvSpPr/>
          <p:nvPr/>
        </p:nvSpPr>
        <p:spPr>
          <a:xfrm>
            <a:off x="8304245" y="1474237"/>
            <a:ext cx="447869" cy="289249"/>
          </a:xfrm>
          <a:prstGeom prst="ellipse">
            <a:avLst/>
          </a:pr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a:extLst>
              <a:ext uri="{FF2B5EF4-FFF2-40B4-BE49-F238E27FC236}">
                <a16:creationId xmlns:a16="http://schemas.microsoft.com/office/drawing/2014/main" id="{E5BA76CC-BB7B-4174-92EF-70F5A1B93447}"/>
              </a:ext>
            </a:extLst>
          </p:cNvPr>
          <p:cNvPicPr>
            <a:picLocks noChangeAspect="1"/>
          </p:cNvPicPr>
          <p:nvPr/>
        </p:nvPicPr>
        <p:blipFill>
          <a:blip r:embed="rId3"/>
          <a:stretch>
            <a:fillRect/>
          </a:stretch>
        </p:blipFill>
        <p:spPr>
          <a:xfrm>
            <a:off x="5558327" y="2969373"/>
            <a:ext cx="2506431" cy="2080338"/>
          </a:xfrm>
          <a:prstGeom prst="rect">
            <a:avLst/>
          </a:prstGeom>
        </p:spPr>
      </p:pic>
      <p:pic>
        <p:nvPicPr>
          <p:cNvPr id="11" name="Immagine 10">
            <a:extLst>
              <a:ext uri="{FF2B5EF4-FFF2-40B4-BE49-F238E27FC236}">
                <a16:creationId xmlns:a16="http://schemas.microsoft.com/office/drawing/2014/main" id="{15CB3080-464B-41E0-83AC-B31320911B90}"/>
              </a:ext>
            </a:extLst>
          </p:cNvPr>
          <p:cNvPicPr>
            <a:picLocks noChangeAspect="1"/>
          </p:cNvPicPr>
          <p:nvPr/>
        </p:nvPicPr>
        <p:blipFill>
          <a:blip r:embed="rId4"/>
          <a:stretch>
            <a:fillRect/>
          </a:stretch>
        </p:blipFill>
        <p:spPr>
          <a:xfrm>
            <a:off x="3419001" y="1220903"/>
            <a:ext cx="2263058" cy="2607905"/>
          </a:xfrm>
          <a:prstGeom prst="rect">
            <a:avLst/>
          </a:prstGeom>
        </p:spPr>
      </p:pic>
      <p:sp>
        <p:nvSpPr>
          <p:cNvPr id="12" name="Rettangolo 11">
            <a:extLst>
              <a:ext uri="{FF2B5EF4-FFF2-40B4-BE49-F238E27FC236}">
                <a16:creationId xmlns:a16="http://schemas.microsoft.com/office/drawing/2014/main" id="{F2CA82F0-C4A7-4DB0-A59F-C2F316AD5F2D}"/>
              </a:ext>
            </a:extLst>
          </p:cNvPr>
          <p:cNvSpPr/>
          <p:nvPr/>
        </p:nvSpPr>
        <p:spPr>
          <a:xfrm>
            <a:off x="3953070" y="2048455"/>
            <a:ext cx="926840" cy="767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CasellaDiTesto 13">
            <a:extLst>
              <a:ext uri="{FF2B5EF4-FFF2-40B4-BE49-F238E27FC236}">
                <a16:creationId xmlns:a16="http://schemas.microsoft.com/office/drawing/2014/main" id="{D4F421E1-4B1D-4975-8A66-41EA9B3788C6}"/>
              </a:ext>
            </a:extLst>
          </p:cNvPr>
          <p:cNvSpPr txBox="1"/>
          <p:nvPr/>
        </p:nvSpPr>
        <p:spPr>
          <a:xfrm>
            <a:off x="899628" y="5197552"/>
            <a:ext cx="8822870" cy="584775"/>
          </a:xfrm>
          <a:prstGeom prst="rect">
            <a:avLst/>
          </a:prstGeom>
          <a:noFill/>
        </p:spPr>
        <p:txBody>
          <a:bodyPr wrap="square">
            <a:spAutoFit/>
          </a:bodyPr>
          <a:lstStyle/>
          <a:p>
            <a:r>
              <a:rPr lang="en-US" sz="1600" dirty="0">
                <a:latin typeface="Arial" panose="020B0604020202020204" pitchFamily="34" charset="0"/>
                <a:cs typeface="Arial" panose="020B0604020202020204" pitchFamily="34" charset="0"/>
              </a:rPr>
              <a:t>In some cases could be necessary consider also the effect on the user, like distraction, gaze guidance, eye reaction, focusing etc. But this is not in the object of the Regulation . </a:t>
            </a:r>
            <a:endParaRPr lang="it-IT"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7156565"/>
      </p:ext>
    </p:extLst>
  </p:cSld>
  <p:clrMapOvr>
    <a:masterClrMapping/>
  </p:clrMapOvr>
</p:sld>
</file>

<file path=ppt/theme/theme1.xml><?xml version="1.0" encoding="utf-8"?>
<a:theme xmlns:a="http://schemas.openxmlformats.org/drawingml/2006/main" name="Sezion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634</TotalTime>
  <Words>489</Words>
  <Application>Microsoft Office PowerPoint</Application>
  <PresentationFormat>Widescreen</PresentationFormat>
  <Paragraphs>86</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Century Gothic</vt:lpstr>
      <vt:lpstr>Wingdings 3</vt:lpstr>
      <vt:lpstr>Sezione</vt:lpstr>
      <vt:lpstr>Proposal for the 06 series of amendments of Regulation No. 22  (Protective helmets)   Accessories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 for the 06 series of amendments of Regulation No. 22  (Protective helmets)</dc:title>
  <dc:creator>MIT</dc:creator>
  <cp:lastModifiedBy>Edoardo Gianotti</cp:lastModifiedBy>
  <cp:revision>55</cp:revision>
  <dcterms:created xsi:type="dcterms:W3CDTF">2019-05-06T06:40:20Z</dcterms:created>
  <dcterms:modified xsi:type="dcterms:W3CDTF">2020-07-17T11:59:09Z</dcterms:modified>
</cp:coreProperties>
</file>