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56" r:id="rId2"/>
    <p:sldId id="354" r:id="rId3"/>
    <p:sldId id="356" r:id="rId4"/>
    <p:sldId id="355" r:id="rId5"/>
    <p:sldId id="345" r:id="rId6"/>
    <p:sldId id="349" r:id="rId7"/>
    <p:sldId id="350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homas Kinsky" initials="TK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66FF"/>
    <a:srgbClr val="0033CC"/>
    <a:srgbClr val="666699"/>
    <a:srgbClr val="6699FF"/>
    <a:srgbClr val="FF9933"/>
    <a:srgbClr val="1DA0E2"/>
    <a:srgbClr val="33CCFF"/>
    <a:srgbClr val="3399FF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956" autoAdjust="0"/>
  </p:normalViewPr>
  <p:slideViewPr>
    <p:cSldViewPr>
      <p:cViewPr varScale="1">
        <p:scale>
          <a:sx n="123" d="100"/>
          <a:sy n="123" d="100"/>
        </p:scale>
        <p:origin x="80" y="14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31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33DA93-F5AA-4839-89F8-A0060078787E}" type="datetimeFigureOut">
              <a:rPr lang="ko-KR" altLang="en-US" smtClean="0"/>
              <a:pPr/>
              <a:t>2020-07-10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2B19FF-16F4-4393-8C90-EE128B338BA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9857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2B19FF-16F4-4393-8C90-EE128B338BAD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84911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2B19FF-16F4-4393-8C90-EE128B338BAD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1485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7/10/2020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006857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7/10/2020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36112789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7/10/2020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26280395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7/10/2020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24398848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7/10/2020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1353037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7/10/2020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98965125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7/10/2020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89670743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7/10/2020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50198329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7/10/2020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69136415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7C9B81F-C347-4BEF-BFDF-29C42F48304A}" type="datetimeFigureOut">
              <a:rPr lang="en-US" smtClean="0"/>
              <a:pPr/>
              <a:t>7/10/2020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49080418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7/10/2020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085697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7/10/2020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8892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41747" y="1338494"/>
            <a:ext cx="9108504" cy="2448272"/>
          </a:xfrm>
        </p:spPr>
        <p:txBody>
          <a:bodyPr>
            <a:noAutofit/>
          </a:bodyPr>
          <a:lstStyle/>
          <a:p>
            <a:pPr algn="ctr"/>
            <a:r>
              <a:rPr lang="en-US" altLang="ko-KR" sz="4000" b="1" dirty="0">
                <a:solidFill>
                  <a:schemeClr val="tx1">
                    <a:lumMod val="95000"/>
                  </a:schemeClr>
                </a:solidFill>
                <a:latin typeface="Arial Black" pitchFamily="34" charset="0"/>
                <a:ea typeface="HY견고딕" pitchFamily="18" charset="-127"/>
              </a:rPr>
              <a:t>Status Report of the</a:t>
            </a:r>
            <a:br>
              <a:rPr lang="en-US" altLang="ko-KR" sz="4000" b="1" dirty="0">
                <a:solidFill>
                  <a:schemeClr val="tx1">
                    <a:lumMod val="95000"/>
                  </a:schemeClr>
                </a:solidFill>
                <a:latin typeface="Arial Black" pitchFamily="34" charset="0"/>
                <a:ea typeface="HY견고딕" pitchFamily="18" charset="-127"/>
              </a:rPr>
            </a:br>
            <a:r>
              <a:rPr lang="en-US" altLang="ko-KR" sz="4000" b="1" dirty="0">
                <a:solidFill>
                  <a:schemeClr val="tx1">
                    <a:lumMod val="95000"/>
                  </a:schemeClr>
                </a:solidFill>
                <a:latin typeface="Arial Black" pitchFamily="34" charset="0"/>
                <a:ea typeface="HY견고딕" pitchFamily="18" charset="-127"/>
              </a:rPr>
              <a:t>Informal Working Group on</a:t>
            </a:r>
            <a:br>
              <a:rPr lang="en-US" altLang="ko-KR" sz="4000" dirty="0">
                <a:solidFill>
                  <a:schemeClr val="tx1">
                    <a:lumMod val="95000"/>
                  </a:schemeClr>
                </a:solidFill>
                <a:latin typeface="Arial Black" pitchFamily="34" charset="0"/>
                <a:ea typeface="HY견고딕" pitchFamily="18" charset="-127"/>
              </a:rPr>
            </a:br>
            <a:r>
              <a:rPr lang="en-US" altLang="ko-KR" sz="4000" dirty="0">
                <a:solidFill>
                  <a:schemeClr val="tx1">
                    <a:lumMod val="95000"/>
                  </a:schemeClr>
                </a:solidFill>
                <a:latin typeface="Arial Black" pitchFamily="34" charset="0"/>
                <a:ea typeface="HY견고딕" pitchFamily="18" charset="-127"/>
              </a:rPr>
              <a:t>Safer Transport of Children in Buses and Coaches</a:t>
            </a:r>
            <a:br>
              <a:rPr lang="en-US" altLang="ko-KR" sz="4000" dirty="0">
                <a:solidFill>
                  <a:schemeClr val="tx1">
                    <a:lumMod val="95000"/>
                  </a:schemeClr>
                </a:solidFill>
                <a:latin typeface="Arial Black" pitchFamily="34" charset="0"/>
                <a:ea typeface="HY견고딕" pitchFamily="18" charset="-127"/>
              </a:rPr>
            </a:br>
            <a:r>
              <a:rPr lang="en-US" altLang="ko-KR" sz="4000" dirty="0">
                <a:solidFill>
                  <a:schemeClr val="tx1">
                    <a:lumMod val="95000"/>
                  </a:schemeClr>
                </a:solidFill>
                <a:latin typeface="Arial Black" pitchFamily="34" charset="0"/>
                <a:ea typeface="HY견고딕" pitchFamily="18" charset="-127"/>
              </a:rPr>
              <a:t>(IWG-STCBC)</a:t>
            </a:r>
            <a:endParaRPr lang="ko-KR" altLang="en-US" sz="4000" b="1" dirty="0">
              <a:solidFill>
                <a:schemeClr val="tx1">
                  <a:lumMod val="95000"/>
                </a:schemeClr>
              </a:solidFill>
              <a:latin typeface="Arial Black" pitchFamily="34" charset="0"/>
              <a:ea typeface="HY견고딕" pitchFamily="18" charset="-127"/>
            </a:endParaRPr>
          </a:p>
        </p:txBody>
      </p:sp>
      <p:sp>
        <p:nvSpPr>
          <p:cNvPr id="8" name="부제목 7"/>
          <p:cNvSpPr>
            <a:spLocks noGrp="1"/>
          </p:cNvSpPr>
          <p:nvPr>
            <p:ph type="subTitle" idx="1"/>
          </p:nvPr>
        </p:nvSpPr>
        <p:spPr>
          <a:xfrm>
            <a:off x="2168652" y="5508978"/>
            <a:ext cx="7854696" cy="920544"/>
          </a:xfrm>
        </p:spPr>
        <p:txBody>
          <a:bodyPr>
            <a:normAutofit/>
          </a:bodyPr>
          <a:lstStyle/>
          <a:p>
            <a:pPr algn="ctr"/>
            <a:r>
              <a:rPr lang="en-US" altLang="ko-KR" sz="1800" dirty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  <a:t>Chair: Marta </a:t>
            </a:r>
            <a:r>
              <a:rPr lang="en-US" altLang="ko-KR" sz="1800" dirty="0" err="1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  <a:t>Anglès</a:t>
            </a:r>
            <a:r>
              <a:rPr lang="en-US" altLang="ko-KR" sz="1800" dirty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  <a:t> , SPAIN</a:t>
            </a:r>
          </a:p>
          <a:p>
            <a:pPr algn="ctr"/>
            <a:r>
              <a:rPr lang="en-US" altLang="ko-KR" sz="1800" dirty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  <a:t>Secretary: FARID BENDJELLAL, CLEPA</a:t>
            </a:r>
            <a:endParaRPr lang="ko-KR" altLang="en-US" sz="1800" dirty="0">
              <a:solidFill>
                <a:schemeClr val="tx1"/>
              </a:solidFill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19131" y="4449534"/>
            <a:ext cx="39537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latin typeface="Arial" pitchFamily="34" charset="0"/>
                <a:cs typeface="Arial" pitchFamily="34" charset="0"/>
              </a:rPr>
              <a:t>67</a:t>
            </a:r>
            <a:r>
              <a:rPr lang="en-US" altLang="ko-KR" sz="2400" b="1" baseline="30000" dirty="0">
                <a:latin typeface="Arial" pitchFamily="34" charset="0"/>
                <a:cs typeface="Arial" pitchFamily="34" charset="0"/>
              </a:rPr>
              <a:t>th</a:t>
            </a:r>
            <a:r>
              <a:rPr lang="en-US" altLang="ko-KR" sz="2400" b="1" dirty="0">
                <a:latin typeface="Arial" pitchFamily="34" charset="0"/>
                <a:cs typeface="Arial" pitchFamily="34" charset="0"/>
              </a:rPr>
              <a:t> GRSP Session</a:t>
            </a:r>
          </a:p>
          <a:p>
            <a:pPr algn="ctr"/>
            <a:r>
              <a:rPr lang="en-US" altLang="ko-KR" sz="2400" b="1" dirty="0">
                <a:latin typeface="Arial" pitchFamily="34" charset="0"/>
                <a:cs typeface="Arial" pitchFamily="34" charset="0"/>
              </a:rPr>
              <a:t>20 – 13 July 2020</a:t>
            </a:r>
            <a:endParaRPr lang="ko-KR" alt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feld 12"/>
          <p:cNvSpPr txBox="1">
            <a:spLocks noChangeArrowheads="1"/>
          </p:cNvSpPr>
          <p:nvPr/>
        </p:nvSpPr>
        <p:spPr bwMode="auto">
          <a:xfrm>
            <a:off x="9059103" y="44785"/>
            <a:ext cx="2858269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GRSP-67-08</a:t>
            </a:r>
            <a:endParaRPr lang="de-DE" sz="14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67</a:t>
            </a:r>
            <a:r>
              <a:rPr lang="en-US" sz="1400" baseline="30000" dirty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 GRSP, 20-23 July 2020</a:t>
            </a:r>
            <a:br>
              <a:rPr lang="en-US" sz="1400" dirty="0">
                <a:latin typeface="Times New Roman" pitchFamily="18" charset="0"/>
                <a:cs typeface="Times New Roman" pitchFamily="18" charset="0"/>
              </a:rPr>
            </a:b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agenda item 15</a:t>
            </a:r>
          </a:p>
        </p:txBody>
      </p:sp>
      <p:sp>
        <p:nvSpPr>
          <p:cNvPr id="7" name="Textfeld 12"/>
          <p:cNvSpPr txBox="1">
            <a:spLocks noChangeArrowheads="1"/>
          </p:cNvSpPr>
          <p:nvPr/>
        </p:nvSpPr>
        <p:spPr bwMode="auto">
          <a:xfrm>
            <a:off x="270055" y="152507"/>
            <a:ext cx="424847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eaLnBrk="1" hangingPunct="1"/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Submitted by Spain</a:t>
            </a:r>
            <a:endParaRPr lang="de-DE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내용 개체 틀 11">
            <a:extLst>
              <a:ext uri="{FF2B5EF4-FFF2-40B4-BE49-F238E27FC236}">
                <a16:creationId xmlns:a16="http://schemas.microsoft.com/office/drawing/2014/main" id="{46DEE6C4-4BF9-4FBD-80AD-52C1CCDBE246}"/>
              </a:ext>
            </a:extLst>
          </p:cNvPr>
          <p:cNvSpPr txBox="1">
            <a:spLocks/>
          </p:cNvSpPr>
          <p:nvPr/>
        </p:nvSpPr>
        <p:spPr>
          <a:xfrm>
            <a:off x="1667508" y="1484784"/>
            <a:ext cx="8856984" cy="532859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tabLst>
                <a:tab pos="444500" algn="l"/>
              </a:tabLst>
            </a:pPr>
            <a:endParaRPr lang="en-US" altLang="ko-K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Arial" panose="020B0604020202020204" pitchFamily="34" charset="0"/>
              <a:buChar char="•"/>
              <a:tabLst>
                <a:tab pos="444500" algn="l"/>
              </a:tabLst>
            </a:pP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1st IWG-STCBC meeting</a:t>
            </a:r>
          </a:p>
          <a:p>
            <a:pPr marL="0" indent="0">
              <a:buNone/>
              <a:tabLst>
                <a:tab pos="444500" algn="l"/>
              </a:tabLst>
            </a:pPr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Date: 9</a:t>
            </a:r>
            <a:r>
              <a:rPr lang="en-US" altLang="ko-KR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 July 2019</a:t>
            </a:r>
            <a:b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Location: </a:t>
            </a:r>
            <a:r>
              <a:rPr lang="es-E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Ministerio de Industria, Comercio y Turismo </a:t>
            </a:r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, Madrid, Spain</a:t>
            </a:r>
          </a:p>
          <a:p>
            <a:pPr marL="0" indent="0">
              <a:buNone/>
              <a:tabLst>
                <a:tab pos="444500" algn="l"/>
              </a:tabLst>
            </a:pPr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Initial discussions &amp; </a:t>
            </a:r>
            <a:r>
              <a:rPr lang="en-US" altLang="ko-KR" sz="1400" dirty="0" err="1">
                <a:latin typeface="Arial" panose="020B0604020202020204" pitchFamily="34" charset="0"/>
                <a:cs typeface="Arial" panose="020B0604020202020204" pitchFamily="34" charset="0"/>
              </a:rPr>
              <a:t>DraftingTerms</a:t>
            </a:r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 of Reference.</a:t>
            </a:r>
          </a:p>
          <a:p>
            <a:pPr algn="just">
              <a:buFont typeface="Arial" panose="020B0604020202020204" pitchFamily="34" charset="0"/>
              <a:buChar char="•"/>
              <a:tabLst>
                <a:tab pos="444500" algn="l"/>
              </a:tabLst>
            </a:pP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 2nd IWG-STCBC meeting</a:t>
            </a:r>
          </a:p>
          <a:p>
            <a:pPr marL="0" indent="0">
              <a:buNone/>
              <a:tabLst>
                <a:tab pos="444500" algn="l"/>
              </a:tabLst>
            </a:pPr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Date: 30</a:t>
            </a:r>
            <a:r>
              <a:rPr lang="en-US" altLang="ko-KR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 October 2019</a:t>
            </a:r>
            <a:b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Location: </a:t>
            </a:r>
            <a:r>
              <a:rPr lang="es-ES" altLang="ko-KR" sz="1400" dirty="0" err="1">
                <a:latin typeface="Arial" panose="020B0604020202020204" pitchFamily="34" charset="0"/>
                <a:cs typeface="Arial" panose="020B0604020202020204" pitchFamily="34" charset="0"/>
              </a:rPr>
              <a:t>Applus</a:t>
            </a:r>
            <a:r>
              <a:rPr lang="es-E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 IDIADA</a:t>
            </a:r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, Tarragona, Spain</a:t>
            </a:r>
          </a:p>
          <a:p>
            <a:pPr marL="0" indent="0">
              <a:buNone/>
              <a:tabLst>
                <a:tab pos="444500" algn="l"/>
              </a:tabLst>
            </a:pPr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Reviewing accident surveys , discussing key elements to investigate , Defining a  draft Road map. </a:t>
            </a:r>
          </a:p>
          <a:p>
            <a:pPr algn="just">
              <a:buFont typeface="Arial" panose="020B0604020202020204" pitchFamily="34" charset="0"/>
              <a:buChar char="•"/>
              <a:tabLst>
                <a:tab pos="444500" algn="l"/>
              </a:tabLst>
            </a:pPr>
            <a:r>
              <a:rPr lang="en-US" altLang="ko-KR" sz="1600" b="1" dirty="0">
                <a:latin typeface="Arial" panose="020B0604020202020204" pitchFamily="34" charset="0"/>
                <a:cs typeface="Arial" panose="020B0604020202020204" pitchFamily="34" charset="0"/>
              </a:rPr>
              <a:t>3rd IWG-STCBC meeting</a:t>
            </a:r>
          </a:p>
          <a:p>
            <a:pPr marL="0" indent="0">
              <a:buNone/>
              <a:tabLst>
                <a:tab pos="444500" algn="l"/>
              </a:tabLst>
            </a:pPr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Date: 16</a:t>
            </a:r>
            <a:r>
              <a:rPr lang="en-US" altLang="ko-KR" sz="1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-17</a:t>
            </a:r>
            <a:r>
              <a:rPr lang="en-US" altLang="ko-KR" sz="1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 January 2020</a:t>
            </a:r>
            <a:b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Location: </a:t>
            </a:r>
            <a:r>
              <a:rPr lang="es-E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CLEPA, </a:t>
            </a:r>
            <a:r>
              <a:rPr lang="en-GB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Brussels</a:t>
            </a:r>
          </a:p>
          <a:p>
            <a:pPr marL="0" indent="0">
              <a:buNone/>
              <a:tabLst>
                <a:tab pos="444500" algn="l"/>
              </a:tabLst>
            </a:pPr>
            <a:r>
              <a:rPr lang="en-GB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Definition of dynamic tests conditions, definition of research key dynamic tests to see the dummy behaviour.</a:t>
            </a:r>
          </a:p>
          <a:p>
            <a:pPr marL="0" indent="0">
              <a:buNone/>
              <a:tabLst>
                <a:tab pos="444500" algn="l"/>
              </a:tabLst>
            </a:pPr>
            <a:endParaRPr lang="en-GB" altLang="ko-K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tabLst>
                <a:tab pos="444500" algn="l"/>
              </a:tabLst>
            </a:pPr>
            <a:endParaRPr lang="en-US" altLang="ko-KR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Arial" panose="020B0604020202020204" pitchFamily="34" charset="0"/>
              <a:buChar char="•"/>
              <a:tabLst>
                <a:tab pos="444500" algn="l"/>
              </a:tabLst>
            </a:pPr>
            <a:endParaRPr lang="en-US" altLang="ko-KR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  <a:tabLst>
                <a:tab pos="444500" algn="l"/>
              </a:tabLst>
            </a:pPr>
            <a:endParaRPr lang="en-US" altLang="ko-K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제목 1">
            <a:extLst>
              <a:ext uri="{FF2B5EF4-FFF2-40B4-BE49-F238E27FC236}">
                <a16:creationId xmlns:a16="http://schemas.microsoft.com/office/drawing/2014/main" id="{219736D3-2DB5-4C86-AF37-0494E3A49E2B}"/>
              </a:ext>
            </a:extLst>
          </p:cNvPr>
          <p:cNvSpPr txBox="1">
            <a:spLocks/>
          </p:cNvSpPr>
          <p:nvPr/>
        </p:nvSpPr>
        <p:spPr>
          <a:xfrm>
            <a:off x="1524000" y="44624"/>
            <a:ext cx="9144000" cy="1008112"/>
          </a:xfrm>
          <a:prstGeom prst="rect">
            <a:avLst/>
          </a:prstGeom>
          <a:noFill/>
        </p:spPr>
        <p:txBody>
          <a:bodyPr vert="horz" lIns="91440" tIns="45720" rIns="91440" bIns="45720" rtlCol="0" anchor="ctr" anchorCtr="0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ko-KR" sz="4000" b="1" dirty="0">
                <a:solidFill>
                  <a:schemeClr val="tx1"/>
                </a:solidFill>
                <a:latin typeface="Arial Black" pitchFamily="34" charset="0"/>
                <a:cs typeface="Arial" pitchFamily="34" charset="0"/>
              </a:rPr>
              <a:t>Informal Working Group</a:t>
            </a:r>
            <a:endParaRPr lang="ko-KR" altLang="en-US" sz="4000" b="1" dirty="0">
              <a:solidFill>
                <a:schemeClr val="tx1"/>
              </a:solidFill>
              <a:latin typeface="Arial Black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0304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pPr algn="ctr"/>
            <a:r>
              <a:rPr lang="fr-FR" sz="4000" b="1" dirty="0">
                <a:solidFill>
                  <a:schemeClr val="tx1"/>
                </a:solidFill>
                <a:latin typeface="Arial Black" pitchFamily="34" charset="0"/>
                <a:cs typeface="Arial" pitchFamily="34" charset="0"/>
              </a:rPr>
              <a:t>Next </a:t>
            </a:r>
            <a:r>
              <a:rPr lang="fr-FR" sz="4000" b="1" dirty="0" err="1">
                <a:solidFill>
                  <a:schemeClr val="tx1"/>
                </a:solidFill>
                <a:latin typeface="Arial Black" pitchFamily="34" charset="0"/>
                <a:cs typeface="Arial" pitchFamily="34" charset="0"/>
              </a:rPr>
              <a:t>Planned</a:t>
            </a:r>
            <a:r>
              <a:rPr lang="fr-FR" sz="4000" b="1" dirty="0">
                <a:solidFill>
                  <a:schemeClr val="tx1"/>
                </a:solidFill>
                <a:latin typeface="Arial Black" pitchFamily="34" charset="0"/>
                <a:cs typeface="Arial" pitchFamily="34" charset="0"/>
              </a:rPr>
              <a:t> </a:t>
            </a:r>
            <a:r>
              <a:rPr lang="fr-FR" sz="4000" b="1" dirty="0" err="1">
                <a:solidFill>
                  <a:schemeClr val="tx1"/>
                </a:solidFill>
                <a:latin typeface="Arial Black" pitchFamily="34" charset="0"/>
                <a:cs typeface="Arial" pitchFamily="34" charset="0"/>
              </a:rPr>
              <a:t>Tasks</a:t>
            </a:r>
            <a:r>
              <a:rPr lang="fr-FR" sz="4000" b="1" dirty="0">
                <a:solidFill>
                  <a:schemeClr val="tx1"/>
                </a:solidFill>
                <a:latin typeface="Arial Black" pitchFamily="34" charset="0"/>
                <a:cs typeface="Arial" pitchFamily="34" charset="0"/>
              </a:rPr>
              <a:t>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ES" sz="1600" dirty="0"/>
          </a:p>
          <a:p>
            <a:pPr lvl="1" algn="just">
              <a:buFont typeface="Arial" panose="020B0604020202020204" pitchFamily="34" charset="0"/>
              <a:buChar char="•"/>
              <a:tabLst>
                <a:tab pos="444500" algn="l"/>
              </a:tabLst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Seat belt specifications  </a:t>
            </a:r>
          </a:p>
          <a:p>
            <a:pPr lvl="1" algn="just">
              <a:buFont typeface="Arial" panose="020B0604020202020204" pitchFamily="34" charset="0"/>
              <a:buChar char="•"/>
              <a:tabLst>
                <a:tab pos="444500" algn="l"/>
              </a:tabLst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Market overview of seat-belt installation </a:t>
            </a:r>
          </a:p>
          <a:p>
            <a:pPr lvl="1" algn="just">
              <a:buFont typeface="Arial" panose="020B0604020202020204" pitchFamily="34" charset="0"/>
              <a:buChar char="•"/>
              <a:tabLst>
                <a:tab pos="444500" algn="l"/>
              </a:tabLst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Distance between bus/coaches seats in Korea </a:t>
            </a:r>
          </a:p>
          <a:p>
            <a:pPr lvl="1" algn="just">
              <a:buFont typeface="Arial" panose="020B0604020202020204" pitchFamily="34" charset="0"/>
              <a:buChar char="•"/>
              <a:tabLst>
                <a:tab pos="444500" algn="l"/>
              </a:tabLst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Presentation of requirements that apply in Korea to buses/coaches </a:t>
            </a:r>
          </a:p>
          <a:p>
            <a:pPr lvl="1" algn="just">
              <a:buFont typeface="Arial" panose="020B0604020202020204" pitchFamily="34" charset="0"/>
              <a:buChar char="•"/>
              <a:tabLst>
                <a:tab pos="444500" algn="l"/>
              </a:tabLst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Key elements for future accident investigation </a:t>
            </a:r>
          </a:p>
          <a:p>
            <a:pPr lvl="1" algn="just">
              <a:buFont typeface="Arial" panose="020B0604020202020204" pitchFamily="34" charset="0"/>
              <a:buChar char="•"/>
              <a:tabLst>
                <a:tab pos="444500" algn="l"/>
              </a:tabLst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Top and front views from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Evobus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simulation </a:t>
            </a:r>
          </a:p>
          <a:p>
            <a:pPr lvl="1" algn="just">
              <a:buFont typeface="Arial" panose="020B0604020202020204" pitchFamily="34" charset="0"/>
              <a:buChar char="•"/>
              <a:tabLst>
                <a:tab pos="444500" algn="l"/>
              </a:tabLst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Support leg assessment volume</a:t>
            </a:r>
          </a:p>
          <a:p>
            <a:pPr lvl="1" algn="just">
              <a:buFont typeface="Arial" panose="020B0604020202020204" pitchFamily="34" charset="0"/>
              <a:buChar char="•"/>
              <a:tabLst>
                <a:tab pos="444500" algn="l"/>
              </a:tabLst>
            </a:pP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Testing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 algn="just">
              <a:buFont typeface="Arial" panose="020B0604020202020204" pitchFamily="34" charset="0"/>
              <a:buChar char="•"/>
              <a:tabLst>
                <a:tab pos="444500" algn="l"/>
              </a:tabLst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Comparison of loads in R80 and using M2 pulse in R100 </a:t>
            </a:r>
          </a:p>
          <a:p>
            <a:endParaRPr lang="es-ES" sz="1600" dirty="0"/>
          </a:p>
          <a:p>
            <a:endParaRPr lang="es-ES" sz="1600" dirty="0"/>
          </a:p>
          <a:p>
            <a:endParaRPr lang="fr-FR" sz="16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58562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1">
            <a:extLst>
              <a:ext uri="{FF2B5EF4-FFF2-40B4-BE49-F238E27FC236}">
                <a16:creationId xmlns:a16="http://schemas.microsoft.com/office/drawing/2014/main" id="{219736D3-2DB5-4C86-AF37-0494E3A49E2B}"/>
              </a:ext>
            </a:extLst>
          </p:cNvPr>
          <p:cNvSpPr txBox="1">
            <a:spLocks/>
          </p:cNvSpPr>
          <p:nvPr/>
        </p:nvSpPr>
        <p:spPr>
          <a:xfrm>
            <a:off x="1524000" y="44624"/>
            <a:ext cx="9144000" cy="1008112"/>
          </a:xfrm>
          <a:prstGeom prst="rect">
            <a:avLst/>
          </a:prstGeom>
          <a:noFill/>
        </p:spPr>
        <p:txBody>
          <a:bodyPr vert="horz" lIns="91440" tIns="45720" rIns="91440" bIns="45720" rtlCol="0" anchor="ctr" anchorCtr="0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ko-KR" sz="4000" b="1" dirty="0">
                <a:solidFill>
                  <a:schemeClr val="tx1"/>
                </a:solidFill>
                <a:latin typeface="Arial Black" pitchFamily="34" charset="0"/>
                <a:cs typeface="Arial" pitchFamily="34" charset="0"/>
              </a:rPr>
              <a:t>Road map</a:t>
            </a:r>
            <a:endParaRPr lang="ko-KR" altLang="en-US" sz="4000" b="1" dirty="0">
              <a:solidFill>
                <a:schemeClr val="tx1"/>
              </a:solidFill>
              <a:latin typeface="Arial Black" pitchFamily="34" charset="0"/>
              <a:cs typeface="Arial" pitchFamily="34" charset="0"/>
            </a:endParaRP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42A9218F-0301-47E7-A2C5-8D32921783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6971363"/>
              </p:ext>
            </p:extLst>
          </p:nvPr>
        </p:nvGraphicFramePr>
        <p:xfrm>
          <a:off x="1773064" y="2276872"/>
          <a:ext cx="8645871" cy="329692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8819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19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19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noProof="0"/>
                        <a:t>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/>
                        <a:t>Learning Phase</a:t>
                      </a:r>
                      <a:r>
                        <a:rPr lang="en-GB" baseline="0" noProof="0"/>
                        <a:t> </a:t>
                      </a:r>
                      <a:endParaRPr lang="en-GB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Execution Phase</a:t>
                      </a:r>
                      <a:r>
                        <a:rPr lang="en-GB" baseline="0" noProof="0"/>
                        <a:t> </a:t>
                      </a:r>
                      <a:endParaRPr lang="en-GB" noProof="0"/>
                    </a:p>
                    <a:p>
                      <a:endParaRPr lang="en-GB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aseline="0" noProof="0"/>
                        <a:t>Check &amp; Submission to GRSP </a:t>
                      </a:r>
                      <a:endParaRPr lang="en-GB" noProof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/>
                        <a:t>Collect data on: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noProof="0" dirty="0"/>
                        <a:t>accident situations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noProof="0" dirty="0"/>
                        <a:t>usage conditions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baseline="0" noProof="0" dirty="0"/>
                        <a:t>space in and testing requirements for M2 &amp; M3 vehicles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baseline="0" noProof="0" dirty="0"/>
                        <a:t>Define format for accident data collection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Defining key elements of the regulation - Drafting</a:t>
                      </a:r>
                      <a:r>
                        <a:rPr lang="en-GB" baseline="0" noProof="0" dirty="0"/>
                        <a:t> Requirements &amp; evaluating their feasibility and relevance </a:t>
                      </a:r>
                    </a:p>
                    <a:p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Completion</a:t>
                      </a:r>
                      <a:r>
                        <a:rPr lang="en-GB" baseline="0" noProof="0" dirty="0"/>
                        <a:t> of proposal to GRSP</a:t>
                      </a:r>
                      <a:endParaRPr lang="en-GB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78981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제목 1"/>
          <p:cNvSpPr>
            <a:spLocks noGrp="1"/>
          </p:cNvSpPr>
          <p:nvPr>
            <p:ph type="title"/>
          </p:nvPr>
        </p:nvSpPr>
        <p:spPr>
          <a:xfrm>
            <a:off x="1524000" y="44624"/>
            <a:ext cx="9144000" cy="1008112"/>
          </a:xfrm>
          <a:noFill/>
        </p:spPr>
        <p:txBody>
          <a:bodyPr anchor="ctr" anchorCtr="0">
            <a:normAutofit/>
          </a:bodyPr>
          <a:lstStyle/>
          <a:p>
            <a:pPr algn="ctr"/>
            <a:r>
              <a:rPr lang="en-US" altLang="ko-KR" sz="4000" b="1" dirty="0">
                <a:solidFill>
                  <a:schemeClr val="tx1"/>
                </a:solidFill>
                <a:latin typeface="Arial Black" pitchFamily="34" charset="0"/>
                <a:cs typeface="Arial" pitchFamily="34" charset="0"/>
              </a:rPr>
              <a:t>Timeline</a:t>
            </a:r>
            <a:endParaRPr lang="ko-KR" altLang="en-US" sz="4000" b="1" dirty="0">
              <a:solidFill>
                <a:schemeClr val="tx1"/>
              </a:solidFill>
              <a:latin typeface="Arial Black" pitchFamily="34" charset="0"/>
              <a:cs typeface="Arial" pitchFamily="34" charset="0"/>
            </a:endParaRPr>
          </a:p>
        </p:txBody>
      </p:sp>
      <p:cxnSp>
        <p:nvCxnSpPr>
          <p:cNvPr id="5" name="直線コネクタ 3"/>
          <p:cNvCxnSpPr>
            <a:cxnSpLocks/>
          </p:cNvCxnSpPr>
          <p:nvPr/>
        </p:nvCxnSpPr>
        <p:spPr>
          <a:xfrm>
            <a:off x="272489" y="2395354"/>
            <a:ext cx="10936079" cy="167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/>
          <p:cNvCxnSpPr/>
          <p:nvPr/>
        </p:nvCxnSpPr>
        <p:spPr>
          <a:xfrm flipH="1">
            <a:off x="1052718" y="1896305"/>
            <a:ext cx="12254" cy="30114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>
            <a:spLocks noChangeArrowheads="1"/>
          </p:cNvSpPr>
          <p:nvPr/>
        </p:nvSpPr>
        <p:spPr bwMode="auto">
          <a:xfrm>
            <a:off x="1052719" y="2074479"/>
            <a:ext cx="61856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 dirty="0">
                <a:latin typeface="Arial" pitchFamily="34" charset="0"/>
                <a:cs typeface="Arial" pitchFamily="34" charset="0"/>
              </a:rPr>
              <a:t>11 12</a:t>
            </a:r>
            <a:endParaRPr lang="ja-JP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AutoShape 38"/>
          <p:cNvSpPr>
            <a:spLocks noChangeArrowheads="1"/>
          </p:cNvSpPr>
          <p:nvPr/>
        </p:nvSpPr>
        <p:spPr bwMode="auto">
          <a:xfrm rot="-5400000">
            <a:off x="2469190" y="2625537"/>
            <a:ext cx="576262" cy="360362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>
                <a:latin typeface="Arial" pitchFamily="34" charset="0"/>
                <a:cs typeface="Arial" pitchFamily="34" charset="0"/>
              </a:rPr>
              <a:t>181</a:t>
            </a:r>
          </a:p>
        </p:txBody>
      </p:sp>
      <p:sp>
        <p:nvSpPr>
          <p:cNvPr id="10" name="AutoShape 39"/>
          <p:cNvSpPr>
            <a:spLocks noChangeArrowheads="1"/>
          </p:cNvSpPr>
          <p:nvPr/>
        </p:nvSpPr>
        <p:spPr bwMode="auto">
          <a:xfrm rot="-5400000">
            <a:off x="3621320" y="2627125"/>
            <a:ext cx="576263" cy="360363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>
                <a:latin typeface="Arial" pitchFamily="34" charset="0"/>
                <a:cs typeface="Arial" pitchFamily="34" charset="0"/>
              </a:rPr>
              <a:t>182</a:t>
            </a:r>
          </a:p>
        </p:txBody>
      </p:sp>
      <p:sp>
        <p:nvSpPr>
          <p:cNvPr id="11" name="AutoShape 42"/>
          <p:cNvSpPr>
            <a:spLocks noChangeArrowheads="1"/>
          </p:cNvSpPr>
          <p:nvPr/>
        </p:nvSpPr>
        <p:spPr bwMode="auto">
          <a:xfrm rot="-5400000">
            <a:off x="3916051" y="3426110"/>
            <a:ext cx="504825" cy="431800"/>
          </a:xfrm>
          <a:prstGeom prst="flowChartPunchedTap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>
                <a:latin typeface="Arial" pitchFamily="34" charset="0"/>
                <a:cs typeface="Arial" pitchFamily="34" charset="0"/>
              </a:rPr>
              <a:t>68</a:t>
            </a:r>
          </a:p>
        </p:txBody>
      </p:sp>
      <p:sp>
        <p:nvSpPr>
          <p:cNvPr id="12" name="AutoShape 44"/>
          <p:cNvSpPr>
            <a:spLocks noChangeArrowheads="1"/>
          </p:cNvSpPr>
          <p:nvPr/>
        </p:nvSpPr>
        <p:spPr bwMode="auto">
          <a:xfrm rot="-5400000">
            <a:off x="6573077" y="3426110"/>
            <a:ext cx="504825" cy="431800"/>
          </a:xfrm>
          <a:prstGeom prst="flowChartPunchedTap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>
                <a:latin typeface="Arial" pitchFamily="34" charset="0"/>
                <a:cs typeface="Arial" pitchFamily="34" charset="0"/>
              </a:rPr>
              <a:t>70</a:t>
            </a:r>
          </a:p>
        </p:txBody>
      </p:sp>
      <p:cxnSp>
        <p:nvCxnSpPr>
          <p:cNvPr id="13" name="直線コネクタ 6"/>
          <p:cNvCxnSpPr/>
          <p:nvPr/>
        </p:nvCxnSpPr>
        <p:spPr>
          <a:xfrm>
            <a:off x="4348766" y="1896305"/>
            <a:ext cx="28575" cy="30384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6"/>
          <p:cNvCxnSpPr/>
          <p:nvPr/>
        </p:nvCxnSpPr>
        <p:spPr>
          <a:xfrm>
            <a:off x="7013062" y="1869317"/>
            <a:ext cx="28575" cy="30384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AutoShape 41"/>
          <p:cNvSpPr>
            <a:spLocks noChangeArrowheads="1"/>
          </p:cNvSpPr>
          <p:nvPr/>
        </p:nvSpPr>
        <p:spPr bwMode="auto">
          <a:xfrm rot="-5400000">
            <a:off x="2681513" y="3426109"/>
            <a:ext cx="504825" cy="431800"/>
          </a:xfrm>
          <a:prstGeom prst="flowChartPunchedTap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b="1" dirty="0">
                <a:latin typeface="Arial" pitchFamily="34" charset="0"/>
                <a:cs typeface="Arial" pitchFamily="34" charset="0"/>
              </a:rPr>
              <a:t>67</a:t>
            </a:r>
          </a:p>
        </p:txBody>
      </p:sp>
      <p:sp>
        <p:nvSpPr>
          <p:cNvPr id="16" name="AutoShape 43"/>
          <p:cNvSpPr>
            <a:spLocks noChangeArrowheads="1"/>
          </p:cNvSpPr>
          <p:nvPr/>
        </p:nvSpPr>
        <p:spPr bwMode="auto">
          <a:xfrm rot="-5400000">
            <a:off x="4988901" y="3426880"/>
            <a:ext cx="504825" cy="431800"/>
          </a:xfrm>
          <a:prstGeom prst="flowChartPunchedTap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>
                <a:latin typeface="Arial" pitchFamily="34" charset="0"/>
                <a:cs typeface="Arial" pitchFamily="34" charset="0"/>
              </a:rPr>
              <a:t>69</a:t>
            </a:r>
          </a:p>
        </p:txBody>
      </p:sp>
      <p:sp>
        <p:nvSpPr>
          <p:cNvPr id="17" name="AutoShape 47"/>
          <p:cNvSpPr>
            <a:spLocks noChangeArrowheads="1"/>
          </p:cNvSpPr>
          <p:nvPr/>
        </p:nvSpPr>
        <p:spPr bwMode="auto">
          <a:xfrm rot="-5400000">
            <a:off x="1244485" y="3416818"/>
            <a:ext cx="504825" cy="431800"/>
          </a:xfrm>
          <a:prstGeom prst="flowChartPunchedTap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>
                <a:latin typeface="Arial" pitchFamily="34" charset="0"/>
                <a:cs typeface="Arial" pitchFamily="34" charset="0"/>
              </a:rPr>
              <a:t>66</a:t>
            </a:r>
          </a:p>
        </p:txBody>
      </p:sp>
      <p:sp>
        <p:nvSpPr>
          <p:cNvPr id="18" name="모서리가 둥근 직사각형 17"/>
          <p:cNvSpPr/>
          <p:nvPr/>
        </p:nvSpPr>
        <p:spPr>
          <a:xfrm>
            <a:off x="1719751" y="4213284"/>
            <a:ext cx="216000" cy="360000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3</a:t>
            </a:r>
            <a:endParaRPr lang="ko-KR" altLang="en-US" sz="1100" dirty="0">
              <a:solidFill>
                <a:schemeClr val="tx1"/>
              </a:solidFill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22" name="テキスト ボックス 4"/>
          <p:cNvSpPr txBox="1">
            <a:spLocks noChangeArrowheads="1"/>
          </p:cNvSpPr>
          <p:nvPr/>
        </p:nvSpPr>
        <p:spPr bwMode="auto">
          <a:xfrm>
            <a:off x="243469" y="2627178"/>
            <a:ext cx="877163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buFont typeface="Arial" charset="0"/>
              <a:defRPr sz="19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buFont typeface="Arial" charset="0"/>
              <a:buChar char="•"/>
              <a:defRPr sz="19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None/>
            </a:pPr>
            <a:r>
              <a:rPr kumimoji="1" lang="en-US" altLang="ja-JP" sz="1800" b="1" dirty="0">
                <a:ea typeface="ＭＳ Ｐゴシック" pitchFamily="34" charset="-128"/>
              </a:rPr>
              <a:t>WP.29</a:t>
            </a:r>
          </a:p>
          <a:p>
            <a:pPr eaLnBrk="1" hangingPunct="1">
              <a:buFontTx/>
              <a:buNone/>
            </a:pPr>
            <a:endParaRPr kumimoji="1" lang="en-US" altLang="ja-JP" sz="1800" dirty="0">
              <a:ea typeface="ＭＳ Ｐゴシック" pitchFamily="34" charset="-128"/>
            </a:endParaRPr>
          </a:p>
          <a:p>
            <a:pPr eaLnBrk="1" hangingPunct="1">
              <a:buFontTx/>
              <a:buNone/>
            </a:pPr>
            <a:endParaRPr kumimoji="1" lang="en-US" altLang="ja-JP" sz="1800" dirty="0">
              <a:ea typeface="ＭＳ Ｐゴシック" pitchFamily="34" charset="-128"/>
            </a:endParaRPr>
          </a:p>
          <a:p>
            <a:pPr eaLnBrk="1" hangingPunct="1">
              <a:buFontTx/>
              <a:buNone/>
            </a:pPr>
            <a:r>
              <a:rPr kumimoji="1" lang="en-US" altLang="ja-JP" sz="1800" b="1" dirty="0">
                <a:ea typeface="ＭＳ Ｐゴシック" pitchFamily="34" charset="-128"/>
              </a:rPr>
              <a:t>GRSP</a:t>
            </a:r>
          </a:p>
          <a:p>
            <a:pPr eaLnBrk="1" hangingPunct="1">
              <a:buFontTx/>
              <a:buNone/>
            </a:pPr>
            <a:endParaRPr kumimoji="1" lang="en-US" altLang="ja-JP" sz="1800" b="1" dirty="0">
              <a:ea typeface="ＭＳ Ｐゴシック" pitchFamily="34" charset="-128"/>
            </a:endParaRPr>
          </a:p>
          <a:p>
            <a:pPr eaLnBrk="1" hangingPunct="1">
              <a:buFontTx/>
              <a:buNone/>
            </a:pPr>
            <a:endParaRPr kumimoji="1" lang="en-US" altLang="ja-JP" sz="1800" b="1" dirty="0">
              <a:ea typeface="ＭＳ Ｐゴシック" pitchFamily="34" charset="-128"/>
            </a:endParaRPr>
          </a:p>
          <a:p>
            <a:pPr eaLnBrk="1" hangingPunct="1">
              <a:buFontTx/>
              <a:buNone/>
            </a:pPr>
            <a:r>
              <a:rPr kumimoji="1" lang="en-US" altLang="ja-JP" sz="1800" b="1" dirty="0">
                <a:ea typeface="ＭＳ Ｐゴシック" pitchFamily="34" charset="-128"/>
              </a:rPr>
              <a:t>IWG</a:t>
            </a:r>
          </a:p>
        </p:txBody>
      </p:sp>
      <p:cxnSp>
        <p:nvCxnSpPr>
          <p:cNvPr id="23" name="직선 연결선 22"/>
          <p:cNvCxnSpPr>
            <a:cxnSpLocks/>
          </p:cNvCxnSpPr>
          <p:nvPr/>
        </p:nvCxnSpPr>
        <p:spPr>
          <a:xfrm flipH="1">
            <a:off x="8097639" y="2399674"/>
            <a:ext cx="32354" cy="3050255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AutoShape 40"/>
          <p:cNvSpPr>
            <a:spLocks noChangeArrowheads="1"/>
          </p:cNvSpPr>
          <p:nvPr/>
        </p:nvSpPr>
        <p:spPr bwMode="auto">
          <a:xfrm rot="-5400000">
            <a:off x="5133486" y="2628712"/>
            <a:ext cx="576262" cy="360362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>
                <a:latin typeface="Arial" pitchFamily="34" charset="0"/>
                <a:cs typeface="Arial" pitchFamily="34" charset="0"/>
              </a:rPr>
              <a:t>184</a:t>
            </a:r>
          </a:p>
        </p:txBody>
      </p:sp>
      <p:cxnSp>
        <p:nvCxnSpPr>
          <p:cNvPr id="26" name="꺾인 연결선 25"/>
          <p:cNvCxnSpPr>
            <a:cxnSpLocks/>
            <a:stCxn id="73" idx="3"/>
            <a:endCxn id="71" idx="1"/>
          </p:cNvCxnSpPr>
          <p:nvPr/>
        </p:nvCxnSpPr>
        <p:spPr>
          <a:xfrm rot="5400000" flipH="1" flipV="1">
            <a:off x="10073268" y="2575714"/>
            <a:ext cx="342469" cy="1314039"/>
          </a:xfrm>
          <a:prstGeom prst="bentConnector3">
            <a:avLst>
              <a:gd name="adj1" fmla="val 50000"/>
            </a:avLst>
          </a:prstGeom>
          <a:ln w="28575" cmpd="sng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AutoShape 39"/>
          <p:cNvSpPr>
            <a:spLocks noChangeArrowheads="1"/>
          </p:cNvSpPr>
          <p:nvPr/>
        </p:nvSpPr>
        <p:spPr bwMode="auto">
          <a:xfrm rot="-5400000">
            <a:off x="4557100" y="2624930"/>
            <a:ext cx="576263" cy="360363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>
                <a:latin typeface="Arial" pitchFamily="34" charset="0"/>
                <a:cs typeface="Arial" pitchFamily="34" charset="0"/>
              </a:rPr>
              <a:t>183</a:t>
            </a:r>
          </a:p>
        </p:txBody>
      </p:sp>
      <p:cxnSp>
        <p:nvCxnSpPr>
          <p:cNvPr id="30" name="직선 연결선 29"/>
          <p:cNvCxnSpPr>
            <a:cxnSpLocks/>
          </p:cNvCxnSpPr>
          <p:nvPr/>
        </p:nvCxnSpPr>
        <p:spPr>
          <a:xfrm>
            <a:off x="2153329" y="2399674"/>
            <a:ext cx="15039" cy="325546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꺾인 연결선 31"/>
          <p:cNvCxnSpPr>
            <a:cxnSpLocks/>
            <a:stCxn id="18" idx="0"/>
            <a:endCxn id="15" idx="1"/>
          </p:cNvCxnSpPr>
          <p:nvPr/>
        </p:nvCxnSpPr>
        <p:spPr>
          <a:xfrm rot="5400000" flipH="1" flipV="1">
            <a:off x="2221407" y="3500766"/>
            <a:ext cx="318862" cy="1106175"/>
          </a:xfrm>
          <a:prstGeom prst="bentConnector3">
            <a:avLst>
              <a:gd name="adj1" fmla="val 50000"/>
            </a:avLst>
          </a:prstGeom>
          <a:ln w="28575" cmpd="sng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153647" y="5574797"/>
            <a:ext cx="17301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Arial" pitchFamily="34" charset="0"/>
                <a:ea typeface="Arial Unicode MS" pitchFamily="50" charset="-127"/>
                <a:cs typeface="Arial" pitchFamily="34" charset="0"/>
              </a:rPr>
              <a:t>IWG creation approved</a:t>
            </a:r>
            <a:endParaRPr lang="ko-KR" altLang="en-US" dirty="0">
              <a:latin typeface="Arial" pitchFamily="34" charset="0"/>
              <a:ea typeface="Arial Unicode MS" pitchFamily="50" charset="-127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385628" y="5449929"/>
            <a:ext cx="24589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IWG submission of  new regulation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953812" y="4116876"/>
            <a:ext cx="10213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Formal Doc.</a:t>
            </a:r>
            <a:endParaRPr lang="ko-KR" altLang="en-US" sz="1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모서리가 둥근 직사각형 45"/>
          <p:cNvSpPr/>
          <p:nvPr/>
        </p:nvSpPr>
        <p:spPr>
          <a:xfrm>
            <a:off x="2850708" y="4213284"/>
            <a:ext cx="216000" cy="360000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4</a:t>
            </a:r>
            <a:endParaRPr lang="ko-KR" altLang="en-US" sz="1100" dirty="0">
              <a:solidFill>
                <a:schemeClr val="tx1"/>
              </a:solidFill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49" name="모서리가 둥근 직사각형 48"/>
          <p:cNvSpPr/>
          <p:nvPr/>
        </p:nvSpPr>
        <p:spPr>
          <a:xfrm>
            <a:off x="3543570" y="4213284"/>
            <a:ext cx="216000" cy="360000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5</a:t>
            </a:r>
            <a:endParaRPr lang="ko-KR" altLang="en-US" sz="1100" dirty="0">
              <a:solidFill>
                <a:schemeClr val="tx1"/>
              </a:solidFill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887502" y="1216497"/>
            <a:ext cx="76530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 and Schedule </a:t>
            </a:r>
            <a:endParaRPr lang="ko-KR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꺾인 연결선 55"/>
          <p:cNvCxnSpPr>
            <a:cxnSpLocks/>
            <a:stCxn id="49" idx="0"/>
            <a:endCxn id="11" idx="1"/>
          </p:cNvCxnSpPr>
          <p:nvPr/>
        </p:nvCxnSpPr>
        <p:spPr>
          <a:xfrm rot="5400000" flipH="1" flipV="1">
            <a:off x="3750587" y="3795407"/>
            <a:ext cx="318861" cy="516894"/>
          </a:xfrm>
          <a:prstGeom prst="bentConnector3">
            <a:avLst>
              <a:gd name="adj1" fmla="val 50000"/>
            </a:avLst>
          </a:prstGeom>
          <a:ln w="28575" cmpd="sng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1775219" y="3703293"/>
            <a:ext cx="9040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Report</a:t>
            </a:r>
            <a:endParaRPr lang="ko-KR" altLang="en-US" sz="16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3" name="꺾인 연결선 62"/>
          <p:cNvCxnSpPr>
            <a:cxnSpLocks/>
            <a:stCxn id="15" idx="3"/>
            <a:endCxn id="10" idx="1"/>
          </p:cNvCxnSpPr>
          <p:nvPr/>
        </p:nvCxnSpPr>
        <p:spPr>
          <a:xfrm rot="5400000" flipH="1" flipV="1">
            <a:off x="3274610" y="2754755"/>
            <a:ext cx="294159" cy="975526"/>
          </a:xfrm>
          <a:prstGeom prst="bentConnector3">
            <a:avLst>
              <a:gd name="adj1" fmla="val 50000"/>
            </a:avLst>
          </a:prstGeom>
          <a:ln w="28575" cmpd="sng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꺾인 연결선 65"/>
          <p:cNvCxnSpPr>
            <a:stCxn id="11" idx="3"/>
            <a:endCxn id="28" idx="1"/>
          </p:cNvCxnSpPr>
          <p:nvPr/>
        </p:nvCxnSpPr>
        <p:spPr>
          <a:xfrm rot="5400000" flipH="1" flipV="1">
            <a:off x="4358671" y="2903037"/>
            <a:ext cx="296355" cy="676768"/>
          </a:xfrm>
          <a:prstGeom prst="bentConnector3">
            <a:avLst>
              <a:gd name="adj1" fmla="val 50000"/>
            </a:avLst>
          </a:prstGeom>
          <a:ln w="28575" cmpd="sng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모서리가 둥근 직사각형 40"/>
          <p:cNvSpPr/>
          <p:nvPr/>
        </p:nvSpPr>
        <p:spPr>
          <a:xfrm>
            <a:off x="4386995" y="4204654"/>
            <a:ext cx="216000" cy="360000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6</a:t>
            </a:r>
            <a:endParaRPr lang="ko-KR" altLang="en-US" sz="1100" dirty="0">
              <a:solidFill>
                <a:schemeClr val="tx1"/>
              </a:solidFill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27" name="AutoShape 38"/>
          <p:cNvSpPr>
            <a:spLocks noChangeArrowheads="1"/>
          </p:cNvSpPr>
          <p:nvPr/>
        </p:nvSpPr>
        <p:spPr bwMode="auto">
          <a:xfrm rot="-5400000">
            <a:off x="1892804" y="2624929"/>
            <a:ext cx="576262" cy="360362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>
                <a:latin typeface="Arial" pitchFamily="34" charset="0"/>
                <a:cs typeface="Arial" pitchFamily="34" charset="0"/>
              </a:rPr>
              <a:t>180</a:t>
            </a:r>
          </a:p>
        </p:txBody>
      </p:sp>
      <p:cxnSp>
        <p:nvCxnSpPr>
          <p:cNvPr id="43" name="꺾인 연결선 42"/>
          <p:cNvCxnSpPr>
            <a:cxnSpLocks/>
            <a:stCxn id="90" idx="0"/>
            <a:endCxn id="16" idx="1"/>
          </p:cNvCxnSpPr>
          <p:nvPr/>
        </p:nvCxnSpPr>
        <p:spPr>
          <a:xfrm rot="5400000" flipH="1" flipV="1">
            <a:off x="5062764" y="4026104"/>
            <a:ext cx="309461" cy="47640"/>
          </a:xfrm>
          <a:prstGeom prst="bentConnector3">
            <a:avLst>
              <a:gd name="adj1" fmla="val 50000"/>
            </a:avLst>
          </a:prstGeom>
          <a:ln w="28575" cmpd="sng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꺾인 연결선 49"/>
          <p:cNvCxnSpPr>
            <a:cxnSpLocks/>
            <a:stCxn id="97" idx="0"/>
            <a:endCxn id="73" idx="1"/>
          </p:cNvCxnSpPr>
          <p:nvPr/>
        </p:nvCxnSpPr>
        <p:spPr>
          <a:xfrm rot="5400000" flipH="1" flipV="1">
            <a:off x="8841489" y="3467291"/>
            <a:ext cx="304492" cy="1187495"/>
          </a:xfrm>
          <a:prstGeom prst="bentConnector3">
            <a:avLst>
              <a:gd name="adj1" fmla="val 50000"/>
            </a:avLst>
          </a:prstGeom>
          <a:ln w="28575" cmpd="sng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6"/>
          <p:cNvCxnSpPr/>
          <p:nvPr/>
        </p:nvCxnSpPr>
        <p:spPr>
          <a:xfrm>
            <a:off x="1684470" y="1878200"/>
            <a:ext cx="28575" cy="30384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テキスト ボックス 7"/>
          <p:cNvSpPr txBox="1">
            <a:spLocks noChangeArrowheads="1"/>
          </p:cNvSpPr>
          <p:nvPr/>
        </p:nvSpPr>
        <p:spPr bwMode="auto">
          <a:xfrm>
            <a:off x="1641036" y="2074479"/>
            <a:ext cx="275537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 dirty="0">
                <a:latin typeface="Arial" pitchFamily="34" charset="0"/>
                <a:cs typeface="Arial" pitchFamily="34" charset="0"/>
              </a:rPr>
              <a:t>1  2  3  4  5  6  7  8  9  10  11  12</a:t>
            </a:r>
            <a:endParaRPr lang="ja-JP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テキスト ボックス 7"/>
          <p:cNvSpPr txBox="1">
            <a:spLocks noChangeArrowheads="1"/>
          </p:cNvSpPr>
          <p:nvPr/>
        </p:nvSpPr>
        <p:spPr bwMode="auto">
          <a:xfrm>
            <a:off x="1064973" y="1806191"/>
            <a:ext cx="63991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 dirty="0">
                <a:latin typeface="Arial" pitchFamily="34" charset="0"/>
                <a:cs typeface="Arial" pitchFamily="34" charset="0"/>
              </a:rPr>
              <a:t>2019</a:t>
            </a:r>
            <a:endParaRPr lang="ja-JP" alt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テキスト ボックス 7"/>
          <p:cNvSpPr txBox="1">
            <a:spLocks noChangeArrowheads="1"/>
          </p:cNvSpPr>
          <p:nvPr/>
        </p:nvSpPr>
        <p:spPr bwMode="auto">
          <a:xfrm>
            <a:off x="2729310" y="1806191"/>
            <a:ext cx="63991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 dirty="0">
                <a:latin typeface="Arial" pitchFamily="34" charset="0"/>
                <a:cs typeface="Arial" pitchFamily="34" charset="0"/>
              </a:rPr>
              <a:t>2020</a:t>
            </a:r>
            <a:endParaRPr lang="ja-JP" alt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テキスト ボックス 7"/>
          <p:cNvSpPr txBox="1">
            <a:spLocks noChangeArrowheads="1"/>
          </p:cNvSpPr>
          <p:nvPr/>
        </p:nvSpPr>
        <p:spPr bwMode="auto">
          <a:xfrm>
            <a:off x="5393606" y="1806191"/>
            <a:ext cx="63991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 dirty="0">
                <a:latin typeface="Arial" pitchFamily="34" charset="0"/>
                <a:cs typeface="Arial" pitchFamily="34" charset="0"/>
              </a:rPr>
              <a:t>2021</a:t>
            </a:r>
            <a:endParaRPr lang="ja-JP" alt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テキスト ボックス 7"/>
          <p:cNvSpPr txBox="1">
            <a:spLocks noChangeArrowheads="1"/>
          </p:cNvSpPr>
          <p:nvPr/>
        </p:nvSpPr>
        <p:spPr bwMode="auto">
          <a:xfrm>
            <a:off x="7625854" y="1806191"/>
            <a:ext cx="63991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 dirty="0">
                <a:latin typeface="Arial" pitchFamily="34" charset="0"/>
                <a:cs typeface="Arial" pitchFamily="34" charset="0"/>
              </a:rPr>
              <a:t>2022</a:t>
            </a:r>
            <a:endParaRPr lang="ja-JP" alt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テキスト ボックス 7"/>
          <p:cNvSpPr txBox="1">
            <a:spLocks noChangeArrowheads="1"/>
          </p:cNvSpPr>
          <p:nvPr/>
        </p:nvSpPr>
        <p:spPr bwMode="auto">
          <a:xfrm>
            <a:off x="4286266" y="2074479"/>
            <a:ext cx="275537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 dirty="0">
                <a:latin typeface="Arial" pitchFamily="34" charset="0"/>
                <a:cs typeface="Arial" pitchFamily="34" charset="0"/>
              </a:rPr>
              <a:t>1  2  3  4  5  6  7  8  9  10  11  12</a:t>
            </a:r>
            <a:endParaRPr lang="ja-JP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AutoShape 40"/>
          <p:cNvSpPr>
            <a:spLocks noChangeArrowheads="1"/>
          </p:cNvSpPr>
          <p:nvPr/>
        </p:nvSpPr>
        <p:spPr bwMode="auto">
          <a:xfrm rot="-5400000">
            <a:off x="6285614" y="2634221"/>
            <a:ext cx="576262" cy="360362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>
                <a:latin typeface="Arial" pitchFamily="34" charset="0"/>
                <a:cs typeface="Arial" pitchFamily="34" charset="0"/>
              </a:rPr>
              <a:t>185</a:t>
            </a:r>
          </a:p>
        </p:txBody>
      </p:sp>
      <p:sp>
        <p:nvSpPr>
          <p:cNvPr id="58" name="AutoShape 40"/>
          <p:cNvSpPr>
            <a:spLocks noChangeArrowheads="1"/>
          </p:cNvSpPr>
          <p:nvPr/>
        </p:nvSpPr>
        <p:spPr bwMode="auto">
          <a:xfrm rot="-5400000">
            <a:off x="7293726" y="2634221"/>
            <a:ext cx="576262" cy="360362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>
                <a:latin typeface="Arial" pitchFamily="34" charset="0"/>
                <a:cs typeface="Arial" pitchFamily="34" charset="0"/>
              </a:rPr>
              <a:t>186</a:t>
            </a:r>
          </a:p>
        </p:txBody>
      </p:sp>
      <p:sp>
        <p:nvSpPr>
          <p:cNvPr id="59" name="AutoShape 40"/>
          <p:cNvSpPr>
            <a:spLocks noChangeArrowheads="1"/>
          </p:cNvSpPr>
          <p:nvPr/>
        </p:nvSpPr>
        <p:spPr bwMode="auto">
          <a:xfrm rot="-5400000">
            <a:off x="7869468" y="2634221"/>
            <a:ext cx="576262" cy="360362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>
                <a:latin typeface="Arial" pitchFamily="34" charset="0"/>
                <a:cs typeface="Arial" pitchFamily="34" charset="0"/>
              </a:rPr>
              <a:t>187</a:t>
            </a:r>
          </a:p>
        </p:txBody>
      </p:sp>
      <p:sp>
        <p:nvSpPr>
          <p:cNvPr id="60" name="AutoShape 44"/>
          <p:cNvSpPr>
            <a:spLocks noChangeArrowheads="1"/>
          </p:cNvSpPr>
          <p:nvPr/>
        </p:nvSpPr>
        <p:spPr bwMode="auto">
          <a:xfrm rot="-5400000">
            <a:off x="7696531" y="3426110"/>
            <a:ext cx="504825" cy="431800"/>
          </a:xfrm>
          <a:prstGeom prst="flowChartPunchedTap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>
                <a:latin typeface="Arial" pitchFamily="34" charset="0"/>
                <a:cs typeface="Arial" pitchFamily="34" charset="0"/>
              </a:rPr>
              <a:t>71</a:t>
            </a:r>
          </a:p>
        </p:txBody>
      </p:sp>
      <p:cxnSp>
        <p:nvCxnSpPr>
          <p:cNvPr id="64" name="꺾인 연결선 63"/>
          <p:cNvCxnSpPr>
            <a:stCxn id="16" idx="3"/>
            <a:endCxn id="25" idx="1"/>
          </p:cNvCxnSpPr>
          <p:nvPr/>
        </p:nvCxnSpPr>
        <p:spPr>
          <a:xfrm rot="5400000" flipH="1" flipV="1">
            <a:off x="5184793" y="3153544"/>
            <a:ext cx="293344" cy="180304"/>
          </a:xfrm>
          <a:prstGeom prst="bentConnector3">
            <a:avLst>
              <a:gd name="adj1" fmla="val 50000"/>
            </a:avLst>
          </a:prstGeom>
          <a:ln w="28575" cmpd="sng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꺾인 연결선 66"/>
          <p:cNvCxnSpPr>
            <a:cxnSpLocks/>
            <a:stCxn id="95" idx="0"/>
            <a:endCxn id="60" idx="1"/>
          </p:cNvCxnSpPr>
          <p:nvPr/>
        </p:nvCxnSpPr>
        <p:spPr>
          <a:xfrm rot="5400000" flipH="1" flipV="1">
            <a:off x="7434400" y="3698740"/>
            <a:ext cx="318861" cy="710228"/>
          </a:xfrm>
          <a:prstGeom prst="bentConnector3">
            <a:avLst>
              <a:gd name="adj1" fmla="val 50000"/>
            </a:avLst>
          </a:prstGeom>
          <a:ln w="28575" cmpd="sng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7044568" y="4673170"/>
            <a:ext cx="10213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Informal Doc.</a:t>
            </a:r>
            <a:endParaRPr lang="ko-KR" altLang="en-US" sz="14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テキスト ボックス 7">
            <a:extLst>
              <a:ext uri="{FF2B5EF4-FFF2-40B4-BE49-F238E27FC236}">
                <a16:creationId xmlns:a16="http://schemas.microsoft.com/office/drawing/2014/main" id="{C391C9E1-690A-4BD8-8246-732B8F00F5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9920" y="2082933"/>
            <a:ext cx="275537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 dirty="0">
                <a:latin typeface="Arial" pitchFamily="34" charset="0"/>
                <a:cs typeface="Arial" pitchFamily="34" charset="0"/>
              </a:rPr>
              <a:t>1  2  3  4  5  6  7  8  9  10  11  12</a:t>
            </a:r>
            <a:endParaRPr lang="ja-JP" altLang="en-US" sz="1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8" name="直線コネクタ 6">
            <a:extLst>
              <a:ext uri="{FF2B5EF4-FFF2-40B4-BE49-F238E27FC236}">
                <a16:creationId xmlns:a16="http://schemas.microsoft.com/office/drawing/2014/main" id="{DD54F2C3-EF4F-4F7E-8BFC-9238893B566F}"/>
              </a:ext>
            </a:extLst>
          </p:cNvPr>
          <p:cNvCxnSpPr/>
          <p:nvPr/>
        </p:nvCxnSpPr>
        <p:spPr>
          <a:xfrm>
            <a:off x="9774807" y="1936068"/>
            <a:ext cx="28575" cy="30384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AutoShape 40">
            <a:extLst>
              <a:ext uri="{FF2B5EF4-FFF2-40B4-BE49-F238E27FC236}">
                <a16:creationId xmlns:a16="http://schemas.microsoft.com/office/drawing/2014/main" id="{DF84B132-F994-4065-9C03-0B4F7AACC3C8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8996183" y="2643383"/>
            <a:ext cx="576262" cy="360362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>
                <a:latin typeface="Arial" pitchFamily="34" charset="0"/>
                <a:cs typeface="Arial" pitchFamily="34" charset="0"/>
              </a:rPr>
              <a:t>188</a:t>
            </a:r>
          </a:p>
        </p:txBody>
      </p:sp>
      <p:sp>
        <p:nvSpPr>
          <p:cNvPr id="72" name="テキスト ボックス 7">
            <a:extLst>
              <a:ext uri="{FF2B5EF4-FFF2-40B4-BE49-F238E27FC236}">
                <a16:creationId xmlns:a16="http://schemas.microsoft.com/office/drawing/2014/main" id="{0F3B6B6E-0506-4E53-B8EF-63F87B488C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89094" y="2090177"/>
            <a:ext cx="127791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 dirty="0">
                <a:latin typeface="Arial" pitchFamily="34" charset="0"/>
                <a:cs typeface="Arial" pitchFamily="34" charset="0"/>
              </a:rPr>
              <a:t>1  2  3  4  5  6</a:t>
            </a:r>
            <a:endParaRPr lang="ja-JP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AutoShape 44">
            <a:extLst>
              <a:ext uri="{FF2B5EF4-FFF2-40B4-BE49-F238E27FC236}">
                <a16:creationId xmlns:a16="http://schemas.microsoft.com/office/drawing/2014/main" id="{B905F060-3C63-4CD1-ACD0-FF218ACE6DD6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9335070" y="3440479"/>
            <a:ext cx="504825" cy="431800"/>
          </a:xfrm>
          <a:prstGeom prst="flowChartPunchedTap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>
                <a:latin typeface="Arial" pitchFamily="34" charset="0"/>
                <a:cs typeface="Arial" pitchFamily="34" charset="0"/>
              </a:rPr>
              <a:t>72</a:t>
            </a:r>
          </a:p>
        </p:txBody>
      </p:sp>
      <p:sp>
        <p:nvSpPr>
          <p:cNvPr id="74" name="AutoShape 40">
            <a:extLst>
              <a:ext uri="{FF2B5EF4-FFF2-40B4-BE49-F238E27FC236}">
                <a16:creationId xmlns:a16="http://schemas.microsoft.com/office/drawing/2014/main" id="{D5F64B24-2DD0-415A-BAB8-9175A6643909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10057639" y="2593186"/>
            <a:ext cx="576262" cy="360362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>
                <a:latin typeface="Arial" pitchFamily="34" charset="0"/>
                <a:cs typeface="Arial" pitchFamily="34" charset="0"/>
              </a:rPr>
              <a:t>189</a:t>
            </a:r>
          </a:p>
        </p:txBody>
      </p:sp>
      <p:sp>
        <p:nvSpPr>
          <p:cNvPr id="75" name="テキスト ボックス 7">
            <a:extLst>
              <a:ext uri="{FF2B5EF4-FFF2-40B4-BE49-F238E27FC236}">
                <a16:creationId xmlns:a16="http://schemas.microsoft.com/office/drawing/2014/main" id="{A0675573-320A-4C18-927C-7B1DCD2E94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44576" y="1820668"/>
            <a:ext cx="63991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 dirty="0">
                <a:latin typeface="Arial" pitchFamily="34" charset="0"/>
                <a:cs typeface="Arial" pitchFamily="34" charset="0"/>
              </a:rPr>
              <a:t>2023</a:t>
            </a:r>
            <a:endParaRPr lang="ja-JP" alt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모서리가 둥근 직사각형 40">
            <a:extLst>
              <a:ext uri="{FF2B5EF4-FFF2-40B4-BE49-F238E27FC236}">
                <a16:creationId xmlns:a16="http://schemas.microsoft.com/office/drawing/2014/main" id="{3BDE6526-C630-4092-B88F-CC101DCEDE50}"/>
              </a:ext>
            </a:extLst>
          </p:cNvPr>
          <p:cNvSpPr/>
          <p:nvPr/>
        </p:nvSpPr>
        <p:spPr>
          <a:xfrm>
            <a:off x="5085674" y="4204654"/>
            <a:ext cx="216000" cy="360000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7</a:t>
            </a:r>
            <a:endParaRPr lang="ko-KR" altLang="en-US" sz="1100" dirty="0">
              <a:solidFill>
                <a:schemeClr val="tx1"/>
              </a:solidFill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93" name="모서리가 둥근 직사각형 40">
            <a:extLst>
              <a:ext uri="{FF2B5EF4-FFF2-40B4-BE49-F238E27FC236}">
                <a16:creationId xmlns:a16="http://schemas.microsoft.com/office/drawing/2014/main" id="{B5EFD9B5-EB59-4837-B62D-B4202E54AA1C}"/>
              </a:ext>
            </a:extLst>
          </p:cNvPr>
          <p:cNvSpPr/>
          <p:nvPr/>
        </p:nvSpPr>
        <p:spPr>
          <a:xfrm>
            <a:off x="5598872" y="4204654"/>
            <a:ext cx="216000" cy="360000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8</a:t>
            </a:r>
            <a:endParaRPr lang="ko-KR" altLang="en-US" sz="1100" dirty="0">
              <a:solidFill>
                <a:schemeClr val="tx1"/>
              </a:solidFill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94" name="모서리가 둥근 직사각형 40">
            <a:extLst>
              <a:ext uri="{FF2B5EF4-FFF2-40B4-BE49-F238E27FC236}">
                <a16:creationId xmlns:a16="http://schemas.microsoft.com/office/drawing/2014/main" id="{3E6025E8-7D1F-4928-8E77-A8137B5EAE5B}"/>
              </a:ext>
            </a:extLst>
          </p:cNvPr>
          <p:cNvSpPr/>
          <p:nvPr/>
        </p:nvSpPr>
        <p:spPr>
          <a:xfrm>
            <a:off x="6103700" y="4213284"/>
            <a:ext cx="434315" cy="360000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9</a:t>
            </a:r>
            <a:endParaRPr lang="ko-KR" altLang="en-US" sz="1100" dirty="0">
              <a:solidFill>
                <a:schemeClr val="tx1"/>
              </a:solidFill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95" name="모서리가 둥근 직사각형 40">
            <a:extLst>
              <a:ext uri="{FF2B5EF4-FFF2-40B4-BE49-F238E27FC236}">
                <a16:creationId xmlns:a16="http://schemas.microsoft.com/office/drawing/2014/main" id="{7CED9A23-4E00-4C38-B3F8-975269DF4C5F}"/>
              </a:ext>
            </a:extLst>
          </p:cNvPr>
          <p:cNvSpPr/>
          <p:nvPr/>
        </p:nvSpPr>
        <p:spPr>
          <a:xfrm>
            <a:off x="7021558" y="4213284"/>
            <a:ext cx="434315" cy="360000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10</a:t>
            </a:r>
            <a:endParaRPr lang="ko-KR" altLang="en-US" sz="1100" dirty="0">
              <a:solidFill>
                <a:schemeClr val="tx1"/>
              </a:solidFill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96" name="모서리가 둥근 직사각형 40">
            <a:extLst>
              <a:ext uri="{FF2B5EF4-FFF2-40B4-BE49-F238E27FC236}">
                <a16:creationId xmlns:a16="http://schemas.microsoft.com/office/drawing/2014/main" id="{4B8E3CF3-07EA-4CF8-97E4-3B104F5F0C31}"/>
              </a:ext>
            </a:extLst>
          </p:cNvPr>
          <p:cNvSpPr/>
          <p:nvPr/>
        </p:nvSpPr>
        <p:spPr>
          <a:xfrm>
            <a:off x="7665785" y="4213284"/>
            <a:ext cx="434315" cy="360000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11</a:t>
            </a:r>
            <a:endParaRPr lang="ko-KR" altLang="en-US" sz="1100" dirty="0">
              <a:solidFill>
                <a:schemeClr val="tx1"/>
              </a:solidFill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97" name="모서리가 둥근 직사각형 40">
            <a:extLst>
              <a:ext uri="{FF2B5EF4-FFF2-40B4-BE49-F238E27FC236}">
                <a16:creationId xmlns:a16="http://schemas.microsoft.com/office/drawing/2014/main" id="{FCCD8669-DF2B-4EF3-AE09-65C2FFD60CF5}"/>
              </a:ext>
            </a:extLst>
          </p:cNvPr>
          <p:cNvSpPr/>
          <p:nvPr/>
        </p:nvSpPr>
        <p:spPr>
          <a:xfrm>
            <a:off x="8182830" y="4213284"/>
            <a:ext cx="434315" cy="360000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12</a:t>
            </a:r>
            <a:endParaRPr lang="ko-KR" altLang="en-US" sz="1100" dirty="0">
              <a:solidFill>
                <a:schemeClr val="tx1"/>
              </a:solidFill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cxnSp>
        <p:nvCxnSpPr>
          <p:cNvPr id="101" name="꺾인 연결선 55">
            <a:extLst>
              <a:ext uri="{FF2B5EF4-FFF2-40B4-BE49-F238E27FC236}">
                <a16:creationId xmlns:a16="http://schemas.microsoft.com/office/drawing/2014/main" id="{4B1351A9-8BB3-453E-B169-20009B8D7574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6396011" y="3795406"/>
            <a:ext cx="318861" cy="516894"/>
          </a:xfrm>
          <a:prstGeom prst="bentConnector3">
            <a:avLst>
              <a:gd name="adj1" fmla="val 50000"/>
            </a:avLst>
          </a:prstGeom>
          <a:ln w="28575" cmpd="sng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꺾인 연결선 65">
            <a:extLst>
              <a:ext uri="{FF2B5EF4-FFF2-40B4-BE49-F238E27FC236}">
                <a16:creationId xmlns:a16="http://schemas.microsoft.com/office/drawing/2014/main" id="{A99D80B6-20A6-4D2E-B379-4A40E6299547}"/>
              </a:ext>
            </a:extLst>
          </p:cNvPr>
          <p:cNvCxnSpPr/>
          <p:nvPr/>
        </p:nvCxnSpPr>
        <p:spPr>
          <a:xfrm rot="5400000" flipH="1" flipV="1">
            <a:off x="7029414" y="2912326"/>
            <a:ext cx="296355" cy="676768"/>
          </a:xfrm>
          <a:prstGeom prst="bentConnector3">
            <a:avLst>
              <a:gd name="adj1" fmla="val 50000"/>
            </a:avLst>
          </a:prstGeom>
          <a:ln w="28575" cmpd="sng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AutoShape 40">
            <a:extLst>
              <a:ext uri="{FF2B5EF4-FFF2-40B4-BE49-F238E27FC236}">
                <a16:creationId xmlns:a16="http://schemas.microsoft.com/office/drawing/2014/main" id="{444C1F68-2491-46E4-9A55-0911CDE2286C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10613391" y="2593186"/>
            <a:ext cx="576262" cy="360362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>
                <a:latin typeface="Arial" pitchFamily="34" charset="0"/>
                <a:cs typeface="Arial" pitchFamily="34" charset="0"/>
              </a:rPr>
              <a:t>190</a:t>
            </a:r>
          </a:p>
        </p:txBody>
      </p:sp>
    </p:spTree>
    <p:extLst>
      <p:ext uri="{BB962C8B-B14F-4D97-AF65-F5344CB8AC3E}">
        <p14:creationId xmlns:p14="http://schemas.microsoft.com/office/powerpoint/2010/main" val="3389613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제목 1"/>
          <p:cNvSpPr>
            <a:spLocks noGrp="1"/>
          </p:cNvSpPr>
          <p:nvPr>
            <p:ph type="title"/>
          </p:nvPr>
        </p:nvSpPr>
        <p:spPr>
          <a:xfrm>
            <a:off x="1524000" y="44624"/>
            <a:ext cx="9144000" cy="1008112"/>
          </a:xfrm>
          <a:noFill/>
        </p:spPr>
        <p:txBody>
          <a:bodyPr anchor="ctr" anchorCtr="0">
            <a:normAutofit/>
          </a:bodyPr>
          <a:lstStyle/>
          <a:p>
            <a:pPr algn="ctr"/>
            <a:r>
              <a:rPr lang="en-US" altLang="ko-KR" sz="4000" b="1" dirty="0">
                <a:solidFill>
                  <a:schemeClr val="tx1"/>
                </a:solidFill>
                <a:latin typeface="Arial Black" pitchFamily="34" charset="0"/>
                <a:cs typeface="Arial" pitchFamily="34" charset="0"/>
              </a:rPr>
              <a:t>Next IWG Meeting</a:t>
            </a:r>
            <a:endParaRPr lang="ko-KR" altLang="en-US" sz="4000" b="1" dirty="0">
              <a:solidFill>
                <a:schemeClr val="tx1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5879976" y="6381329"/>
            <a:ext cx="333400" cy="365125"/>
          </a:xfrm>
        </p:spPr>
        <p:txBody>
          <a:bodyPr/>
          <a:lstStyle/>
          <a:p>
            <a:fld id="{4BEDD84E-25D4-4983-8AA1-2863C96F08D9}" type="slidenum">
              <a:rPr lang="ko-KR" altLang="en-US" smtClean="0"/>
              <a:pPr/>
              <a:t>6</a:t>
            </a:fld>
            <a:endParaRPr lang="ko-KR" altLang="en-US" dirty="0"/>
          </a:p>
        </p:txBody>
      </p:sp>
      <p:sp>
        <p:nvSpPr>
          <p:cNvPr id="7" name="내용 개체 틀 11">
            <a:extLst>
              <a:ext uri="{FF2B5EF4-FFF2-40B4-BE49-F238E27FC236}">
                <a16:creationId xmlns:a16="http://schemas.microsoft.com/office/drawing/2014/main" id="{79880800-DA95-4C7B-B296-0F5FF69979D3}"/>
              </a:ext>
            </a:extLst>
          </p:cNvPr>
          <p:cNvSpPr txBox="1">
            <a:spLocks/>
          </p:cNvSpPr>
          <p:nvPr/>
        </p:nvSpPr>
        <p:spPr>
          <a:xfrm>
            <a:off x="1667508" y="1404959"/>
            <a:ext cx="8856984" cy="532859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tabLst>
                <a:tab pos="444500" algn="l"/>
              </a:tabLst>
            </a:pPr>
            <a:endParaRPr lang="en-US" altLang="ko-K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Arial" panose="020B0604020202020204" pitchFamily="34" charset="0"/>
              <a:buChar char="•"/>
              <a:tabLst>
                <a:tab pos="444500" algn="l"/>
              </a:tabLst>
            </a:pP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 4</a:t>
            </a:r>
            <a:r>
              <a:rPr lang="en-US" altLang="ko-KR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  IWG-STCBC meeting </a:t>
            </a:r>
            <a:r>
              <a:rPr lang="en-US" altLang="ko-KR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Postponed due to COVID situation</a:t>
            </a:r>
          </a:p>
          <a:p>
            <a:pPr marL="0" indent="0">
              <a:buNone/>
              <a:tabLst>
                <a:tab pos="444500" algn="l"/>
              </a:tabLst>
            </a:pP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Date: TBD</a:t>
            </a:r>
            <a:b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Location: </a:t>
            </a:r>
            <a:r>
              <a:rPr lang="en-GB" altLang="ko-KR" dirty="0">
                <a:latin typeface="Arial" panose="020B0604020202020204" pitchFamily="34" charset="0"/>
                <a:cs typeface="Arial" panose="020B0604020202020204" pitchFamily="34" charset="0"/>
              </a:rPr>
              <a:t>Cologne</a:t>
            </a:r>
          </a:p>
          <a:p>
            <a:pPr algn="just">
              <a:buFont typeface="Arial" panose="020B0604020202020204" pitchFamily="34" charset="0"/>
              <a:buChar char="•"/>
              <a:tabLst>
                <a:tab pos="444500" algn="l"/>
              </a:tabLst>
            </a:pPr>
            <a:endParaRPr lang="en-US" altLang="ko-KR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Arial" panose="020B0604020202020204" pitchFamily="34" charset="0"/>
              <a:buChar char="•"/>
              <a:tabLst>
                <a:tab pos="444500" algn="l"/>
              </a:tabLst>
            </a:pP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altLang="ko-KR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  IWG-STCBC meeting</a:t>
            </a:r>
            <a:endParaRPr lang="en-US" altLang="ko-KR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tabLst>
                <a:tab pos="444500" algn="l"/>
              </a:tabLst>
            </a:pP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Date: TBD</a:t>
            </a:r>
            <a:b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Location: </a:t>
            </a:r>
            <a:r>
              <a:rPr lang="en-GB" altLang="ko-KR" dirty="0">
                <a:latin typeface="Arial" panose="020B0604020202020204" pitchFamily="34" charset="0"/>
                <a:cs typeface="Arial" panose="020B0604020202020204" pitchFamily="34" charset="0"/>
              </a:rPr>
              <a:t>France</a:t>
            </a:r>
          </a:p>
          <a:p>
            <a:pPr algn="just">
              <a:buFont typeface="Arial" panose="020B0604020202020204" pitchFamily="34" charset="0"/>
              <a:buChar char="•"/>
              <a:tabLst>
                <a:tab pos="444500" algn="l"/>
              </a:tabLst>
            </a:pPr>
            <a:endParaRPr lang="en-US" altLang="ko-KR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  <a:tabLst>
                <a:tab pos="444500" algn="l"/>
              </a:tabLst>
            </a:pPr>
            <a:endParaRPr lang="en-US" altLang="ko-K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79287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48451" y="2207200"/>
            <a:ext cx="9108504" cy="2448272"/>
          </a:xfrm>
        </p:spPr>
        <p:txBody>
          <a:bodyPr anchor="ctr">
            <a:noAutofit/>
          </a:bodyPr>
          <a:lstStyle/>
          <a:p>
            <a:pPr algn="ctr"/>
            <a:r>
              <a:rPr lang="en-US" altLang="ko-KR" sz="4000" b="1" dirty="0">
                <a:solidFill>
                  <a:schemeClr val="tx1">
                    <a:lumMod val="95000"/>
                  </a:schemeClr>
                </a:solidFill>
                <a:latin typeface="Arial Black" pitchFamily="34" charset="0"/>
                <a:ea typeface="HY견고딕" pitchFamily="18" charset="-127"/>
              </a:rPr>
              <a:t>Thank </a:t>
            </a:r>
            <a:r>
              <a:rPr lang="en-US" altLang="ko-KR" sz="4000" dirty="0">
                <a:solidFill>
                  <a:schemeClr val="tx1">
                    <a:lumMod val="95000"/>
                  </a:schemeClr>
                </a:solidFill>
                <a:latin typeface="Arial Black" pitchFamily="34" charset="0"/>
                <a:ea typeface="HY견고딕" pitchFamily="18" charset="-127"/>
              </a:rPr>
              <a:t>y</a:t>
            </a:r>
            <a:r>
              <a:rPr lang="en-US" altLang="ko-KR" sz="4000" b="1" dirty="0">
                <a:solidFill>
                  <a:schemeClr val="tx1">
                    <a:lumMod val="95000"/>
                  </a:schemeClr>
                </a:solidFill>
                <a:latin typeface="Arial Black" pitchFamily="34" charset="0"/>
                <a:ea typeface="HY견고딕" pitchFamily="18" charset="-127"/>
              </a:rPr>
              <a:t>ou for your attention!</a:t>
            </a:r>
            <a:endParaRPr lang="ko-KR" altLang="en-US" sz="4000" b="1" dirty="0">
              <a:solidFill>
                <a:schemeClr val="tx1">
                  <a:lumMod val="95000"/>
                </a:schemeClr>
              </a:solidFill>
              <a:latin typeface="Arial Black" pitchFamily="34" charset="0"/>
              <a:ea typeface="HY견고딕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023992" y="6381329"/>
            <a:ext cx="405408" cy="365125"/>
          </a:xfrm>
        </p:spPr>
        <p:txBody>
          <a:bodyPr/>
          <a:lstStyle/>
          <a:p>
            <a:fld id="{4BEDD84E-25D4-4983-8AA1-2863C96F08D9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3562712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</TotalTime>
  <Words>291</Words>
  <Application>Microsoft Office PowerPoint</Application>
  <PresentationFormat>Widescreen</PresentationFormat>
  <Paragraphs>112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 Unicode MS</vt:lpstr>
      <vt:lpstr>맑은 고딕</vt:lpstr>
      <vt:lpstr>Arial</vt:lpstr>
      <vt:lpstr>Arial Black</vt:lpstr>
      <vt:lpstr>Calibri</vt:lpstr>
      <vt:lpstr>Calibri Light</vt:lpstr>
      <vt:lpstr>Times New Roman</vt:lpstr>
      <vt:lpstr>Retrospect</vt:lpstr>
      <vt:lpstr>Status Report of the Informal Working Group on Safer Transport of Children in Buses and Coaches (IWG-STCBC)</vt:lpstr>
      <vt:lpstr>PowerPoint Presentation</vt:lpstr>
      <vt:lpstr>Next Planned Tasks </vt:lpstr>
      <vt:lpstr>PowerPoint Presentation</vt:lpstr>
      <vt:lpstr>Timeline</vt:lpstr>
      <vt:lpstr>Next IWG Meeting</vt:lpstr>
      <vt:lpstr>Thank you for your attention!</vt:lpstr>
    </vt:vector>
  </TitlesOfParts>
  <Company>R&amp;D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BASt 연수 결과보고</dc:title>
  <dc:creator>Microsoft Corporation</dc:creator>
  <cp:lastModifiedBy>Edoardo Gianotti</cp:lastModifiedBy>
  <cp:revision>1085</cp:revision>
  <dcterms:created xsi:type="dcterms:W3CDTF">2006-10-05T04:04:58Z</dcterms:created>
  <dcterms:modified xsi:type="dcterms:W3CDTF">2020-07-10T08:54:16Z</dcterms:modified>
</cp:coreProperties>
</file>