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7" r:id="rId5"/>
    <p:sldId id="288" r:id="rId6"/>
    <p:sldId id="289" r:id="rId7"/>
    <p:sldId id="290" r:id="rId8"/>
    <p:sldId id="291" r:id="rId9"/>
    <p:sldId id="292" r:id="rId10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9" autoAdjust="0"/>
    <p:restoredTop sz="94581" autoAdjust="0"/>
  </p:normalViewPr>
  <p:slideViewPr>
    <p:cSldViewPr>
      <p:cViewPr varScale="1">
        <p:scale>
          <a:sx n="75" d="100"/>
          <a:sy n="75" d="100"/>
        </p:scale>
        <p:origin x="840" y="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7/3/2020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03/07/2020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ki3xrq/Webex-Meetings-Suite-System-Requi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rbgeodb/Join-a-Webex-Meet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cid:ii_kaeb6ys6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Passive Safety (GRSP)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  <a:r>
              <a:rPr lang="en-US" i="1" dirty="0"/>
              <a:t>Prepare and check your equipment </a:t>
            </a:r>
            <a:r>
              <a:rPr lang="en-US" b="1" i="1" dirty="0"/>
              <a:t>at least 2 days before meeting </a:t>
            </a:r>
            <a:endParaRPr lang="en-US" dirty="0"/>
          </a:p>
          <a:p>
            <a:r>
              <a:rPr lang="en-US" sz="2000" b="1" dirty="0"/>
              <a:t>Device: </a:t>
            </a:r>
            <a:r>
              <a:rPr lang="en-US" sz="2000" dirty="0"/>
              <a:t>Preferred options - </a:t>
            </a:r>
            <a:r>
              <a:rPr lang="en-US" sz="2000" b="1" dirty="0"/>
              <a:t>PC</a:t>
            </a:r>
            <a:r>
              <a:rPr lang="en-US" sz="2000" dirty="0"/>
              <a:t>: Window 7, 8, 10, Vista, XP or </a:t>
            </a:r>
            <a:r>
              <a:rPr lang="en-US" sz="2000" b="1" dirty="0"/>
              <a:t>MAC</a:t>
            </a:r>
            <a:r>
              <a:rPr lang="en-US" sz="2000" dirty="0"/>
              <a:t>: macOS X with macOS 10.7 or later. </a:t>
            </a:r>
          </a:p>
          <a:p>
            <a:endParaRPr lang="en-GB" sz="2000" dirty="0"/>
          </a:p>
          <a:p>
            <a:r>
              <a:rPr lang="en-US" sz="2000" i="1" dirty="0"/>
              <a:t>Other options: Mobile phone, Tablet (iOS, Android). </a:t>
            </a:r>
            <a:r>
              <a:rPr lang="en-US" sz="2000" dirty="0"/>
              <a:t>Plug your device into a power source to avoid interruptions. </a:t>
            </a:r>
          </a:p>
          <a:p>
            <a:r>
              <a:rPr lang="en-GB" sz="2000" b="1" dirty="0"/>
              <a:t>Browsers: </a:t>
            </a:r>
            <a:r>
              <a:rPr lang="en-GB" sz="2000" i="1" dirty="0"/>
              <a:t>options: Safari, Firefox, Chrome, Internet Explorer, Microsoft Edge</a:t>
            </a:r>
            <a:r>
              <a:rPr lang="en-GB" sz="2000" dirty="0"/>
              <a:t>. </a:t>
            </a:r>
          </a:p>
          <a:p>
            <a:r>
              <a:rPr lang="en-US" sz="2000" b="1" dirty="0"/>
              <a:t>Internet connection: </a:t>
            </a:r>
            <a:r>
              <a:rPr lang="en-US" sz="2000" dirty="0"/>
              <a:t>Preferred option - Broadband wired. </a:t>
            </a:r>
            <a:r>
              <a:rPr lang="en-US" sz="2000" i="1" dirty="0"/>
              <a:t>Other options: wireless (WIFI, 3G or 4G/LTE)</a:t>
            </a:r>
            <a:r>
              <a:rPr lang="en-US" sz="2000" dirty="0"/>
              <a:t>. </a:t>
            </a:r>
          </a:p>
          <a:p>
            <a:r>
              <a:rPr lang="en-US" sz="2000" b="1" dirty="0"/>
              <a:t>Location: </a:t>
            </a:r>
            <a:r>
              <a:rPr lang="en-US" sz="2000" dirty="0"/>
              <a:t>Please stay in a fixed location. </a:t>
            </a:r>
          </a:p>
          <a:p>
            <a:r>
              <a:rPr lang="en-US" sz="2000" b="1" dirty="0"/>
              <a:t>Headset: </a:t>
            </a:r>
            <a:r>
              <a:rPr lang="en-US" sz="2000" dirty="0"/>
              <a:t>Preferred option: USB plug-in. </a:t>
            </a:r>
            <a:r>
              <a:rPr lang="en-US" sz="2000" i="1" dirty="0"/>
              <a:t>Other options: wireless Bluetooth. </a:t>
            </a:r>
            <a:endParaRPr lang="en-US" sz="2000" dirty="0"/>
          </a:p>
          <a:p>
            <a:r>
              <a:rPr lang="en-US" sz="2000" b="1" dirty="0"/>
              <a:t>Webcam: </a:t>
            </a:r>
            <a:r>
              <a:rPr lang="en-US" sz="2000" dirty="0"/>
              <a:t>Preferred option: External USB HD webcam. </a:t>
            </a:r>
            <a:r>
              <a:rPr lang="en-US" sz="2000" i="1" dirty="0"/>
              <a:t>Other option: built-in webcam. </a:t>
            </a:r>
            <a:endParaRPr lang="en-US" sz="2000" dirty="0"/>
          </a:p>
          <a:p>
            <a:r>
              <a:rPr lang="en-US" sz="2000" b="1" dirty="0"/>
              <a:t>Configuration: </a:t>
            </a:r>
            <a:r>
              <a:rPr lang="en-US" sz="2000" dirty="0"/>
              <a:t>Use a quality, validated configuration if you have to intervene in an official meeting. Avoid as much as possible using the PC’s integrated speakers and microphone. </a:t>
            </a:r>
          </a:p>
          <a:p>
            <a:r>
              <a:rPr lang="en-US" sz="2000" dirty="0"/>
              <a:t>For more information about requirements and device compatibility, 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dirty="0"/>
              <a:t>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Test your connection to </a:t>
            </a:r>
            <a:r>
              <a:rPr lang="en-US" i="1" dirty="0" err="1"/>
              <a:t>Webex</a:t>
            </a:r>
            <a:r>
              <a:rPr lang="en-US" i="1" dirty="0"/>
              <a:t> </a:t>
            </a:r>
            <a:r>
              <a:rPr lang="en-US" b="1" i="1" dirty="0"/>
              <a:t>at least 2 days before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a </a:t>
            </a:r>
            <a:r>
              <a:rPr lang="en-US" sz="2000" dirty="0" err="1"/>
              <a:t>Webex</a:t>
            </a:r>
            <a:r>
              <a:rPr lang="en-US" sz="2000" dirty="0"/>
              <a:t> live test by connecting to </a:t>
            </a:r>
            <a:br>
              <a:rPr lang="en-US" sz="2000" dirty="0"/>
            </a:br>
            <a:r>
              <a:rPr lang="en-US" sz="2000" b="1" dirty="0"/>
              <a:t>https://www.webex.com/test-meeting.html/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case of problem, please liaise with your IT support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the same IT environment and equipment for testing and connecting to the meeting.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will be contributing content to the webinar, you should coordinate with the event organizers to ensure your content abides by relevant document exchange, content sensitivity or privacy matters. </a:t>
            </a:r>
          </a:p>
          <a:p>
            <a:endParaRPr lang="en-GB" dirty="0"/>
          </a:p>
          <a:p>
            <a:r>
              <a:rPr lang="en-US" i="1" dirty="0"/>
              <a:t>Join the </a:t>
            </a:r>
            <a:r>
              <a:rPr lang="en-US" i="1" dirty="0" err="1"/>
              <a:t>Webex</a:t>
            </a:r>
            <a:r>
              <a:rPr lang="en-US" i="1" dirty="0"/>
              <a:t> meeting </a:t>
            </a:r>
            <a:r>
              <a:rPr lang="en-US" b="1" i="1" dirty="0"/>
              <a:t>at least 10-15 minutes before the start of the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your preferred option to connect by clicking on the appropriate link in the email invitation.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b="1" dirty="0"/>
              <a:t> </a:t>
            </a:r>
            <a:r>
              <a:rPr lang="en-US" sz="2000" dirty="0"/>
              <a:t>to find detailed information about how to connect to a </a:t>
            </a:r>
            <a:r>
              <a:rPr lang="en-US" sz="2000" dirty="0" err="1"/>
              <a:t>Webex</a:t>
            </a:r>
            <a:r>
              <a:rPr lang="en-US" sz="2000" dirty="0"/>
              <a:t> session.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319DC6-8346-41E3-B1FC-8129B809E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AA6C6EB-1BE8-4FA5-B37B-F29C253C58E9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062A98AB-FFF4-4875-A8C6-261BC7B4C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A9F2DCCA-2804-4790-9712-62743DEFD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080" y="1504381"/>
            <a:ext cx="8280920" cy="5323797"/>
          </a:xfrm>
        </p:spPr>
        <p:txBody>
          <a:bodyPr>
            <a:noAutofit/>
          </a:bodyPr>
          <a:lstStyle/>
          <a:p>
            <a:r>
              <a:rPr lang="en-GB" dirty="0"/>
              <a:t> </a:t>
            </a:r>
            <a:r>
              <a:rPr lang="en-GB" b="1" dirty="0"/>
              <a:t>Best practices</a:t>
            </a:r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Only use video when speaking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Turn on an overhead/front light and face a window if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Avoid backlight.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Frame your image.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the background – simple/neutral is best. </a:t>
            </a:r>
          </a:p>
          <a:p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Choose </a:t>
            </a:r>
            <a:r>
              <a:rPr lang="en-US" sz="2000" b="1" dirty="0"/>
              <a:t>a quiet </a:t>
            </a:r>
            <a:r>
              <a:rPr lang="en-US" sz="2000" dirty="0"/>
              <a:t>environment and reduce background noise.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headset (do not put the microphone too close to your mouth).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volume of your headphones.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only one device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/>
              <a:t>Always mute your microphone when you are not speaking.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Speak clearly with a normal voice when you take the floor. </a:t>
            </a:r>
          </a:p>
          <a:p>
            <a:r>
              <a:rPr lang="en-GB" dirty="0"/>
              <a:t>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54E6-0330-4935-A29A-D06804D50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7" y="2204864"/>
            <a:ext cx="1185750" cy="1381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ED555-1EFD-40E1-9727-F432E65D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7" y="4653136"/>
            <a:ext cx="1027650" cy="134186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D050CCA8-C6AD-4D5C-AD1B-B71743B1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20D5AD-F5CA-4DF8-9145-55FB76BF367D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1" name="Textfeld 12">
            <a:extLst>
              <a:ext uri="{FF2B5EF4-FFF2-40B4-BE49-F238E27FC236}">
                <a16:creationId xmlns:a16="http://schemas.microsoft.com/office/drawing/2014/main" id="{68C0536A-A885-44AC-8D35-697FAD7A5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feld 39">
            <a:extLst>
              <a:ext uri="{FF2B5EF4-FFF2-40B4-BE49-F238E27FC236}">
                <a16:creationId xmlns:a16="http://schemas.microsoft.com/office/drawing/2014/main" id="{232B2C01-92A2-47E6-B24C-764AFA823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42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Interacting with GRSP</a:t>
            </a:r>
            <a:endParaRPr lang="en-US" dirty="0"/>
          </a:p>
          <a:p>
            <a:r>
              <a:rPr lang="en-US" sz="2000" dirty="0"/>
              <a:t>If you want to ask a question or take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into the chat feature</a:t>
            </a:r>
          </a:p>
          <a:p>
            <a:r>
              <a:rPr lang="en-US" sz="2000" dirty="0"/>
              <a:t>      (please do not use the raise my hand button, </a:t>
            </a:r>
            <a:br>
              <a:rPr lang="en-US" sz="2000" dirty="0"/>
            </a:br>
            <a:r>
              <a:rPr lang="en-US" sz="2000" dirty="0"/>
              <a:t>      the Chair won’t see 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for the floor by typing “Floor”</a:t>
            </a:r>
            <a:br>
              <a:rPr lang="en-US" sz="2000" dirty="0"/>
            </a:br>
            <a:r>
              <a:rPr lang="en-US" sz="2000" dirty="0"/>
              <a:t>Or type your question : </a:t>
            </a:r>
            <a:r>
              <a:rPr lang="en-US" sz="2000" dirty="0" err="1"/>
              <a:t>eg</a:t>
            </a:r>
            <a:r>
              <a:rPr lang="en-US" sz="2000" dirty="0"/>
              <a:t>.“can you please clarify…”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Wait for the Chair to give you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Unmute yourself before speaking, and if you want, turn on the video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urgent and you want to react to a specific statement, unmute yourself and ask the chair directly for an intervention.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Mute yourself after your intervention.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C8F54-62AC-439E-B151-DE3F3AC9B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1176149"/>
            <a:ext cx="5086350" cy="762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438E78-987E-4418-ACB4-B8E4EE4371E6}"/>
              </a:ext>
            </a:extLst>
          </p:cNvPr>
          <p:cNvCxnSpPr>
            <a:cxnSpLocks/>
          </p:cNvCxnSpPr>
          <p:nvPr/>
        </p:nvCxnSpPr>
        <p:spPr>
          <a:xfrm flipV="1">
            <a:off x="3296816" y="1768794"/>
            <a:ext cx="4928021" cy="724103"/>
          </a:xfrm>
          <a:prstGeom prst="bentConnector3">
            <a:avLst>
              <a:gd name="adj1" fmla="val 9990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9AD01-FCDE-42BF-9ECF-72D7F4F8456A}"/>
              </a:ext>
            </a:extLst>
          </p:cNvPr>
          <p:cNvCxnSpPr>
            <a:cxnSpLocks/>
          </p:cNvCxnSpPr>
          <p:nvPr/>
        </p:nvCxnSpPr>
        <p:spPr>
          <a:xfrm flipV="1">
            <a:off x="2360712" y="3065996"/>
            <a:ext cx="4452157" cy="5070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90A83-59CE-444F-BA42-2C217A190EC2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0" t="43529" r="-5" b="5657"/>
          <a:stretch>
            <a:fillRect/>
          </a:stretch>
        </p:blipFill>
        <p:spPr bwMode="auto">
          <a:xfrm>
            <a:off x="6969224" y="2714527"/>
            <a:ext cx="2304256" cy="201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8AA22E-3E13-41D4-9C4E-82760875A190}"/>
              </a:ext>
            </a:extLst>
          </p:cNvPr>
          <p:cNvSpPr/>
          <p:nvPr/>
        </p:nvSpPr>
        <p:spPr>
          <a:xfrm>
            <a:off x="6883161" y="2919016"/>
            <a:ext cx="734135" cy="293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30C0526-DEC6-498F-AE54-46CF53C03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125B9C4-DB80-4EEA-BE79-CF5439B7BD0F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4" name="Textfeld 12">
            <a:extLst>
              <a:ext uri="{FF2B5EF4-FFF2-40B4-BE49-F238E27FC236}">
                <a16:creationId xmlns:a16="http://schemas.microsoft.com/office/drawing/2014/main" id="{5CF6005B-84D4-463B-93C4-B093406A5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feld 39">
            <a:extLst>
              <a:ext uri="{FF2B5EF4-FFF2-40B4-BE49-F238E27FC236}">
                <a16:creationId xmlns:a16="http://schemas.microsoft.com/office/drawing/2014/main" id="{503A79A0-F02E-4A85-B895-0E9462764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08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GRSP session will be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Endorsement of working / informal documents will take place orally, with the Chair asking for abstention / objection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Abstention / objection can be sent via the Chat or by requesting the floor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 addition, about 10 seconds of reaction time will be given by the Chair to Contracting Parties before endorsement of the document(s) from the GRSP.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Following the meeting, the list of decisions will be circulated to delegations and their permanent missions in Geneva for final confirmation by the established silence procedure, for 10 days (GRSP-67-03)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2DE8968-4C72-4B7B-933B-B9347FEDA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8FC674F-83D6-47C1-881E-B0A3F3A09314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C9026E9A-E432-4D1B-B264-E286A2D43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7EA40E65-92EE-44E5-8C38-CEBEFE3D1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3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will be a short, 10-min, comfort break during each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survey is expected to be sent to registered users after the meeting to evaluate the virtual GRSP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D32B624-D7CC-4D07-9D1A-BD2867A7E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DA78FF-442D-4972-A2BB-F3FA05F1DF7F}"/>
              </a:ext>
            </a:extLst>
          </p:cNvPr>
          <p:cNvSpPr txBox="1">
            <a:spLocks/>
          </p:cNvSpPr>
          <p:nvPr/>
        </p:nvSpPr>
        <p:spPr>
          <a:xfrm>
            <a:off x="1426826" y="294235"/>
            <a:ext cx="8280920" cy="1210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>
                <a:solidFill>
                  <a:schemeClr val="bg1"/>
                </a:solidFill>
              </a:rPr>
              <a:t>Working Party on Passive Safety (GRSP)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180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1E3F9BF6-713F-4946-84C7-4884B9BBE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GRSP-67-02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67th GRSP, 20-23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feld 39">
            <a:extLst>
              <a:ext uri="{FF2B5EF4-FFF2-40B4-BE49-F238E27FC236}">
                <a16:creationId xmlns:a16="http://schemas.microsoft.com/office/drawing/2014/main" id="{B914A9E0-CB47-4ADA-9B87-2E21C9322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26" y="62508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9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F28DC0697F2946967019A6C2D9957F" ma:contentTypeVersion="13" ma:contentTypeDescription="Create a new document." ma:contentTypeScope="" ma:versionID="17c92271807e1ae9c68aba83e4a62845">
  <xsd:schema xmlns:xsd="http://www.w3.org/2001/XMLSchema" xmlns:xs="http://www.w3.org/2001/XMLSchema" xmlns:p="http://schemas.microsoft.com/office/2006/metadata/properties" xmlns:ns3="145f47db-c14e-4b38-9bf8-0ca0ef7f6396" xmlns:ns4="21dbf145-ec6f-4074-a11c-49f272c036cd" targetNamespace="http://schemas.microsoft.com/office/2006/metadata/properties" ma:root="true" ma:fieldsID="261b978d88a285d498d7334e80599cc7" ns3:_="" ns4:_="">
    <xsd:import namespace="145f47db-c14e-4b38-9bf8-0ca0ef7f6396"/>
    <xsd:import namespace="21dbf145-ec6f-4074-a11c-49f272c036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f47db-c14e-4b38-9bf8-0ca0ef7f63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bf145-ec6f-4074-a11c-49f272c036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27CB0C-2F7E-46DE-AC47-9B0F4812E9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f47db-c14e-4b38-9bf8-0ca0ef7f6396"/>
    <ds:schemaRef ds:uri="21dbf145-ec6f-4074-a11c-49f272c036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C8920F-F299-4A5D-94DB-694031EA4B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DD300A-F12F-41BE-967B-EDA801D07A6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1dbf145-ec6f-4074-a11c-49f272c036cd"/>
    <ds:schemaRef ds:uri="http://purl.org/dc/elements/1.1/"/>
    <ds:schemaRef ds:uri="http://schemas.microsoft.com/office/2006/metadata/properties"/>
    <ds:schemaRef ds:uri="http://schemas.microsoft.com/office/infopath/2007/PartnerControls"/>
    <ds:schemaRef ds:uri="145f47db-c14e-4b38-9bf8-0ca0ef7f639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514</Words>
  <Application>Microsoft Office PowerPoint</Application>
  <PresentationFormat>A4 Paper (210x297 mm)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Working Party on Passive Safety (GRSP) Virtual meeting participation guidelines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Edoardo Gianotti</cp:lastModifiedBy>
  <cp:revision>178</cp:revision>
  <cp:lastPrinted>2017-05-22T14:09:07Z</cp:lastPrinted>
  <dcterms:created xsi:type="dcterms:W3CDTF">2014-05-01T14:53:07Z</dcterms:created>
  <dcterms:modified xsi:type="dcterms:W3CDTF">2020-07-03T10:34:50Z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0x01010058F28DC0697F2946967019A6C2D9957F</vt:lpwstr>
  </property>
</Properties>
</file>