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14"/>
  </p:notesMasterIdLst>
  <p:handoutMasterIdLst>
    <p:handoutMasterId r:id="rId15"/>
  </p:handoutMasterIdLst>
  <p:sldIdLst>
    <p:sldId id="677" r:id="rId2"/>
    <p:sldId id="679" r:id="rId3"/>
    <p:sldId id="680" r:id="rId4"/>
    <p:sldId id="675" r:id="rId5"/>
    <p:sldId id="681" r:id="rId6"/>
    <p:sldId id="682" r:id="rId7"/>
    <p:sldId id="683" r:id="rId8"/>
    <p:sldId id="684" r:id="rId9"/>
    <p:sldId id="687" r:id="rId10"/>
    <p:sldId id="686" r:id="rId11"/>
    <p:sldId id="685" r:id="rId12"/>
    <p:sldId id="60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zhang" initials="mz"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63C1"/>
    <a:srgbClr val="0070C0"/>
    <a:srgbClr val="20409A"/>
    <a:srgbClr val="DEEBF7"/>
    <a:srgbClr val="1C3D8F"/>
    <a:srgbClr val="4472C4"/>
    <a:srgbClr val="B2E7FA"/>
    <a:srgbClr val="ED7D31"/>
    <a:srgbClr val="FFADAD"/>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41" autoAdjust="0"/>
    <p:restoredTop sz="93850" autoAdjust="0"/>
  </p:normalViewPr>
  <p:slideViewPr>
    <p:cSldViewPr snapToGrid="0">
      <p:cViewPr varScale="1">
        <p:scale>
          <a:sx n="103" d="100"/>
          <a:sy n="103" d="100"/>
        </p:scale>
        <p:origin x="228" y="150"/>
      </p:cViewPr>
      <p:guideLst>
        <p:guide orient="horz" pos="2160"/>
        <p:guide pos="3834"/>
      </p:guideLst>
    </p:cSldViewPr>
  </p:slideViewPr>
  <p:notesTextViewPr>
    <p:cViewPr>
      <p:scale>
        <a:sx n="3" d="2"/>
        <a:sy n="3" d="2"/>
      </p:scale>
      <p:origin x="0" y="0"/>
    </p:cViewPr>
  </p:notesTextViewPr>
  <p:sorterViewPr>
    <p:cViewPr>
      <p:scale>
        <a:sx n="200" d="100"/>
        <a:sy n="200" d="100"/>
      </p:scale>
      <p:origin x="0" y="-36616"/>
    </p:cViewPr>
  </p:sorterViewPr>
  <p:notesViewPr>
    <p:cSldViewPr snapToGrid="0">
      <p:cViewPr varScale="1">
        <p:scale>
          <a:sx n="57" d="100"/>
          <a:sy n="57" d="100"/>
        </p:scale>
        <p:origin x="198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E:\zgx\1-&#26631;&#20934;&#24037;&#20316;\6-&#26631;&#20934;&#22269;&#38469;&#21270;\1-WP29\4-IWG-EDR-DSSAD\20200527-SG-EDR-05\0-&#21442;&#32771;&#25991;&#20214;\2-3&#27425;\&#20107;&#25925;&#24418;&#24577;&#32479;&#35745;&#34920;-&#30896;&#25758;&#27425;&#25968;.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400" b="1" i="0" u="none" strike="noStrike" kern="1200" spc="0" baseline="0">
                <a:solidFill>
                  <a:schemeClr val="tx1"/>
                </a:solidFill>
                <a:latin typeface="Calibri" panose="020F0502020204030204" pitchFamily="34" charset="0"/>
                <a:ea typeface="+mn-ea"/>
                <a:cs typeface="Calibri" panose="020F0502020204030204" pitchFamily="34" charset="0"/>
              </a:defRPr>
            </a:pPr>
            <a:r>
              <a:rPr lang="en-US" b="1"/>
              <a:t>China traffic accident statistics</a:t>
            </a:r>
          </a:p>
        </c:rich>
      </c:tx>
      <c:layout>
        <c:manualLayout>
          <c:xMode val="edge"/>
          <c:yMode val="edge"/>
          <c:x val="6.6701224846894142E-2"/>
          <c:y val="2.3121387283236993E-2"/>
        </c:manualLayout>
      </c:layout>
      <c:overlay val="0"/>
      <c:spPr>
        <a:noFill/>
        <a:ln>
          <a:noFill/>
        </a:ln>
        <a:effectLst/>
      </c:spPr>
      <c:txPr>
        <a:bodyPr rot="0" spcFirstLastPara="1" vertOverflow="ellipsis" vert="horz" wrap="square" anchor="ctr" anchorCtr="1"/>
        <a:lstStyle/>
        <a:p>
          <a:pPr>
            <a:defRPr lang="zh-CN" sz="1400" b="1" i="0" u="none" strike="noStrike" kern="1200" spc="0" baseline="0">
              <a:solidFill>
                <a:schemeClr val="tx1"/>
              </a:solidFill>
              <a:latin typeface="Calibri" panose="020F0502020204030204" pitchFamily="34" charset="0"/>
              <a:ea typeface="+mn-ea"/>
              <a:cs typeface="Calibri" panose="020F0502020204030204" pitchFamily="34" charset="0"/>
            </a:defRPr>
          </a:pPr>
          <a:endParaRPr lang="en-US"/>
        </a:p>
      </c:txPr>
    </c:title>
    <c:autoTitleDeleted val="0"/>
    <c:plotArea>
      <c:layout/>
      <c:barChart>
        <c:barDir val="col"/>
        <c:grouping val="clustered"/>
        <c:varyColors val="0"/>
        <c:ser>
          <c:idx val="0"/>
          <c:order val="0"/>
          <c:tx>
            <c:strRef>
              <c:f>'[事故形态统计表-碰撞次数.xlsx]Sheet1'!$F$123</c:f>
              <c:strCache>
                <c:ptCount val="1"/>
                <c:pt idx="0">
                  <c:v>the number of event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9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'[事故形态统计表-碰撞次数.xlsx]Sheet1'!$E$124:$E$126</c:f>
              <c:strCache>
                <c:ptCount val="3"/>
                <c:pt idx="0">
                  <c:v>1</c:v>
                </c:pt>
                <c:pt idx="1">
                  <c:v>2</c:v>
                </c:pt>
                <c:pt idx="2">
                  <c:v>3 or more</c:v>
                </c:pt>
              </c:strCache>
            </c:strRef>
          </c:cat>
          <c:val>
            <c:numRef>
              <c:f>'[事故形态统计表-碰撞次数.xlsx]Sheet1'!$F$124:$F$126</c:f>
              <c:numCache>
                <c:formatCode>General</c:formatCode>
                <c:ptCount val="3"/>
                <c:pt idx="0">
                  <c:v>18</c:v>
                </c:pt>
                <c:pt idx="1">
                  <c:v>14</c:v>
                </c:pt>
                <c:pt idx="2">
                  <c:v>63</c:v>
                </c:pt>
              </c:numCache>
            </c:numRef>
          </c:val>
          <c:extLst>
            <c:ext xmlns:c16="http://schemas.microsoft.com/office/drawing/2014/chart" uri="{C3380CC4-5D6E-409C-BE32-E72D297353CC}">
              <c16:uniqueId val="{00000000-8D39-46EC-97C1-ED936F9CC027}"/>
            </c:ext>
          </c:extLst>
        </c:ser>
        <c:dLbls>
          <c:showLegendKey val="0"/>
          <c:showVal val="0"/>
          <c:showCatName val="0"/>
          <c:showSerName val="0"/>
          <c:showPercent val="0"/>
          <c:showBubbleSize val="0"/>
        </c:dLbls>
        <c:gapWidth val="150"/>
        <c:axId val="1257289727"/>
        <c:axId val="1314651583"/>
      </c:barChart>
      <c:lineChart>
        <c:grouping val="standard"/>
        <c:varyColors val="0"/>
        <c:ser>
          <c:idx val="1"/>
          <c:order val="1"/>
          <c:tx>
            <c:strRef>
              <c:f>'[事故形态统计表-碰撞次数.xlsx]Sheet1'!$G$123</c:f>
              <c:strCache>
                <c:ptCount val="1"/>
                <c:pt idx="0">
                  <c:v>the pecentage of event</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lstStyle/>
              <a:p>
                <a:pPr>
                  <a:defRPr lang="zh-CN" sz="9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'[事故形态统计表-碰撞次数.xlsx]Sheet1'!$E$124:$E$126</c:f>
              <c:strCache>
                <c:ptCount val="3"/>
                <c:pt idx="0">
                  <c:v>1</c:v>
                </c:pt>
                <c:pt idx="1">
                  <c:v>2</c:v>
                </c:pt>
                <c:pt idx="2">
                  <c:v>3 or more</c:v>
                </c:pt>
              </c:strCache>
            </c:strRef>
          </c:cat>
          <c:val>
            <c:numRef>
              <c:f>'[事故形态统计表-碰撞次数.xlsx]Sheet1'!$G$124:$G$126</c:f>
              <c:numCache>
                <c:formatCode>0%</c:formatCode>
                <c:ptCount val="3"/>
                <c:pt idx="0">
                  <c:v>0.18947368421052599</c:v>
                </c:pt>
                <c:pt idx="1">
                  <c:v>0.14736842105263201</c:v>
                </c:pt>
                <c:pt idx="2">
                  <c:v>0.66315789473684195</c:v>
                </c:pt>
              </c:numCache>
            </c:numRef>
          </c:val>
          <c:smooth val="0"/>
          <c:extLst>
            <c:ext xmlns:c16="http://schemas.microsoft.com/office/drawing/2014/chart" uri="{C3380CC4-5D6E-409C-BE32-E72D297353CC}">
              <c16:uniqueId val="{00000001-8D39-46EC-97C1-ED936F9CC027}"/>
            </c:ext>
          </c:extLst>
        </c:ser>
        <c:dLbls>
          <c:showLegendKey val="0"/>
          <c:showVal val="0"/>
          <c:showCatName val="0"/>
          <c:showSerName val="0"/>
          <c:showPercent val="0"/>
          <c:showBubbleSize val="0"/>
        </c:dLbls>
        <c:marker val="1"/>
        <c:smooth val="0"/>
        <c:axId val="1257294527"/>
        <c:axId val="1314656159"/>
      </c:lineChart>
      <c:catAx>
        <c:axId val="12572897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1314651583"/>
        <c:crosses val="autoZero"/>
        <c:auto val="1"/>
        <c:lblAlgn val="ctr"/>
        <c:lblOffset val="100"/>
        <c:noMultiLvlLbl val="0"/>
      </c:catAx>
      <c:valAx>
        <c:axId val="13146515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1257289727"/>
        <c:crosses val="autoZero"/>
        <c:crossBetween val="between"/>
      </c:valAx>
      <c:catAx>
        <c:axId val="1257294527"/>
        <c:scaling>
          <c:orientation val="minMax"/>
        </c:scaling>
        <c:delete val="1"/>
        <c:axPos val="b"/>
        <c:numFmt formatCode="General" sourceLinked="1"/>
        <c:majorTickMark val="none"/>
        <c:minorTickMark val="none"/>
        <c:tickLblPos val="nextTo"/>
        <c:crossAx val="1314656159"/>
        <c:crosses val="autoZero"/>
        <c:auto val="1"/>
        <c:lblAlgn val="ctr"/>
        <c:lblOffset val="100"/>
        <c:noMultiLvlLbl val="0"/>
      </c:catAx>
      <c:valAx>
        <c:axId val="1314656159"/>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1257294527"/>
        <c:crosses val="max"/>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9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legend>
    <c:plotVisOnly val="1"/>
    <c:dispBlanksAs val="gap"/>
    <c:showDLblsOverMax val="0"/>
  </c:chart>
  <c:spPr>
    <a:noFill/>
    <a:ln>
      <a:noFill/>
    </a:ln>
    <a:effectLst/>
  </c:spPr>
  <c:txPr>
    <a:bodyPr/>
    <a:lstStyle/>
    <a:p>
      <a:pPr>
        <a:defRPr lang="zh-CN">
          <a:solidFill>
            <a:schemeClr val="tx1"/>
          </a:solidFill>
          <a:latin typeface="Calibri" panose="020F0502020204030204" pitchFamily="34" charset="0"/>
          <a:cs typeface="Calibri" panose="020F050202020403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5EA3348-8126-44E9-A15E-B1B6D31A463F}" type="datetimeFigureOut">
              <a:rPr lang="zh-CN" altLang="en-US" smtClean="0"/>
              <a:t>2020/7/10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45064F-3B14-44EC-8142-CB8A9E7B726D}"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6F037F-91D7-4565-B797-18AF8367D171}" type="datetimeFigureOut">
              <a:rPr lang="zh-CN" altLang="en-US" smtClean="0"/>
              <a:t>2020/7/10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88439-7D8A-4083-A105-A79E0B623ABE}"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D88439-7D8A-4083-A105-A79E0B623ABE}" type="slidenum">
              <a:rPr lang="zh-CN" altLang="en-US" smtClean="0"/>
              <a:t>1</a:t>
            </a:fld>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页脚占位符 5"/>
          <p:cNvSpPr>
            <a:spLocks noGrp="1"/>
          </p:cNvSpPr>
          <p:nvPr>
            <p:ph type="ftr" sz="quarter" idx="12"/>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10</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extLst>
      <p:ext uri="{BB962C8B-B14F-4D97-AF65-F5344CB8AC3E}">
        <p14:creationId xmlns:p14="http://schemas.microsoft.com/office/powerpoint/2010/main" val="3048443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11</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extLst>
      <p:ext uri="{BB962C8B-B14F-4D97-AF65-F5344CB8AC3E}">
        <p14:creationId xmlns:p14="http://schemas.microsoft.com/office/powerpoint/2010/main" val="3373267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D88439-7D8A-4083-A105-A79E0B623ABE}" type="slidenum">
              <a:rPr lang="zh-CN" altLang="en-US" smtClean="0"/>
              <a:t>12</a:t>
            </a:fld>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页脚占位符 5"/>
          <p:cNvSpPr>
            <a:spLocks noGrp="1"/>
          </p:cNvSpPr>
          <p:nvPr>
            <p:ph type="ftr" sz="quarter" idx="12"/>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2</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3</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4</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5</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6</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7</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8</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extLst>
      <p:ext uri="{BB962C8B-B14F-4D97-AF65-F5344CB8AC3E}">
        <p14:creationId xmlns:p14="http://schemas.microsoft.com/office/powerpoint/2010/main" val="1309703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nchor="b"/>
          <a:lstStyle/>
          <a:p>
            <a:pPr algn="r" fontAlgn="auto">
              <a:spcBef>
                <a:spcPts val="0"/>
              </a:spcBef>
              <a:spcAft>
                <a:spcPts val="0"/>
              </a:spcAft>
              <a:buFontTx/>
              <a:buNone/>
              <a:defRPr/>
            </a:pPr>
            <a:fld id="{955F643F-C0D4-4CF1-BEEB-EDB890E7DB1B}" type="slidenum">
              <a:rPr lang="zh-CN" altLang="en-US" kern="0">
                <a:solidFill>
                  <a:sysClr val="windowText" lastClr="000000"/>
                </a:solidFill>
                <a:latin typeface="+mn-lt"/>
                <a:ea typeface="+mn-ea"/>
                <a:sym typeface="+mn-ea"/>
              </a:rPr>
              <a:t>9</a:t>
            </a:fld>
            <a:endParaRPr lang="zh-CN" altLang="en-US" kern="0">
              <a:solidFill>
                <a:sysClr val="windowText" lastClr="000000"/>
              </a:solidFill>
              <a:latin typeface="+mn-lt"/>
              <a:ea typeface="+mn-ea"/>
              <a:sym typeface="+mn-ea"/>
            </a:endParaRPr>
          </a:p>
        </p:txBody>
      </p:sp>
      <p:sp>
        <p:nvSpPr>
          <p:cNvPr id="2" name="页眉占位符 1"/>
          <p:cNvSpPr>
            <a:spLocks noGrp="1"/>
          </p:cNvSpPr>
          <p:nvPr>
            <p:ph type="hdr" sz="quarter" idx="11"/>
          </p:nvPr>
        </p:nvSpPr>
        <p:spPr/>
        <p:txBody>
          <a:bodyPr/>
          <a:lstStyle/>
          <a:p>
            <a:endParaRPr lang="zh-CN" altLang="en-US"/>
          </a:p>
        </p:txBody>
      </p:sp>
      <p:sp>
        <p:nvSpPr>
          <p:cNvPr id="3" name="页脚占位符 2"/>
          <p:cNvSpPr>
            <a:spLocks noGrp="1"/>
          </p:cNvSpPr>
          <p:nvPr>
            <p:ph type="ftr" sz="quarter" idx="12"/>
          </p:nvPr>
        </p:nvSpPr>
        <p:spPr/>
        <p:txBody>
          <a:bodyPr/>
          <a:lstStyle/>
          <a:p>
            <a:endParaRPr lang="zh-CN" altLang="en-US"/>
          </a:p>
        </p:txBody>
      </p:sp>
    </p:spTree>
    <p:extLst>
      <p:ext uri="{BB962C8B-B14F-4D97-AF65-F5344CB8AC3E}">
        <p14:creationId xmlns:p14="http://schemas.microsoft.com/office/powerpoint/2010/main" val="5380412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36000" y="5796982"/>
            <a:ext cx="6120000" cy="63181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5">
    <p:spTree>
      <p:nvGrpSpPr>
        <p:cNvPr id="1" name=""/>
        <p:cNvGrpSpPr/>
        <p:nvPr/>
      </p:nvGrpSpPr>
      <p:grpSpPr>
        <a:xfrm>
          <a:off x="0" y="0"/>
          <a:ext cx="0" cy="0"/>
          <a:chOff x="0" y="0"/>
          <a:chExt cx="0" cy="0"/>
        </a:xfrm>
      </p:grpSpPr>
      <p:sp>
        <p:nvSpPr>
          <p:cNvPr id="8" name="Freeform 6"/>
          <p:cNvSpPr/>
          <p:nvPr userDrawn="1"/>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 name="Freeform 14"/>
          <p:cNvSpPr/>
          <p:nvPr userDrawn="1"/>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5" name="矩形 14"/>
          <p:cNvSpPr/>
          <p:nvPr userDrawn="1"/>
        </p:nvSpPr>
        <p:spPr>
          <a:xfrm>
            <a:off x="11656193" y="6428581"/>
            <a:ext cx="536783" cy="427038"/>
          </a:xfrm>
          <a:prstGeom prst="rect">
            <a:avLst/>
          </a:prstGeom>
          <a:solidFill>
            <a:srgbClr val="20409A"/>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lide Number Placeholder 5"/>
          <p:cNvSpPr>
            <a:spLocks noGrp="1"/>
          </p:cNvSpPr>
          <p:nvPr>
            <p:ph type="sldNum" sz="quarter" idx="4"/>
          </p:nvPr>
        </p:nvSpPr>
        <p:spPr>
          <a:xfrm>
            <a:off x="9437666" y="6459537"/>
            <a:ext cx="2743200" cy="365125"/>
          </a:xfrm>
          <a:prstGeom prst="rect">
            <a:avLst/>
          </a:prstGeom>
        </p:spPr>
        <p:txBody>
          <a:bodyPr vert="horz" lIns="91440" tIns="45720" rIns="91440" bIns="45720" rtlCol="0" anchor="ctr"/>
          <a:lstStyle>
            <a:lvl1pPr algn="r">
              <a:defRPr sz="2000" b="1" i="1">
                <a:solidFill>
                  <a:schemeClr val="bg1"/>
                </a:solidFill>
                <a:latin typeface="微软雅黑" panose="020B0503020204020204" pitchFamily="34" charset="-122"/>
                <a:ea typeface="微软雅黑" panose="020B0503020204020204" pitchFamily="34" charset="-122"/>
              </a:defRPr>
            </a:lvl1pPr>
          </a:lstStyle>
          <a:p>
            <a:fld id="{48F63A3B-78C7-47BE-AE5E-E10140E0464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Blank">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dbicorporation.com/anderson2.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statesman.com/article/20120901/NEWS/309003508"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63581"/>
            <a:ext cx="12192000" cy="3319088"/>
          </a:xfrm>
          <a:prstGeom prst="rect">
            <a:avLst/>
          </a:prstGeom>
          <a:blipFill>
            <a:blip r:embed="rId3" cstate="print"/>
            <a:stretch>
              <a:fillRect l="-25459" r="-24951"/>
            </a:stretch>
          </a:blip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0" y="2704388"/>
            <a:ext cx="12192000" cy="646331"/>
          </a:xfrm>
          <a:prstGeom prst="rect">
            <a:avLst/>
          </a:prstGeom>
          <a:noFill/>
        </p:spPr>
        <p:txBody>
          <a:bodyPr wrap="square" rtlCol="0">
            <a:spAutoFit/>
          </a:bodyPr>
          <a:lstStyle/>
          <a:p>
            <a:pPr algn="ctr"/>
            <a:r>
              <a:rPr lang="en-US" altLang="zh-CN" sz="3600" b="1" dirty="0">
                <a:solidFill>
                  <a:schemeClr val="bg1"/>
                </a:solidFill>
                <a:latin typeface="Eras Bold ITC" panose="020B0907030504020204" pitchFamily="34" charset="0"/>
                <a:ea typeface="微软雅黑" panose="020B0503020204020204" pitchFamily="34" charset="-122"/>
                <a:cs typeface="Arial" panose="020B0604020202020204" pitchFamily="34" charset="0"/>
              </a:rPr>
              <a:t>Proposal for </a:t>
            </a:r>
            <a:r>
              <a:rPr lang="en-US" altLang="zh-CN" sz="3600" b="1" dirty="0" err="1">
                <a:solidFill>
                  <a:schemeClr val="bg1"/>
                </a:solidFill>
                <a:latin typeface="Eras Bold ITC" panose="020B0907030504020204" pitchFamily="34" charset="0"/>
                <a:ea typeface="微软雅黑" panose="020B0503020204020204" pitchFamily="34" charset="-122"/>
                <a:cs typeface="Arial" panose="020B0604020202020204" pitchFamily="34" charset="0"/>
              </a:rPr>
              <a:t>EDR</a:t>
            </a:r>
            <a:r>
              <a:rPr lang="en-US" altLang="zh-CN" sz="3600" b="1" dirty="0">
                <a:solidFill>
                  <a:schemeClr val="bg1"/>
                </a:solidFill>
                <a:latin typeface="Eras Bold ITC" panose="020B0907030504020204" pitchFamily="34" charset="0"/>
                <a:ea typeface="微软雅黑" panose="020B0503020204020204" pitchFamily="34" charset="-122"/>
                <a:cs typeface="Arial" panose="020B0604020202020204" pitchFamily="34" charset="0"/>
              </a:rPr>
              <a:t> Performance Elements</a:t>
            </a:r>
          </a:p>
        </p:txBody>
      </p:sp>
      <p:sp>
        <p:nvSpPr>
          <p:cNvPr id="2" name="矩形 1"/>
          <p:cNvSpPr/>
          <p:nvPr/>
        </p:nvSpPr>
        <p:spPr>
          <a:xfrm>
            <a:off x="5815965" y="124413"/>
            <a:ext cx="6096000" cy="1015663"/>
          </a:xfrm>
          <a:prstGeom prst="rect">
            <a:avLst/>
          </a:prstGeom>
        </p:spPr>
        <p:txBody>
          <a:bodyPr>
            <a:spAutoFit/>
          </a:bodyPr>
          <a:lstStyle/>
          <a:p>
            <a:pPr marL="471170" algn="r">
              <a:spcAft>
                <a:spcPts val="0"/>
              </a:spcAft>
            </a:pPr>
            <a:r>
              <a:rPr lang="en-GB" altLang="zh-CN" sz="2000" u="sng" dirty="0">
                <a:latin typeface="Arial" panose="020B0604020202020204" pitchFamily="34" charset="0"/>
                <a:ea typeface="微软雅黑" panose="020B0503020204020204" pitchFamily="34" charset="-122"/>
                <a:cs typeface="Arial" panose="020B0604020202020204" pitchFamily="34" charset="0"/>
              </a:rPr>
              <a:t>Informal </a:t>
            </a:r>
            <a:r>
              <a:rPr lang="en-GB" altLang="zh-CN" sz="2000" u="sng">
                <a:latin typeface="Arial" panose="020B0604020202020204" pitchFamily="34" charset="0"/>
                <a:ea typeface="微软雅黑" panose="020B0503020204020204" pitchFamily="34" charset="-122"/>
                <a:cs typeface="Arial" panose="020B0604020202020204" pitchFamily="34" charset="0"/>
              </a:rPr>
              <a:t>document</a:t>
            </a:r>
            <a:r>
              <a:rPr lang="en-GB" altLang="zh-CN" sz="2000">
                <a:latin typeface="Arial" panose="020B0604020202020204" pitchFamily="34" charset="0"/>
                <a:ea typeface="微软雅黑" panose="020B0503020204020204" pitchFamily="34" charset="-122"/>
                <a:cs typeface="Arial" panose="020B0604020202020204" pitchFamily="34" charset="0"/>
              </a:rPr>
              <a:t> GRSG-118-29</a:t>
            </a:r>
            <a:endParaRPr lang="zh-CN" altLang="zh-CN" sz="2000" dirty="0">
              <a:latin typeface="Arial" panose="020B0604020202020204" pitchFamily="34" charset="0"/>
              <a:ea typeface="微软雅黑" panose="020B0503020204020204" pitchFamily="34" charset="-122"/>
              <a:cs typeface="Arial" panose="020B0604020202020204" pitchFamily="34" charset="0"/>
            </a:endParaRPr>
          </a:p>
          <a:p>
            <a:pPr marL="471170" algn="r">
              <a:spcAft>
                <a:spcPts val="0"/>
              </a:spcAft>
              <a:tabLst>
                <a:tab pos="2969895" algn="ctr"/>
                <a:tab pos="5940425" algn="r"/>
              </a:tabLst>
            </a:pPr>
            <a:r>
              <a:rPr lang="en-GB" altLang="zh-CN" sz="2000" dirty="0">
                <a:latin typeface="Arial" panose="020B0604020202020204" pitchFamily="34" charset="0"/>
                <a:ea typeface="微软雅黑" panose="020B0503020204020204" pitchFamily="34" charset="-122"/>
                <a:cs typeface="Arial" panose="020B0604020202020204" pitchFamily="34" charset="0"/>
              </a:rPr>
              <a:t>(118th GRSG, 15-17 July 2020</a:t>
            </a:r>
            <a:endParaRPr lang="zh-CN" altLang="zh-CN" sz="2000" dirty="0">
              <a:latin typeface="Arial" panose="020B0604020202020204" pitchFamily="34" charset="0"/>
              <a:ea typeface="微软雅黑" panose="020B0503020204020204" pitchFamily="34" charset="-122"/>
              <a:cs typeface="Arial" panose="020B0604020202020204" pitchFamily="34" charset="0"/>
            </a:endParaRPr>
          </a:p>
          <a:p>
            <a:pPr algn="r"/>
            <a:r>
              <a:rPr lang="en-GB" altLang="zh-CN" sz="2000" dirty="0">
                <a:latin typeface="Arial" panose="020B0604020202020204" pitchFamily="34" charset="0"/>
                <a:ea typeface="微软雅黑" panose="020B0503020204020204" pitchFamily="34" charset="-122"/>
                <a:cs typeface="Arial" panose="020B0604020202020204" pitchFamily="34" charset="0"/>
              </a:rPr>
              <a:t>Agenda item 15)</a:t>
            </a:r>
            <a:endParaRPr lang="zh-CN" altLang="en-US" sz="2000" dirty="0">
              <a:latin typeface="Arial" panose="020B0604020202020204" pitchFamily="34" charset="0"/>
              <a:ea typeface="微软雅黑" panose="020B0503020204020204" pitchFamily="34" charset="-122"/>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326136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Test procedure</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10</a:t>
            </a:fld>
            <a:endParaRPr lang="en-US"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7AF0B0F3-462E-4C74-8F71-2761C18DBF34}"/>
              </a:ext>
            </a:extLst>
          </p:cNvPr>
          <p:cNvSpPr txBox="1"/>
          <p:nvPr/>
        </p:nvSpPr>
        <p:spPr>
          <a:xfrm>
            <a:off x="601980" y="892709"/>
            <a:ext cx="10614660" cy="958660"/>
          </a:xfrm>
          <a:prstGeom prst="rect">
            <a:avLst/>
          </a:prstGeom>
          <a:solidFill>
            <a:schemeClr val="accent4">
              <a:lumMod val="20000"/>
              <a:lumOff val="80000"/>
            </a:schemeClr>
          </a:solidFill>
          <a:ln>
            <a:solidFill>
              <a:schemeClr val="accent1"/>
            </a:solidFill>
          </a:ln>
        </p:spPr>
        <p:txBody>
          <a:bodyPr wrap="square">
            <a:spAutoFit/>
          </a:bodyPr>
          <a:lstStyle>
            <a:defPPr>
              <a:defRPr lang="zh-CN"/>
            </a:defPPr>
            <a:lvl1pPr>
              <a:defRPr sz="2400"/>
            </a:lvl1pPr>
          </a:lstStyle>
          <a:p>
            <a:pPr>
              <a:lnSpc>
                <a:spcPct val="150000"/>
              </a:lnSpc>
            </a:pPr>
            <a:r>
              <a:rPr lang="en-US" altLang="zh-CN" sz="2000" dirty="0">
                <a:solidFill>
                  <a:schemeClr val="tx1">
                    <a:lumMod val="50000"/>
                    <a:lumOff val="50000"/>
                  </a:schemeClr>
                </a:solidFill>
                <a:latin typeface="Arial" panose="020B0604020202020204" pitchFamily="34" charset="0"/>
                <a:cs typeface="Arial" panose="020B0604020202020204" pitchFamily="34" charset="0"/>
              </a:rPr>
              <a:t>Case 3. Actually, the driver safety belt was buckled, but the </a:t>
            </a:r>
            <a:r>
              <a:rPr lang="en-US" altLang="zh-CN" sz="2000" dirty="0" err="1">
                <a:solidFill>
                  <a:schemeClr val="tx1">
                    <a:lumMod val="50000"/>
                    <a:lumOff val="50000"/>
                  </a:schemeClr>
                </a:solidFill>
                <a:latin typeface="Arial" panose="020B0604020202020204" pitchFamily="34" charset="0"/>
                <a:cs typeface="Arial" panose="020B0604020202020204" pitchFamily="34" charset="0"/>
              </a:rPr>
              <a:t>EDR</a:t>
            </a:r>
            <a:r>
              <a:rPr lang="en-US" altLang="zh-CN" sz="2000" dirty="0">
                <a:solidFill>
                  <a:schemeClr val="tx1">
                    <a:lumMod val="50000"/>
                    <a:lumOff val="50000"/>
                  </a:schemeClr>
                </a:solidFill>
                <a:latin typeface="Arial" panose="020B0604020202020204" pitchFamily="34" charset="0"/>
                <a:cs typeface="Arial" panose="020B0604020202020204" pitchFamily="34" charset="0"/>
              </a:rPr>
              <a:t> record of safety belt status was SNA(Laboratory test, 2017.8).</a:t>
            </a:r>
          </a:p>
        </p:txBody>
      </p:sp>
      <p:pic>
        <p:nvPicPr>
          <p:cNvPr id="4" name="图片 3">
            <a:extLst>
              <a:ext uri="{FF2B5EF4-FFF2-40B4-BE49-F238E27FC236}">
                <a16:creationId xmlns:a16="http://schemas.microsoft.com/office/drawing/2014/main" id="{45FAD20A-5132-4C78-B33F-E54AE4680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791" y="2075721"/>
            <a:ext cx="9481037" cy="4159464"/>
          </a:xfrm>
          <a:prstGeom prst="rect">
            <a:avLst/>
          </a:prstGeom>
        </p:spPr>
      </p:pic>
    </p:spTree>
    <p:extLst>
      <p:ext uri="{BB962C8B-B14F-4D97-AF65-F5344CB8AC3E}">
        <p14:creationId xmlns:p14="http://schemas.microsoft.com/office/powerpoint/2010/main" val="2971089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326136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Test procedure</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11</a:t>
            </a:fld>
            <a:endParaRPr lang="en-US" dirty="0">
              <a:latin typeface="Arial" panose="020B0604020202020204" pitchFamily="34" charset="0"/>
              <a:cs typeface="Arial" panose="020B0604020202020204" pitchFamily="34" charset="0"/>
            </a:endParaRPr>
          </a:p>
        </p:txBody>
      </p:sp>
      <p:sp>
        <p:nvSpPr>
          <p:cNvPr id="16" name="文本框 15"/>
          <p:cNvSpPr txBox="1"/>
          <p:nvPr/>
        </p:nvSpPr>
        <p:spPr>
          <a:xfrm>
            <a:off x="673099" y="826754"/>
            <a:ext cx="10698079" cy="830997"/>
          </a:xfrm>
          <a:prstGeom prst="rect">
            <a:avLst/>
          </a:prstGeom>
          <a:noFill/>
        </p:spPr>
        <p:txBody>
          <a:bodyPr wrap="square">
            <a:spAutoFit/>
          </a:bodyPr>
          <a:lstStyle>
            <a:defPPr>
              <a:defRPr lang="zh-CN"/>
            </a:defPPr>
            <a:lvl1pPr>
              <a:defRPr sz="2400"/>
            </a:lvl1pPr>
          </a:lstStyle>
          <a:p>
            <a:r>
              <a:rPr lang="en-US" altLang="zh-CN" b="1" dirty="0">
                <a:latin typeface="Arial" panose="020B0604020202020204" pitchFamily="34" charset="0"/>
                <a:cs typeface="Arial" panose="020B0604020202020204" pitchFamily="34" charset="0"/>
              </a:rPr>
              <a:t>The </a:t>
            </a:r>
            <a:r>
              <a:rPr lang="en-US" altLang="zh-CN" b="1" dirty="0" err="1">
                <a:latin typeface="Arial" panose="020B0604020202020204" pitchFamily="34" charset="0"/>
                <a:cs typeface="Arial" panose="020B0604020202020204" pitchFamily="34" charset="0"/>
              </a:rPr>
              <a:t>EDR</a:t>
            </a:r>
            <a:r>
              <a:rPr lang="en-US" altLang="zh-CN" b="1" dirty="0">
                <a:latin typeface="Arial" panose="020B0604020202020204" pitchFamily="34" charset="0"/>
                <a:cs typeface="Arial" panose="020B0604020202020204" pitchFamily="34" charset="0"/>
              </a:rPr>
              <a:t> regulation shall provide some other test methods except for crash test:</a:t>
            </a:r>
            <a:endParaRPr lang="zh-CN" altLang="zh-CN" b="1"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7AF0B0F3-462E-4C74-8F71-2761C18DBF34}"/>
              </a:ext>
            </a:extLst>
          </p:cNvPr>
          <p:cNvSpPr txBox="1"/>
          <p:nvPr/>
        </p:nvSpPr>
        <p:spPr>
          <a:xfrm>
            <a:off x="673100" y="1642553"/>
            <a:ext cx="10614660" cy="2554545"/>
          </a:xfrm>
          <a:prstGeom prst="rect">
            <a:avLst/>
          </a:prstGeom>
          <a:noFill/>
          <a:ln>
            <a:solidFill>
              <a:schemeClr val="accent1"/>
            </a:solidFill>
          </a:ln>
        </p:spPr>
        <p:txBody>
          <a:bodyPr wrap="square">
            <a:spAutoFit/>
          </a:bodyPr>
          <a:lstStyle>
            <a:defPPr>
              <a:defRPr lang="zh-CN"/>
            </a:defPPr>
            <a:lvl1pPr>
              <a:defRPr sz="2400"/>
            </a:lvl1pPr>
          </a:lstStyle>
          <a:p>
            <a:r>
              <a:rPr lang="en-US" altLang="zh-CN" sz="2000" b="1" dirty="0">
                <a:latin typeface="Arial" panose="020B0604020202020204" pitchFamily="34" charset="0"/>
                <a:cs typeface="Arial" panose="020B0604020202020204" pitchFamily="34" charset="0"/>
              </a:rPr>
              <a:t>Justification: </a:t>
            </a: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The crash test can not verify all the technical requirements of </a:t>
            </a:r>
            <a:r>
              <a:rPr lang="en-US" altLang="zh-CN" sz="2000" dirty="0" err="1">
                <a:latin typeface="Arial" panose="020B0604020202020204" pitchFamily="34" charset="0"/>
                <a:cs typeface="Arial" panose="020B0604020202020204" pitchFamily="34" charset="0"/>
              </a:rPr>
              <a:t>EDR</a:t>
            </a:r>
            <a:r>
              <a:rPr lang="en-US" altLang="zh-CN" sz="2000" dirty="0">
                <a:latin typeface="Arial" panose="020B0604020202020204" pitchFamily="34" charset="0"/>
                <a:cs typeface="Arial" panose="020B0604020202020204" pitchFamily="34" charset="0"/>
              </a:rPr>
              <a:t>. </a:t>
            </a:r>
          </a:p>
          <a:p>
            <a:pPr marL="342900" indent="-342900">
              <a:buFont typeface="Wingdings" panose="05000000000000000000" pitchFamily="2" charset="2"/>
              <a:buChar char="Ø"/>
            </a:pPr>
            <a:endParaRPr lang="en-US" altLang="zh-CN" sz="2000" dirty="0">
              <a:latin typeface="Arial" panose="020B0604020202020204" pitchFamily="34" charset="0"/>
              <a:cs typeface="Arial" panose="020B0604020202020204" pitchFamily="34" charset="0"/>
            </a:endParaRPr>
          </a:p>
          <a:p>
            <a:pPr marL="457200" indent="-457200">
              <a:buFont typeface="+mj-ea"/>
              <a:buAutoNum type="circleNumDbPlain"/>
            </a:pPr>
            <a:r>
              <a:rPr lang="en-US" altLang="zh-CN" sz="2000" dirty="0">
                <a:latin typeface="Arial" panose="020B0604020202020204" pitchFamily="34" charset="0"/>
                <a:cs typeface="Arial" panose="020B0604020202020204" pitchFamily="34" charset="0"/>
              </a:rPr>
              <a:t>“Engine throttle, percent full”, “Accelerator pedal, percent full”,  “ABS activity ”, “Stability control ”, “Steering input”, “Engine RPM”, “Service brake” , “Safety belt status” , etc. can’t be verified in the crash test set by UN Regulation No. 94, 95, 137. </a:t>
            </a:r>
          </a:p>
          <a:p>
            <a:pPr marL="457200" indent="-457200">
              <a:buFont typeface="+mj-ea"/>
              <a:buAutoNum type="circleNumDbPlain"/>
            </a:pPr>
            <a:r>
              <a:rPr lang="en-US" altLang="zh-CN" sz="2000" dirty="0">
                <a:latin typeface="Arial" panose="020B0604020202020204" pitchFamily="34" charset="0"/>
                <a:cs typeface="Arial" panose="020B0604020202020204" pitchFamily="34" charset="0"/>
              </a:rPr>
              <a:t>The </a:t>
            </a:r>
            <a:r>
              <a:rPr lang="en-US" altLang="zh-CN" sz="2000" dirty="0" err="1">
                <a:latin typeface="Arial" panose="020B0604020202020204" pitchFamily="34" charset="0"/>
                <a:cs typeface="Arial" panose="020B0604020202020204" pitchFamily="34" charset="0"/>
              </a:rPr>
              <a:t>EDR</a:t>
            </a:r>
            <a:r>
              <a:rPr lang="en-US" altLang="zh-CN" sz="2000" dirty="0">
                <a:latin typeface="Arial" panose="020B0604020202020204" pitchFamily="34" charset="0"/>
                <a:cs typeface="Arial" panose="020B0604020202020204" pitchFamily="34" charset="0"/>
              </a:rPr>
              <a:t> functional and performance requirements(</a:t>
            </a:r>
            <a:r>
              <a:rPr lang="en-US" altLang="zh-CN" sz="2000" dirty="0" err="1">
                <a:latin typeface="Arial" panose="020B0604020202020204" pitchFamily="34" charset="0"/>
                <a:cs typeface="Arial" panose="020B0604020202020204" pitchFamily="34" charset="0"/>
              </a:rPr>
              <a:t>eg.</a:t>
            </a:r>
            <a:r>
              <a:rPr lang="en-US" altLang="zh-CN" sz="2000" dirty="0">
                <a:latin typeface="Arial" panose="020B0604020202020204" pitchFamily="34" charset="0"/>
                <a:cs typeface="Arial" panose="020B0604020202020204" pitchFamily="34" charset="0"/>
              </a:rPr>
              <a:t> Overwriting mechanism, power failure record capability, data elements accuracy, etc.) can not be verified via crash test.</a:t>
            </a:r>
          </a:p>
        </p:txBody>
      </p:sp>
      <p:sp>
        <p:nvSpPr>
          <p:cNvPr id="13" name="文本框 12">
            <a:extLst>
              <a:ext uri="{FF2B5EF4-FFF2-40B4-BE49-F238E27FC236}">
                <a16:creationId xmlns:a16="http://schemas.microsoft.com/office/drawing/2014/main" id="{0B94EE79-3E0B-49B0-B808-D21EEDBEDB70}"/>
              </a:ext>
            </a:extLst>
          </p:cNvPr>
          <p:cNvSpPr txBox="1"/>
          <p:nvPr/>
        </p:nvSpPr>
        <p:spPr>
          <a:xfrm>
            <a:off x="673100" y="4666598"/>
            <a:ext cx="10698078" cy="1631216"/>
          </a:xfrm>
          <a:prstGeom prst="rect">
            <a:avLst/>
          </a:prstGeom>
          <a:solidFill>
            <a:schemeClr val="accent4">
              <a:lumMod val="20000"/>
              <a:lumOff val="80000"/>
            </a:schemeClr>
          </a:solidFill>
          <a:ln>
            <a:noFill/>
          </a:ln>
        </p:spPr>
        <p:txBody>
          <a:bodyPr wrap="square">
            <a:spAutoFit/>
          </a:bodyPr>
          <a:lstStyle>
            <a:defPPr>
              <a:defRPr lang="zh-CN"/>
            </a:defPPr>
            <a:lvl1pPr>
              <a:defRPr sz="2000" b="1"/>
            </a:lvl1pPr>
          </a:lstStyle>
          <a:p>
            <a:r>
              <a:rPr lang="en-US" altLang="zh-CN" dirty="0">
                <a:latin typeface="Arial" panose="020B0604020202020204" pitchFamily="34" charset="0"/>
                <a:cs typeface="Arial" panose="020B0604020202020204" pitchFamily="34" charset="0"/>
              </a:rPr>
              <a:t>Bench test </a:t>
            </a:r>
            <a:r>
              <a:rPr lang="en-US" altLang="zh-CN" b="0" dirty="0">
                <a:latin typeface="Arial" panose="020B0604020202020204" pitchFamily="34" charset="0"/>
                <a:cs typeface="Arial" panose="020B0604020202020204" pitchFamily="34" charset="0"/>
              </a:rPr>
              <a:t>is </a:t>
            </a:r>
            <a:r>
              <a:rPr lang="en-GB" altLang="zh-CN" b="0" dirty="0">
                <a:latin typeface="Arial" panose="020B0604020202020204" pitchFamily="34" charset="0"/>
                <a:cs typeface="Arial" panose="020B0604020202020204" pitchFamily="34" charset="0"/>
              </a:rPr>
              <a:t>important for</a:t>
            </a:r>
            <a:r>
              <a:rPr lang="en-US" altLang="zh-CN" b="0" dirty="0">
                <a:latin typeface="Arial" panose="020B0604020202020204" pitchFamily="34" charset="0"/>
                <a:cs typeface="Arial" panose="020B0604020202020204" pitchFamily="34" charset="0"/>
              </a:rPr>
              <a:t> verification of the </a:t>
            </a:r>
            <a:r>
              <a:rPr lang="en-US" altLang="zh-CN" b="0" dirty="0" err="1">
                <a:latin typeface="Arial" panose="020B0604020202020204" pitchFamily="34" charset="0"/>
                <a:cs typeface="Arial" panose="020B0604020202020204" pitchFamily="34" charset="0"/>
              </a:rPr>
              <a:t>EDR</a:t>
            </a:r>
            <a:r>
              <a:rPr lang="en-US" altLang="zh-CN" b="0" dirty="0">
                <a:latin typeface="Arial" panose="020B0604020202020204" pitchFamily="34" charset="0"/>
                <a:cs typeface="Arial" panose="020B0604020202020204" pitchFamily="34" charset="0"/>
              </a:rPr>
              <a:t> system's functional and performance requirement. Bench test is using a </a:t>
            </a:r>
            <a:r>
              <a:rPr lang="en-GB" altLang="zh-CN" b="0" dirty="0">
                <a:latin typeface="Arial" panose="020B0604020202020204" pitchFamily="34" charset="0"/>
                <a:cs typeface="Arial" panose="020B0604020202020204" pitchFamily="34" charset="0"/>
              </a:rPr>
              <a:t>thruster to thrust the </a:t>
            </a:r>
            <a:r>
              <a:rPr lang="en-GB" altLang="zh-CN" b="0" dirty="0" err="1">
                <a:latin typeface="Arial" panose="020B0604020202020204" pitchFamily="34" charset="0"/>
                <a:cs typeface="Arial" panose="020B0604020202020204" pitchFamily="34" charset="0"/>
              </a:rPr>
              <a:t>EDR</a:t>
            </a:r>
            <a:r>
              <a:rPr lang="en-GB" altLang="zh-CN" b="0" dirty="0">
                <a:latin typeface="Arial" panose="020B0604020202020204" pitchFamily="34" charset="0"/>
                <a:cs typeface="Arial" panose="020B0604020202020204" pitchFamily="34" charset="0"/>
              </a:rPr>
              <a:t> controller with a controlled impact waveform.</a:t>
            </a:r>
            <a:r>
              <a:rPr lang="en-US" altLang="zh-CN" b="0" dirty="0">
                <a:latin typeface="Arial" panose="020B0604020202020204" pitchFamily="34" charset="0"/>
                <a:cs typeface="Arial" panose="020B0604020202020204" pitchFamily="34" charset="0"/>
              </a:rPr>
              <a:t> Bench test can conduct performance requirement test by using a controlled acceleration thrust and </a:t>
            </a:r>
            <a:r>
              <a:rPr lang="en-US" altLang="zh-CN" dirty="0">
                <a:latin typeface="Arial" panose="020B0604020202020204" pitchFamily="34" charset="0"/>
                <a:cs typeface="Arial" panose="020B0604020202020204" pitchFamily="34" charset="0"/>
              </a:rPr>
              <a:t>can do functional requirement test </a:t>
            </a:r>
            <a:r>
              <a:rPr lang="en-US" altLang="zh-CN" b="0" dirty="0">
                <a:latin typeface="Arial" panose="020B0604020202020204" pitchFamily="34" charset="0"/>
                <a:cs typeface="Arial" panose="020B0604020202020204" pitchFamily="34" charset="0"/>
              </a:rPr>
              <a:t>with much lower cost than </a:t>
            </a:r>
            <a:r>
              <a:rPr lang="en-GB" altLang="zh-CN" b="0" dirty="0">
                <a:latin typeface="Arial" panose="020B0604020202020204" pitchFamily="34" charset="0"/>
                <a:cs typeface="Arial" panose="020B0604020202020204" pitchFamily="34" charset="0"/>
              </a:rPr>
              <a:t>impact test.</a:t>
            </a:r>
            <a:endParaRPr lang="zh-CN" altLang="zh-CN"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0699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7143" y="2225335"/>
            <a:ext cx="12203113" cy="2407330"/>
          </a:xfrm>
          <a:prstGeom prst="rect">
            <a:avLst/>
          </a:prstGeom>
          <a:solidFill>
            <a:srgbClr val="2040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en-US" altLang="zh-CN" b="1" dirty="0">
              <a:solidFill>
                <a:schemeClr val="bg1"/>
              </a:solidFill>
              <a:latin typeface="华文行楷" panose="02010800040101010101" pitchFamily="2" charset="-122"/>
              <a:ea typeface="华文行楷" panose="02010800040101010101" pitchFamily="2" charset="-122"/>
              <a:cs typeface="Arial" panose="020B0604020202020204" pitchFamily="34" charset="0"/>
            </a:endParaRPr>
          </a:p>
        </p:txBody>
      </p:sp>
      <p:grpSp>
        <p:nvGrpSpPr>
          <p:cNvPr id="7" name="组合 6"/>
          <p:cNvGrpSpPr/>
          <p:nvPr/>
        </p:nvGrpSpPr>
        <p:grpSpPr>
          <a:xfrm>
            <a:off x="-14287" y="2757240"/>
            <a:ext cx="12217401" cy="924420"/>
            <a:chOff x="-14287" y="2850073"/>
            <a:chExt cx="12217401" cy="924420"/>
          </a:xfrm>
        </p:grpSpPr>
        <p:cxnSp>
          <p:nvCxnSpPr>
            <p:cNvPr id="25" name="直接连接符 24"/>
            <p:cNvCxnSpPr/>
            <p:nvPr/>
          </p:nvCxnSpPr>
          <p:spPr>
            <a:xfrm>
              <a:off x="-14287" y="3462588"/>
              <a:ext cx="31321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070976" y="3462588"/>
              <a:ext cx="31321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文本框 13"/>
            <p:cNvSpPr txBox="1">
              <a:spLocks noChangeArrowheads="1"/>
            </p:cNvSpPr>
            <p:nvPr/>
          </p:nvSpPr>
          <p:spPr bwMode="auto">
            <a:xfrm>
              <a:off x="1430974" y="2850073"/>
              <a:ext cx="9326880" cy="924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200000"/>
                </a:lnSpc>
              </a:pPr>
              <a:r>
                <a:rPr lang="en-US" altLang="zh-CN" sz="3200" b="1" dirty="0">
                  <a:solidFill>
                    <a:schemeClr val="bg1"/>
                  </a:solidFill>
                  <a:latin typeface="Arial" panose="020B0604020202020204" pitchFamily="34" charset="0"/>
                  <a:cs typeface="Arial" panose="020B0604020202020204" pitchFamily="34" charset="0"/>
                </a:rPr>
                <a:t>Thank you for your attention!</a:t>
              </a: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269254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Overwriting</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2</a:t>
            </a:fld>
            <a:endParaRPr lang="en-US" dirty="0">
              <a:latin typeface="Arial" panose="020B0604020202020204" pitchFamily="34" charset="0"/>
              <a:cs typeface="Arial" panose="020B0604020202020204" pitchFamily="34" charset="0"/>
            </a:endParaRPr>
          </a:p>
        </p:txBody>
      </p:sp>
      <p:sp>
        <p:nvSpPr>
          <p:cNvPr id="37" name="文本框 36"/>
          <p:cNvSpPr txBox="1"/>
          <p:nvPr/>
        </p:nvSpPr>
        <p:spPr>
          <a:xfrm>
            <a:off x="641350" y="1029294"/>
            <a:ext cx="10909300" cy="1569660"/>
          </a:xfrm>
          <a:prstGeom prst="rect">
            <a:avLst/>
          </a:prstGeom>
          <a:noFill/>
        </p:spPr>
        <p:txBody>
          <a:bodyPr wrap="square">
            <a:spAutoFit/>
          </a:bodyPr>
          <a:lstStyle/>
          <a:p>
            <a:r>
              <a:rPr lang="en-US" altLang="zh-CN" sz="2400" b="1" dirty="0">
                <a:latin typeface="Arial" panose="020B0604020202020204" pitchFamily="34" charset="0"/>
                <a:cs typeface="Arial" panose="020B0604020202020204" pitchFamily="34" charset="0"/>
              </a:rPr>
              <a:t>1. If an </a:t>
            </a:r>
            <a:r>
              <a:rPr lang="en-US" altLang="zh-CN" sz="2400" b="1" dirty="0" err="1">
                <a:latin typeface="Arial" panose="020B0604020202020204" pitchFamily="34" charset="0"/>
                <a:cs typeface="Arial" panose="020B0604020202020204" pitchFamily="34" charset="0"/>
              </a:rPr>
              <a:t>EDR</a:t>
            </a:r>
            <a:r>
              <a:rPr lang="en-US" altLang="zh-CN" sz="2400" b="1" dirty="0">
                <a:latin typeface="Arial" panose="020B0604020202020204" pitchFamily="34" charset="0"/>
                <a:cs typeface="Arial" panose="020B0604020202020204" pitchFamily="34" charset="0"/>
              </a:rPr>
              <a:t> non-volatile memory buffer void of previous-event data is not available, the previous event data that does not meet the trigger threshold of locking memory (</a:t>
            </a:r>
            <a:r>
              <a:rPr lang="en-US" altLang="zh-CN" sz="2400" b="1" i="1" u="sng" dirty="0" err="1">
                <a:solidFill>
                  <a:schemeClr val="tx1">
                    <a:lumMod val="50000"/>
                    <a:lumOff val="50000"/>
                  </a:schemeClr>
                </a:solidFill>
                <a:latin typeface="Arial" panose="020B0604020202020204" pitchFamily="34" charset="0"/>
                <a:cs typeface="Arial" panose="020B0604020202020204" pitchFamily="34" charset="0"/>
              </a:rPr>
              <a:t>GRSG</a:t>
            </a:r>
            <a:r>
              <a:rPr lang="en-US" altLang="zh-CN" sz="2400" b="1" i="1" u="sng" dirty="0">
                <a:solidFill>
                  <a:schemeClr val="tx1">
                    <a:lumMod val="50000"/>
                    <a:lumOff val="50000"/>
                  </a:schemeClr>
                </a:solidFill>
                <a:latin typeface="Arial" panose="020B0604020202020204" pitchFamily="34" charset="0"/>
                <a:cs typeface="Arial" panose="020B0604020202020204" pitchFamily="34" charset="0"/>
              </a:rPr>
              <a:t>-118-13 3.3.2</a:t>
            </a:r>
            <a:r>
              <a:rPr lang="zh-CN" altLang="en-US" sz="2400" b="1" dirty="0">
                <a:latin typeface="Arial" panose="020B0604020202020204" pitchFamily="34" charset="0"/>
                <a:cs typeface="Arial" panose="020B0604020202020204" pitchFamily="34" charset="0"/>
              </a:rPr>
              <a:t>） </a:t>
            </a:r>
            <a:r>
              <a:rPr lang="en-US" altLang="zh-CN" sz="2400" b="1" dirty="0">
                <a:latin typeface="Arial" panose="020B0604020202020204" pitchFamily="34" charset="0"/>
                <a:cs typeface="Arial" panose="020B0604020202020204" pitchFamily="34" charset="0"/>
              </a:rPr>
              <a:t>shall </a:t>
            </a:r>
            <a:r>
              <a:rPr lang="en-US" altLang="zh-CN" sz="2400" b="1" dirty="0">
                <a:solidFill>
                  <a:srgbClr val="FF0000"/>
                </a:solidFill>
                <a:latin typeface="Arial" panose="020B0604020202020204" pitchFamily="34" charset="0"/>
                <a:cs typeface="Arial" panose="020B0604020202020204" pitchFamily="34" charset="0"/>
              </a:rPr>
              <a:t>be overwritten</a:t>
            </a:r>
            <a:r>
              <a:rPr lang="en-US" altLang="zh-CN" sz="2400" b="1" dirty="0">
                <a:latin typeface="Arial" panose="020B0604020202020204" pitchFamily="34" charset="0"/>
                <a:cs typeface="Arial" panose="020B0604020202020204" pitchFamily="34" charset="0"/>
              </a:rPr>
              <a:t> by the current event data </a:t>
            </a:r>
            <a:r>
              <a:rPr lang="en-US" altLang="zh-CN" sz="2400" b="1" dirty="0">
                <a:solidFill>
                  <a:srgbClr val="FF0000"/>
                </a:solidFill>
                <a:latin typeface="Arial" panose="020B0604020202020204" pitchFamily="34" charset="0"/>
                <a:cs typeface="Arial" panose="020B0604020202020204" pitchFamily="34" charset="0"/>
              </a:rPr>
              <a:t>chronologically</a:t>
            </a:r>
            <a:r>
              <a:rPr lang="en-US" altLang="zh-CN" sz="2400" b="1" dirty="0">
                <a:latin typeface="Arial" panose="020B0604020202020204" pitchFamily="34" charset="0"/>
                <a:cs typeface="Arial" panose="020B0604020202020204" pitchFamily="34" charset="0"/>
              </a:rPr>
              <a:t>.</a:t>
            </a:r>
          </a:p>
        </p:txBody>
      </p:sp>
      <p:sp>
        <p:nvSpPr>
          <p:cNvPr id="45" name="文本框 44"/>
          <p:cNvSpPr txBox="1"/>
          <p:nvPr/>
        </p:nvSpPr>
        <p:spPr>
          <a:xfrm>
            <a:off x="713740" y="2602765"/>
            <a:ext cx="11125200" cy="3785652"/>
          </a:xfrm>
          <a:prstGeom prst="rect">
            <a:avLst/>
          </a:prstGeom>
          <a:noFill/>
          <a:ln>
            <a:solidFill>
              <a:schemeClr val="accent1"/>
            </a:solidFill>
          </a:ln>
        </p:spPr>
        <p:txBody>
          <a:bodyPr wrap="square">
            <a:spAutoFit/>
          </a:bodyPr>
          <a:lstStyle>
            <a:defPPr>
              <a:defRPr lang="zh-CN"/>
            </a:defPPr>
            <a:lvl1pPr>
              <a:defRPr sz="2400"/>
            </a:lvl1pPr>
          </a:lstStyle>
          <a:p>
            <a:r>
              <a:rPr lang="en-US" altLang="zh-CN" sz="2000" b="1" dirty="0">
                <a:latin typeface="Arial" panose="020B0604020202020204" pitchFamily="34" charset="0"/>
                <a:cs typeface="Arial" panose="020B0604020202020204" pitchFamily="34" charset="0"/>
              </a:rPr>
              <a:t>Justification: </a:t>
            </a:r>
          </a:p>
          <a:p>
            <a:endParaRPr lang="en-US" altLang="zh-CN"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sym typeface="+mn-ea"/>
              </a:rPr>
              <a:t> According to the view of judicial expertise institutions, usually </a:t>
            </a:r>
            <a:r>
              <a:rPr lang="en-US" altLang="zh-CN" sz="2000" dirty="0">
                <a:latin typeface="Arial" panose="020B0604020202020204" pitchFamily="34" charset="0"/>
                <a:cs typeface="Arial" panose="020B0604020202020204" pitchFamily="34" charset="0"/>
              </a:rPr>
              <a:t>in traffic accident analysis </a:t>
            </a:r>
            <a:r>
              <a:rPr lang="en-US" altLang="zh-CN" sz="2000" dirty="0">
                <a:latin typeface="Arial" panose="020B0604020202020204" pitchFamily="34" charset="0"/>
                <a:cs typeface="Arial" panose="020B0604020202020204" pitchFamily="34" charset="0"/>
                <a:sym typeface="+mn-ea"/>
              </a:rPr>
              <a:t>the more recent event data is, the more valuable it will be.</a:t>
            </a:r>
            <a:endParaRPr lang="en-US" altLang="zh-CN" sz="2000" dirty="0">
              <a:latin typeface="Arial" panose="020B0604020202020204" pitchFamily="34" charset="0"/>
              <a:cs typeface="Arial" panose="020B0604020202020204" pitchFamily="34" charset="0"/>
            </a:endParaRPr>
          </a:p>
          <a:p>
            <a:r>
              <a:rPr lang="en-US" altLang="zh-CN" sz="2000" dirty="0">
                <a:latin typeface="Arial" panose="020B0604020202020204" pitchFamily="34" charset="0"/>
                <a:cs typeface="Arial" panose="020B0604020202020204" pitchFamily="34" charset="0"/>
              </a:rPr>
              <a:t>Remark:  Recording the recent event data is better than </a:t>
            </a:r>
            <a:r>
              <a:rPr lang="en-US" altLang="zh-CN" sz="2000" dirty="0" err="1">
                <a:latin typeface="Arial" panose="020B0604020202020204" pitchFamily="34" charset="0"/>
                <a:cs typeface="Arial" panose="020B0604020202020204" pitchFamily="34" charset="0"/>
              </a:rPr>
              <a:t>it</a:t>
            </a:r>
            <a:r>
              <a:rPr lang="en-US" altLang="zh-CN" sz="2000" dirty="0">
                <a:latin typeface="Arial" panose="020B0604020202020204" pitchFamily="34" charset="0"/>
                <a:cs typeface="Arial" panose="020B0604020202020204" pitchFamily="34" charset="0"/>
              </a:rPr>
              <a:t> doesn’t.</a:t>
            </a:r>
          </a:p>
          <a:p>
            <a:r>
              <a:rPr lang="en-US" altLang="zh-CN" sz="2000" i="1" u="sng" dirty="0" err="1">
                <a:solidFill>
                  <a:schemeClr val="tx1">
                    <a:lumMod val="50000"/>
                    <a:lumOff val="50000"/>
                  </a:schemeClr>
                </a:solidFill>
                <a:latin typeface="Arial" panose="020B0604020202020204" pitchFamily="34" charset="0"/>
                <a:cs typeface="Arial" panose="020B0604020202020204" pitchFamily="34" charset="0"/>
              </a:rPr>
              <a:t>GRSG</a:t>
            </a:r>
            <a:r>
              <a:rPr lang="en-US" altLang="zh-CN" sz="2000" i="1" u="sng" dirty="0">
                <a:solidFill>
                  <a:schemeClr val="tx1">
                    <a:lumMod val="50000"/>
                    <a:lumOff val="50000"/>
                  </a:schemeClr>
                </a:solidFill>
                <a:latin typeface="Arial" panose="020B0604020202020204" pitchFamily="34" charset="0"/>
                <a:cs typeface="Arial" panose="020B0604020202020204" pitchFamily="34" charset="0"/>
              </a:rPr>
              <a:t>-118-13 3.3.4.1 Option #1 :If an </a:t>
            </a:r>
            <a:r>
              <a:rPr lang="en-US" altLang="zh-CN" sz="2000" i="1" u="sng" dirty="0" err="1">
                <a:solidFill>
                  <a:schemeClr val="tx1">
                    <a:lumMod val="50000"/>
                    <a:lumOff val="50000"/>
                  </a:schemeClr>
                </a:solidFill>
                <a:latin typeface="Arial" panose="020B0604020202020204" pitchFamily="34" charset="0"/>
                <a:cs typeface="Arial" panose="020B0604020202020204" pitchFamily="34" charset="0"/>
              </a:rPr>
              <a:t>EDR</a:t>
            </a:r>
            <a:r>
              <a:rPr lang="en-US" altLang="zh-CN" sz="2000" i="1" u="sng" dirty="0">
                <a:solidFill>
                  <a:schemeClr val="tx1">
                    <a:lumMod val="50000"/>
                    <a:lumOff val="50000"/>
                  </a:schemeClr>
                </a:solidFill>
                <a:latin typeface="Arial" panose="020B0604020202020204" pitchFamily="34" charset="0"/>
                <a:cs typeface="Arial" panose="020B0604020202020204" pitchFamily="34" charset="0"/>
              </a:rPr>
              <a:t> non-volatile memory buffer void of previous-event data is not available, the manufacturer </a:t>
            </a:r>
            <a:r>
              <a:rPr lang="en-US" altLang="zh-CN" sz="2000" b="1" i="1" u="sng" dirty="0">
                <a:solidFill>
                  <a:srgbClr val="FF0000"/>
                </a:solidFill>
                <a:latin typeface="Arial" panose="020B0604020202020204" pitchFamily="34" charset="0"/>
                <a:cs typeface="Arial" panose="020B0604020202020204" pitchFamily="34" charset="0"/>
              </a:rPr>
              <a:t>may choose to either </a:t>
            </a:r>
            <a:r>
              <a:rPr lang="en-US" altLang="zh-CN" sz="2000" i="1" u="sng" dirty="0">
                <a:solidFill>
                  <a:schemeClr val="tx1">
                    <a:lumMod val="50000"/>
                    <a:lumOff val="50000"/>
                  </a:schemeClr>
                </a:solidFill>
                <a:latin typeface="Arial" panose="020B0604020202020204" pitchFamily="34" charset="0"/>
                <a:cs typeface="Arial" panose="020B0604020202020204" pitchFamily="34" charset="0"/>
              </a:rPr>
              <a:t>overwrite any previous event data that does not deploy an air bag with the current event data, or to </a:t>
            </a:r>
            <a:r>
              <a:rPr lang="en-US" altLang="zh-CN" sz="2000" b="1" i="1" u="sng" dirty="0">
                <a:solidFill>
                  <a:srgbClr val="FF0000"/>
                </a:solidFill>
                <a:latin typeface="Arial" panose="020B0604020202020204" pitchFamily="34" charset="0"/>
                <a:cs typeface="Arial" panose="020B0604020202020204" pitchFamily="34" charset="0"/>
              </a:rPr>
              <a:t>not record the current event data</a:t>
            </a:r>
            <a:r>
              <a:rPr lang="en-US" altLang="zh-CN" sz="2000" i="1" u="sng" dirty="0">
                <a:solidFill>
                  <a:schemeClr val="tx1">
                    <a:lumMod val="50000"/>
                    <a:lumOff val="50000"/>
                  </a:schemeClr>
                </a:solidFill>
                <a:latin typeface="Arial" panose="020B0604020202020204" pitchFamily="34" charset="0"/>
                <a:cs typeface="Arial" panose="020B0604020202020204" pitchFamily="34" charset="0"/>
              </a:rPr>
              <a:t>.</a:t>
            </a:r>
          </a:p>
          <a:p>
            <a:endParaRPr lang="en-US" altLang="zh-CN" sz="2000" i="1" u="sng" dirty="0">
              <a:solidFill>
                <a:schemeClr val="tx1">
                  <a:lumMod val="50000"/>
                  <a:lumOff val="50000"/>
                </a:schemeClr>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The previous event </a:t>
            </a:r>
            <a:r>
              <a:rPr lang="en-US" altLang="zh-CN" sz="2000" b="1" dirty="0">
                <a:latin typeface="Arial" panose="020B0604020202020204" pitchFamily="34" charset="0"/>
                <a:cs typeface="Arial" panose="020B0604020202020204" pitchFamily="34" charset="0"/>
              </a:rPr>
              <a:t>could be reconstructed </a:t>
            </a:r>
            <a:r>
              <a:rPr lang="en-US" altLang="zh-CN" sz="2000" dirty="0">
                <a:latin typeface="Arial" panose="020B0604020202020204" pitchFamily="34" charset="0"/>
                <a:cs typeface="Arial" panose="020B0604020202020204" pitchFamily="34" charset="0"/>
              </a:rPr>
              <a:t>by the subsequent events when multi-event occur in a short period.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269254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Overwriting</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3</a:t>
            </a:fld>
            <a:endParaRPr lang="en-US" dirty="0">
              <a:latin typeface="Arial" panose="020B0604020202020204" pitchFamily="34" charset="0"/>
              <a:cs typeface="Arial" panose="020B0604020202020204" pitchFamily="34" charset="0"/>
            </a:endParaRPr>
          </a:p>
        </p:txBody>
      </p:sp>
      <p:sp>
        <p:nvSpPr>
          <p:cNvPr id="37" name="文本框 36"/>
          <p:cNvSpPr txBox="1"/>
          <p:nvPr/>
        </p:nvSpPr>
        <p:spPr>
          <a:xfrm>
            <a:off x="632460" y="1208038"/>
            <a:ext cx="11125200" cy="1569660"/>
          </a:xfrm>
          <a:prstGeom prst="rect">
            <a:avLst/>
          </a:prstGeom>
          <a:noFill/>
        </p:spPr>
        <p:txBody>
          <a:bodyPr wrap="square">
            <a:spAutoFit/>
          </a:bodyPr>
          <a:lstStyle/>
          <a:p>
            <a:r>
              <a:rPr lang="en-US" altLang="zh-CN" sz="2400" b="1" dirty="0">
                <a:latin typeface="Arial" panose="020B0604020202020204" pitchFamily="34" charset="0"/>
                <a:cs typeface="Arial" panose="020B0604020202020204" pitchFamily="34" charset="0"/>
              </a:rPr>
              <a:t>2. If an </a:t>
            </a:r>
            <a:r>
              <a:rPr lang="en-US" altLang="zh-CN" sz="2400" b="1" dirty="0" err="1">
                <a:latin typeface="Arial" panose="020B0604020202020204" pitchFamily="34" charset="0"/>
                <a:cs typeface="Arial" panose="020B0604020202020204" pitchFamily="34" charset="0"/>
              </a:rPr>
              <a:t>EDR</a:t>
            </a:r>
            <a:r>
              <a:rPr lang="en-US" altLang="zh-CN" sz="2400" b="1" dirty="0">
                <a:latin typeface="Arial" panose="020B0604020202020204" pitchFamily="34" charset="0"/>
                <a:cs typeface="Arial" panose="020B0604020202020204" pitchFamily="34" charset="0"/>
              </a:rPr>
              <a:t> non-volatile memory buffer void of previous-event data is not available, as well as </a:t>
            </a:r>
            <a:r>
              <a:rPr lang="en-US" altLang="zh-CN" sz="2400" b="1" dirty="0" err="1">
                <a:latin typeface="Arial" panose="020B0604020202020204" pitchFamily="34" charset="0"/>
                <a:cs typeface="Arial" panose="020B0604020202020204" pitchFamily="34" charset="0"/>
              </a:rPr>
              <a:t>EDR</a:t>
            </a:r>
            <a:r>
              <a:rPr lang="en-US" altLang="zh-CN" sz="2400" b="1" dirty="0">
                <a:latin typeface="Arial" panose="020B0604020202020204" pitchFamily="34" charset="0"/>
                <a:cs typeface="Arial" panose="020B0604020202020204" pitchFamily="34" charset="0"/>
              </a:rPr>
              <a:t> has other triggering conditions except for 3.3.1, the manufacturers have the choice to overwrite any previous events according to the priority  of the unlocked event.</a:t>
            </a:r>
          </a:p>
        </p:txBody>
      </p:sp>
      <p:sp>
        <p:nvSpPr>
          <p:cNvPr id="45" name="文本框 44"/>
          <p:cNvSpPr txBox="1"/>
          <p:nvPr/>
        </p:nvSpPr>
        <p:spPr>
          <a:xfrm>
            <a:off x="632460" y="2859755"/>
            <a:ext cx="11125200" cy="1631216"/>
          </a:xfrm>
          <a:prstGeom prst="rect">
            <a:avLst/>
          </a:prstGeom>
          <a:noFill/>
          <a:ln>
            <a:solidFill>
              <a:schemeClr val="accent1"/>
            </a:solidFill>
          </a:ln>
        </p:spPr>
        <p:txBody>
          <a:bodyPr wrap="square">
            <a:spAutoFit/>
          </a:bodyPr>
          <a:lstStyle>
            <a:defPPr>
              <a:defRPr lang="zh-CN"/>
            </a:defPPr>
            <a:lvl1pPr>
              <a:defRPr sz="2400"/>
            </a:lvl1pPr>
          </a:lstStyle>
          <a:p>
            <a:r>
              <a:rPr lang="en-US" altLang="zh-CN" sz="2000" b="1" dirty="0">
                <a:latin typeface="Arial" panose="020B0604020202020204" pitchFamily="34" charset="0"/>
                <a:cs typeface="Arial" panose="020B0604020202020204" pitchFamily="34" charset="0"/>
              </a:rPr>
              <a:t>Justification: </a:t>
            </a:r>
          </a:p>
          <a:p>
            <a:endParaRPr lang="en-US" altLang="zh-CN"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The regulation shall allow OEM to set a special overwriting mechanism, e.g. overwriting priority between unlocked events and locked events, for those events which are more important than normal events and less important than non-reversible deployment events.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457200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The number of events</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4</a:t>
            </a:fld>
            <a:endParaRPr lang="en-US" dirty="0">
              <a:latin typeface="Arial" panose="020B0604020202020204" pitchFamily="34" charset="0"/>
              <a:cs typeface="Arial" panose="020B0604020202020204" pitchFamily="34" charset="0"/>
            </a:endParaRPr>
          </a:p>
        </p:txBody>
      </p:sp>
      <p:sp>
        <p:nvSpPr>
          <p:cNvPr id="37" name="文本框 36"/>
          <p:cNvSpPr txBox="1"/>
          <p:nvPr/>
        </p:nvSpPr>
        <p:spPr>
          <a:xfrm>
            <a:off x="641350" y="949613"/>
            <a:ext cx="10909300" cy="830997"/>
          </a:xfrm>
          <a:prstGeom prst="rect">
            <a:avLst/>
          </a:prstGeom>
          <a:noFill/>
        </p:spPr>
        <p:txBody>
          <a:bodyPr wrap="square">
            <a:spAutoFit/>
          </a:bodyPr>
          <a:lstStyle/>
          <a:p>
            <a:r>
              <a:rPr lang="en-US" altLang="zh-CN" sz="2400" b="1" dirty="0">
                <a:latin typeface="Arial" panose="020B0604020202020204" pitchFamily="34" charset="0"/>
                <a:cs typeface="Arial" panose="020B0604020202020204" pitchFamily="34" charset="0"/>
              </a:rPr>
              <a:t>The </a:t>
            </a:r>
            <a:r>
              <a:rPr lang="en-US" altLang="zh-CN" sz="2400" b="1" dirty="0" err="1">
                <a:latin typeface="Arial" panose="020B0604020202020204" pitchFamily="34" charset="0"/>
                <a:cs typeface="Arial" panose="020B0604020202020204" pitchFamily="34" charset="0"/>
              </a:rPr>
              <a:t>EDR</a:t>
            </a:r>
            <a:r>
              <a:rPr lang="en-US" altLang="zh-CN" sz="2400" b="1" dirty="0">
                <a:latin typeface="Arial" panose="020B0604020202020204" pitchFamily="34" charset="0"/>
                <a:cs typeface="Arial" panose="020B0604020202020204" pitchFamily="34" charset="0"/>
              </a:rPr>
              <a:t> non-volatile memory buffer shall accommodate the data related to at least </a:t>
            </a:r>
            <a:r>
              <a:rPr lang="en-US" altLang="zh-CN" sz="2400" b="1" dirty="0">
                <a:solidFill>
                  <a:srgbClr val="FF0000"/>
                </a:solidFill>
                <a:latin typeface="Arial" panose="020B0604020202020204" pitchFamily="34" charset="0"/>
                <a:cs typeface="Arial" panose="020B0604020202020204" pitchFamily="34" charset="0"/>
              </a:rPr>
              <a:t>three</a:t>
            </a:r>
            <a:r>
              <a:rPr lang="en-US" altLang="zh-CN" sz="2400" b="1" dirty="0">
                <a:latin typeface="Arial" panose="020B0604020202020204" pitchFamily="34" charset="0"/>
                <a:cs typeface="Arial" panose="020B0604020202020204" pitchFamily="34" charset="0"/>
              </a:rPr>
              <a:t> different events.</a:t>
            </a:r>
          </a:p>
        </p:txBody>
      </p:sp>
      <p:sp>
        <p:nvSpPr>
          <p:cNvPr id="46" name="文本框 45"/>
          <p:cNvSpPr txBox="1"/>
          <p:nvPr/>
        </p:nvSpPr>
        <p:spPr>
          <a:xfrm>
            <a:off x="779780" y="1986577"/>
            <a:ext cx="10614660" cy="1323439"/>
          </a:xfrm>
          <a:prstGeom prst="rect">
            <a:avLst/>
          </a:prstGeom>
          <a:noFill/>
          <a:ln>
            <a:solidFill>
              <a:schemeClr val="accent1"/>
            </a:solidFill>
          </a:ln>
        </p:spPr>
        <p:txBody>
          <a:bodyPr wrap="square">
            <a:spAutoFit/>
          </a:bodyPr>
          <a:lstStyle>
            <a:defPPr>
              <a:defRPr lang="zh-CN"/>
            </a:defPPr>
            <a:lvl1pPr>
              <a:defRPr sz="2400"/>
            </a:lvl1pPr>
          </a:lstStyle>
          <a:p>
            <a:r>
              <a:rPr lang="en-US" altLang="zh-CN" sz="2000" b="1" dirty="0">
                <a:latin typeface="Arial" panose="020B0604020202020204" pitchFamily="34" charset="0"/>
                <a:cs typeface="Arial" panose="020B0604020202020204" pitchFamily="34" charset="0"/>
              </a:rPr>
              <a:t>Justification: </a:t>
            </a: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Learning from relevant research, 94% of the accidents will be covered  when </a:t>
            </a:r>
            <a:r>
              <a:rPr lang="en-US" altLang="zh-CN" sz="2000" dirty="0" err="1">
                <a:latin typeface="Arial" panose="020B0604020202020204" pitchFamily="34" charset="0"/>
                <a:cs typeface="Arial" panose="020B0604020202020204" pitchFamily="34" charset="0"/>
              </a:rPr>
              <a:t>EDR</a:t>
            </a:r>
            <a:r>
              <a:rPr lang="en-US" altLang="zh-CN" sz="2000" dirty="0">
                <a:latin typeface="Arial" panose="020B0604020202020204" pitchFamily="34" charset="0"/>
                <a:cs typeface="Arial" panose="020B0604020202020204" pitchFamily="34" charset="0"/>
              </a:rPr>
              <a:t> records 3 events , while about 88% when </a:t>
            </a:r>
            <a:r>
              <a:rPr lang="en-US" altLang="zh-CN" sz="2000" dirty="0" err="1">
                <a:latin typeface="Arial" panose="020B0604020202020204" pitchFamily="34" charset="0"/>
                <a:cs typeface="Arial" panose="020B0604020202020204" pitchFamily="34" charset="0"/>
              </a:rPr>
              <a:t>EDR</a:t>
            </a:r>
            <a:r>
              <a:rPr lang="en-US" altLang="zh-CN" sz="2000" dirty="0">
                <a:latin typeface="Arial" panose="020B0604020202020204" pitchFamily="34" charset="0"/>
                <a:cs typeface="Arial" panose="020B0604020202020204" pitchFamily="34" charset="0"/>
              </a:rPr>
              <a:t> records 2 events</a:t>
            </a:r>
            <a:r>
              <a:rPr lang="en-US" altLang="zh-CN" sz="2000" dirty="0">
                <a:solidFill>
                  <a:schemeClr val="tx1">
                    <a:lumMod val="50000"/>
                    <a:lumOff val="50000"/>
                  </a:schemeClr>
                </a:solidFill>
                <a:latin typeface="Arial" panose="020B0604020202020204" pitchFamily="34" charset="0"/>
                <a:cs typeface="Arial" panose="020B0604020202020204" pitchFamily="34" charset="0"/>
              </a:rPr>
              <a:t>.(study based on NASS GES/CDS data, </a:t>
            </a:r>
            <a:r>
              <a:rPr lang="en-US" altLang="zh-CN" sz="2000" dirty="0" err="1">
                <a:solidFill>
                  <a:schemeClr val="tx1">
                    <a:lumMod val="50000"/>
                    <a:lumOff val="50000"/>
                  </a:schemeClr>
                </a:solidFill>
                <a:latin typeface="Arial" panose="020B0604020202020204" pitchFamily="34" charset="0"/>
                <a:cs typeface="Arial" panose="020B0604020202020204" pitchFamily="34" charset="0"/>
              </a:rPr>
              <a:t>GIDAS</a:t>
            </a:r>
            <a:r>
              <a:rPr lang="en-US" altLang="zh-CN" sz="2000" dirty="0">
                <a:solidFill>
                  <a:schemeClr val="tx1">
                    <a:lumMod val="50000"/>
                    <a:lumOff val="50000"/>
                  </a:schemeClr>
                </a:solidFill>
                <a:latin typeface="Arial" panose="020B0604020202020204" pitchFamily="34" charset="0"/>
                <a:cs typeface="Arial" panose="020B0604020202020204" pitchFamily="34" charset="0"/>
              </a:rPr>
              <a:t> study)</a:t>
            </a:r>
            <a:endParaRPr lang="en-US" altLang="zh-CN" sz="2000" dirty="0">
              <a:latin typeface="Arial" panose="020B0604020202020204" pitchFamily="34" charset="0"/>
              <a:cs typeface="Arial" panose="020B0604020202020204" pitchFamily="34" charset="0"/>
            </a:endParaRP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t="4090" r="3352"/>
          <a:stretch/>
        </p:blipFill>
        <p:spPr>
          <a:xfrm>
            <a:off x="7902411" y="3547984"/>
            <a:ext cx="2196629" cy="2790237"/>
          </a:xfrm>
          <a:prstGeom prst="rect">
            <a:avLst/>
          </a:prstGeom>
        </p:spPr>
      </p:pic>
      <p:sp>
        <p:nvSpPr>
          <p:cNvPr id="48" name="文本框 47"/>
          <p:cNvSpPr txBox="1"/>
          <p:nvPr/>
        </p:nvSpPr>
        <p:spPr>
          <a:xfrm>
            <a:off x="5963581" y="6345841"/>
            <a:ext cx="6344920" cy="307777"/>
          </a:xfrm>
          <a:prstGeom prst="rect">
            <a:avLst/>
          </a:prstGeom>
          <a:noFill/>
        </p:spPr>
        <p:txBody>
          <a:bodyPr wrap="square">
            <a:spAutoFit/>
          </a:bodyPr>
          <a:lstStyle/>
          <a:p>
            <a:pPr algn="ctr"/>
            <a:r>
              <a:rPr lang="en-US" altLang="zh-CN" sz="1400" dirty="0">
                <a:latin typeface="Arial" panose="020B0604020202020204" pitchFamily="34" charset="0"/>
                <a:ea typeface="微软雅黑" panose="020B0503020204020204" pitchFamily="34" charset="-122"/>
                <a:cs typeface="Arial" panose="020B0604020202020204" pitchFamily="34" charset="0"/>
              </a:rPr>
              <a:t>The number of events</a:t>
            </a:r>
            <a:endParaRPr lang="zh-CN" altLang="en-US" sz="1400" dirty="0">
              <a:latin typeface="Arial" panose="020B0604020202020204" pitchFamily="34" charset="0"/>
              <a:ea typeface="微软雅黑" panose="020B0503020204020204" pitchFamily="34" charset="-122"/>
              <a:cs typeface="Arial" panose="020B0604020202020204" pitchFamily="34" charset="0"/>
            </a:endParaRPr>
          </a:p>
        </p:txBody>
      </p:sp>
      <p:graphicFrame>
        <p:nvGraphicFramePr>
          <p:cNvPr id="16" name="图表 15"/>
          <p:cNvGraphicFramePr/>
          <p:nvPr>
            <p:extLst>
              <p:ext uri="{D42A27DB-BD31-4B8C-83A1-F6EECF244321}">
                <p14:modId xmlns:p14="http://schemas.microsoft.com/office/powerpoint/2010/main" val="2776459466"/>
              </p:ext>
            </p:extLst>
          </p:nvPr>
        </p:nvGraphicFramePr>
        <p:xfrm>
          <a:off x="2011680" y="3591847"/>
          <a:ext cx="4572000" cy="2746375"/>
        </p:xfrm>
        <a:graphic>
          <a:graphicData uri="http://schemas.openxmlformats.org/drawingml/2006/chart">
            <c:chart xmlns:c="http://schemas.openxmlformats.org/drawingml/2006/chart" xmlns:r="http://schemas.openxmlformats.org/officeDocument/2006/relationships" r:id="rId4"/>
          </a:graphicData>
        </a:graphic>
      </p:graphicFrame>
      <p:sp>
        <p:nvSpPr>
          <p:cNvPr id="18" name="文本框 17">
            <a:extLst>
              <a:ext uri="{FF2B5EF4-FFF2-40B4-BE49-F238E27FC236}">
                <a16:creationId xmlns:a16="http://schemas.microsoft.com/office/drawing/2014/main" id="{2BA29006-AA37-4B5E-AD85-1A24E9597B6B}"/>
              </a:ext>
            </a:extLst>
          </p:cNvPr>
          <p:cNvSpPr txBox="1"/>
          <p:nvPr/>
        </p:nvSpPr>
        <p:spPr>
          <a:xfrm>
            <a:off x="4571999" y="3652807"/>
            <a:ext cx="2196629" cy="276999"/>
          </a:xfrm>
          <a:prstGeom prst="rect">
            <a:avLst/>
          </a:prstGeom>
          <a:noFill/>
        </p:spPr>
        <p:txBody>
          <a:bodyPr wrap="square">
            <a:spAutoFit/>
          </a:bodyPr>
          <a:lstStyle/>
          <a:p>
            <a:r>
              <a:rPr lang="en-US" altLang="zh-CN" sz="1200" b="1" dirty="0">
                <a:latin typeface="Arial" panose="020B0604020202020204" pitchFamily="34" charset="0"/>
                <a:cs typeface="Arial" panose="020B0604020202020204" pitchFamily="34" charset="0"/>
              </a:rPr>
              <a:t>2014-2019</a:t>
            </a:r>
            <a:r>
              <a:rPr lang="zh-CN" altLang="en-US" sz="1200" b="1" dirty="0">
                <a:latin typeface="Arial" panose="020B0604020202020204" pitchFamily="34" charset="0"/>
                <a:cs typeface="Arial" panose="020B0604020202020204" pitchFamily="34" charset="0"/>
              </a:rPr>
              <a:t>，</a:t>
            </a:r>
            <a:r>
              <a:rPr lang="en-US" altLang="zh-CN" sz="1200" b="1" dirty="0">
                <a:latin typeface="Arial" panose="020B0604020202020204" pitchFamily="34" charset="0"/>
                <a:cs typeface="Arial" panose="020B0604020202020204" pitchFamily="34" charset="0"/>
              </a:rPr>
              <a:t>95 accidents</a:t>
            </a:r>
            <a:endParaRPr lang="zh-CN" altLang="en-US" sz="1200" b="1"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142240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err="1">
                  <a:latin typeface="Arial" panose="020B0604020202020204" pitchFamily="34" charset="0"/>
                  <a:ea typeface="微软雅黑" panose="020B0503020204020204" pitchFamily="34" charset="-122"/>
                  <a:cs typeface="Arial" panose="020B0604020202020204" pitchFamily="34" charset="0"/>
                </a:rPr>
                <a:t>VRU</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5</a:t>
            </a:fld>
            <a:endParaRPr lang="en-US" dirty="0">
              <a:latin typeface="Arial" panose="020B0604020202020204" pitchFamily="34" charset="0"/>
              <a:cs typeface="Arial" panose="020B0604020202020204" pitchFamily="34" charset="0"/>
            </a:endParaRPr>
          </a:p>
        </p:txBody>
      </p:sp>
      <p:sp>
        <p:nvSpPr>
          <p:cNvPr id="37" name="文本框 36"/>
          <p:cNvSpPr txBox="1"/>
          <p:nvPr/>
        </p:nvSpPr>
        <p:spPr>
          <a:xfrm>
            <a:off x="632460" y="1107797"/>
            <a:ext cx="10909300" cy="1569660"/>
          </a:xfrm>
          <a:prstGeom prst="rect">
            <a:avLst/>
          </a:prstGeom>
          <a:noFill/>
        </p:spPr>
        <p:txBody>
          <a:bodyPr wrap="square">
            <a:spAutoFit/>
          </a:bodyPr>
          <a:lstStyle/>
          <a:p>
            <a:r>
              <a:rPr lang="en-US" altLang="zh-CN" sz="2400" b="1" dirty="0">
                <a:latin typeface="Arial" panose="020B0604020202020204" pitchFamily="34" charset="0"/>
                <a:cs typeface="Arial" panose="020B0604020202020204" pitchFamily="34" charset="0"/>
              </a:rPr>
              <a:t>Due to the different situations </a:t>
            </a:r>
            <a:r>
              <a:rPr lang="en-US" altLang="zh-CN" sz="2400" b="1" dirty="0">
                <a:latin typeface="Arial" panose="020B0604020202020204" pitchFamily="34" charset="0"/>
                <a:cs typeface="Arial" panose="020B0604020202020204" pitchFamily="34" charset="0"/>
                <a:sym typeface="+mn-ea"/>
              </a:rPr>
              <a:t>of all the countries and regions</a:t>
            </a:r>
            <a:r>
              <a:rPr lang="en-US" altLang="zh-CN" sz="2400" b="1" dirty="0">
                <a:latin typeface="Arial" panose="020B0604020202020204" pitchFamily="34" charset="0"/>
                <a:cs typeface="Arial" panose="020B0604020202020204" pitchFamily="34" charset="0"/>
              </a:rPr>
              <a:t>, the specifications of the triggering condition and the locking condition related to </a:t>
            </a:r>
            <a:r>
              <a:rPr lang="en-US" altLang="zh-CN" sz="2400" b="1" dirty="0" err="1">
                <a:latin typeface="Arial" panose="020B0604020202020204" pitchFamily="34" charset="0"/>
                <a:cs typeface="Arial" panose="020B0604020202020204" pitchFamily="34" charset="0"/>
              </a:rPr>
              <a:t>VRU</a:t>
            </a:r>
            <a:r>
              <a:rPr lang="en-US" altLang="zh-CN" sz="2400" b="1" dirty="0">
                <a:latin typeface="Arial" panose="020B0604020202020204" pitchFamily="34" charset="0"/>
                <a:cs typeface="Arial" panose="020B0604020202020204" pitchFamily="34" charset="0"/>
              </a:rPr>
              <a:t> shall be discussed until the technologies  are sufficiently developed.</a:t>
            </a:r>
          </a:p>
        </p:txBody>
      </p:sp>
      <p:sp>
        <p:nvSpPr>
          <p:cNvPr id="46" name="文本框 45"/>
          <p:cNvSpPr txBox="1"/>
          <p:nvPr/>
        </p:nvSpPr>
        <p:spPr>
          <a:xfrm>
            <a:off x="632460" y="2829060"/>
            <a:ext cx="10614660" cy="1631216"/>
          </a:xfrm>
          <a:prstGeom prst="rect">
            <a:avLst/>
          </a:prstGeom>
          <a:noFill/>
          <a:ln>
            <a:solidFill>
              <a:schemeClr val="accent1"/>
            </a:solidFill>
          </a:ln>
        </p:spPr>
        <p:txBody>
          <a:bodyPr wrap="square">
            <a:spAutoFit/>
          </a:bodyPr>
          <a:lstStyle>
            <a:defPPr>
              <a:defRPr lang="zh-CN"/>
            </a:defPPr>
            <a:lvl1pPr>
              <a:defRPr sz="2400"/>
            </a:lvl1pPr>
          </a:lstStyle>
          <a:p>
            <a:r>
              <a:rPr lang="en-US" altLang="zh-CN" sz="2000" b="1" dirty="0">
                <a:latin typeface="Arial" panose="020B0604020202020204" pitchFamily="34" charset="0"/>
                <a:cs typeface="Arial" panose="020B0604020202020204" pitchFamily="34" charset="0"/>
              </a:rPr>
              <a:t>Justification: </a:t>
            </a: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The technologies of </a:t>
            </a:r>
            <a:r>
              <a:rPr lang="en-US" altLang="zh-CN" sz="2000" dirty="0" err="1">
                <a:latin typeface="Arial" panose="020B0604020202020204" pitchFamily="34" charset="0"/>
                <a:cs typeface="Arial" panose="020B0604020202020204" pitchFamily="34" charset="0"/>
              </a:rPr>
              <a:t>VRU</a:t>
            </a:r>
            <a:r>
              <a:rPr lang="en-US" altLang="zh-CN" sz="2000" dirty="0">
                <a:latin typeface="Arial" panose="020B0604020202020204" pitchFamily="34" charset="0"/>
                <a:cs typeface="Arial" panose="020B0604020202020204" pitchFamily="34" charset="0"/>
              </a:rPr>
              <a:t> protection system are  under development. Different OEMs equip their products with very different </a:t>
            </a:r>
            <a:r>
              <a:rPr lang="en-US" altLang="zh-CN" sz="2000" dirty="0" err="1">
                <a:latin typeface="Arial" panose="020B0604020202020204" pitchFamily="34" charset="0"/>
                <a:cs typeface="Arial" panose="020B0604020202020204" pitchFamily="34" charset="0"/>
              </a:rPr>
              <a:t>VRU</a:t>
            </a:r>
            <a:r>
              <a:rPr lang="en-US" altLang="zh-CN" sz="2000" dirty="0">
                <a:latin typeface="Arial" panose="020B0604020202020204" pitchFamily="34" charset="0"/>
                <a:cs typeface="Arial" panose="020B0604020202020204" pitchFamily="34" charset="0"/>
              </a:rPr>
              <a:t> protection systems. The requirement of </a:t>
            </a:r>
            <a:r>
              <a:rPr lang="en-US" altLang="zh-CN" sz="2000" dirty="0" err="1">
                <a:latin typeface="Arial" panose="020B0604020202020204" pitchFamily="34" charset="0"/>
                <a:cs typeface="Arial" panose="020B0604020202020204" pitchFamily="34" charset="0"/>
              </a:rPr>
              <a:t>VRU</a:t>
            </a:r>
            <a:r>
              <a:rPr lang="en-US" altLang="zh-CN" sz="2000" dirty="0">
                <a:latin typeface="Arial" panose="020B0604020202020204" pitchFamily="34" charset="0"/>
                <a:cs typeface="Arial" panose="020B0604020202020204" pitchFamily="34" charset="0"/>
              </a:rPr>
              <a:t> protection systems are different.</a:t>
            </a: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The </a:t>
            </a:r>
            <a:r>
              <a:rPr lang="en-US" altLang="zh-CN" sz="2000" dirty="0" err="1">
                <a:latin typeface="Arial" panose="020B0604020202020204" pitchFamily="34" charset="0"/>
                <a:cs typeface="Arial" panose="020B0604020202020204" pitchFamily="34" charset="0"/>
              </a:rPr>
              <a:t>VRU</a:t>
            </a:r>
            <a:r>
              <a:rPr lang="en-US" altLang="zh-CN" sz="2000" dirty="0">
                <a:latin typeface="Arial" panose="020B0604020202020204" pitchFamily="34" charset="0"/>
                <a:cs typeface="Arial" panose="020B0604020202020204" pitchFamily="34" charset="0"/>
              </a:rPr>
              <a:t> protection systems are not mandatory in some countries and regions.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326136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Data elements</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6</a:t>
            </a:fld>
            <a:endParaRPr lang="en-US" dirty="0">
              <a:latin typeface="Arial" panose="020B0604020202020204" pitchFamily="34" charset="0"/>
              <a:cs typeface="Arial" panose="020B0604020202020204" pitchFamily="34" charset="0"/>
            </a:endParaRPr>
          </a:p>
        </p:txBody>
      </p:sp>
      <p:sp>
        <p:nvSpPr>
          <p:cNvPr id="16" name="文本框 15"/>
          <p:cNvSpPr txBox="1"/>
          <p:nvPr/>
        </p:nvSpPr>
        <p:spPr>
          <a:xfrm>
            <a:off x="967740" y="1075403"/>
            <a:ext cx="9395460" cy="4339650"/>
          </a:xfrm>
          <a:prstGeom prst="rect">
            <a:avLst/>
          </a:prstGeom>
          <a:noFill/>
        </p:spPr>
        <p:txBody>
          <a:bodyPr wrap="square">
            <a:spAutoFit/>
          </a:bodyPr>
          <a:lstStyle/>
          <a:p>
            <a:pPr indent="266700" algn="just">
              <a:spcAft>
                <a:spcPts val="0"/>
              </a:spcAft>
            </a:pPr>
            <a:r>
              <a:rPr lang="en-US" altLang="zh-CN" sz="2400" b="1" kern="100" dirty="0">
                <a:effectLst/>
                <a:latin typeface="Arial" panose="020B0604020202020204" pitchFamily="34" charset="0"/>
                <a:ea typeface="宋体" panose="02010600030101010101" pitchFamily="2" charset="-122"/>
                <a:cs typeface="Arial" panose="020B0604020202020204" pitchFamily="34" charset="0"/>
              </a:rPr>
              <a:t>The following data elements shall be deleted:</a:t>
            </a:r>
            <a:endParaRPr lang="zh-CN" altLang="zh-CN" sz="2400" b="1" kern="100" dirty="0">
              <a:effectLst/>
              <a:latin typeface="Arial" panose="020B0604020202020204" pitchFamily="34" charset="0"/>
              <a:ea typeface="宋体" panose="02010600030101010101" pitchFamily="2" charset="-122"/>
              <a:cs typeface="Arial" panose="020B0604020202020204" pitchFamily="34" charset="0"/>
            </a:endParaRPr>
          </a:p>
          <a:p>
            <a:pPr marL="742950" lvl="1" indent="-285750" algn="just">
              <a:buFont typeface="Wingdings" panose="05000000000000000000" pitchFamily="2" charset="2"/>
              <a:buChar char="Ø"/>
            </a:pPr>
            <a:r>
              <a:rPr lang="en-US" altLang="zh-CN" b="1" kern="100" dirty="0">
                <a:effectLst/>
                <a:latin typeface="Arial" panose="020B0604020202020204" pitchFamily="34" charset="0"/>
                <a:ea typeface="宋体" panose="02010600030101010101" pitchFamily="2" charset="-122"/>
                <a:cs typeface="Arial" panose="020B0604020202020204" pitchFamily="34" charset="0"/>
              </a:rPr>
              <a:t>Multi-event, number of events </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(1. It is unnecessary, and it can be identified by time from Event X to X-1. 2. It is very difficult to confirm the event interval.)</a:t>
            </a:r>
            <a:endParaRPr lang="zh-CN"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endParaRPr>
          </a:p>
          <a:p>
            <a:pPr marL="742950" lvl="1" indent="-285750" algn="just">
              <a:buFont typeface="Wingdings" panose="05000000000000000000" pitchFamily="2" charset="2"/>
              <a:buChar char="Ø"/>
            </a:pPr>
            <a:r>
              <a:rPr lang="en-US" altLang="zh-CN" b="1" kern="100" dirty="0">
                <a:effectLst/>
                <a:latin typeface="Arial" panose="020B0604020202020204" pitchFamily="34" charset="0"/>
                <a:ea typeface="宋体" panose="02010600030101010101" pitchFamily="2" charset="-122"/>
                <a:cs typeface="Arial" panose="020B0604020202020204" pitchFamily="34" charset="0"/>
              </a:rPr>
              <a:t>Normal acceleration</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(It is very hard to reach consensus on the accuracy and necessity of this data element in the industry. For example the flexible structure, the complex components and so on  may  lead to inaccuracy of this data. It may not be suitable for the use in event reconstruction.)</a:t>
            </a:r>
            <a:endParaRPr lang="zh-CN"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endParaRPr>
          </a:p>
          <a:p>
            <a:pPr marL="742950" lvl="1" indent="-285750" algn="just">
              <a:buFont typeface="Wingdings" panose="05000000000000000000" pitchFamily="2" charset="2"/>
              <a:buChar char="Ø"/>
            </a:pPr>
            <a:r>
              <a:rPr lang="en-US" altLang="zh-CN" b="1" kern="100" dirty="0">
                <a:effectLst/>
                <a:latin typeface="Arial" panose="020B0604020202020204" pitchFamily="34" charset="0"/>
                <a:ea typeface="宋体" panose="02010600030101010101" pitchFamily="2" charset="-122"/>
                <a:cs typeface="Arial" panose="020B0604020202020204" pitchFamily="34" charset="0"/>
              </a:rPr>
              <a:t>Vehicle roll angle</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(It is very hard to reach consensus on the accuracy and necessity of this data element in the industry.)</a:t>
            </a:r>
            <a:endParaRPr lang="zh-CN"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endParaRPr>
          </a:p>
          <a:p>
            <a:pPr marL="742950" lvl="1" indent="-285750" algn="just">
              <a:buFont typeface="Wingdings" panose="05000000000000000000" pitchFamily="2" charset="2"/>
              <a:buChar char="Ø"/>
            </a:pPr>
            <a:r>
              <a:rPr lang="en-US" altLang="zh-CN" b="1" kern="100" dirty="0">
                <a:effectLst/>
                <a:latin typeface="Arial" panose="020B0604020202020204" pitchFamily="34" charset="0"/>
                <a:ea typeface="宋体" panose="02010600030101010101" pitchFamily="2" charset="-122"/>
                <a:cs typeface="Arial" panose="020B0604020202020204" pitchFamily="34" charset="0"/>
              </a:rPr>
              <a:t>Frontal air bag deployment, nth stage disposal, driver, Y/N (whether the nth stage deployment was for occupant restraint or propellant disposal purposes). Frontal air bag deployment, nth stage disposal, right front passenger, Y/N (whether the nth stage deployment was for occupant restraint or propellant disposal purposes).</a:t>
            </a:r>
            <a:r>
              <a:rPr lang="en-US" altLang="zh-CN" b="1"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 </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(It can be determined by the airbag deployment time.)</a:t>
            </a:r>
            <a:endParaRPr lang="zh-CN" altLang="zh-CN" kern="100" dirty="0">
              <a:effectLst/>
              <a:latin typeface="Arial" panose="020B0604020202020204" pitchFamily="34" charset="0"/>
              <a:ea typeface="宋体" panose="02010600030101010101" pitchFamily="2" charset="-122"/>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326136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Data elements</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7</a:t>
            </a:fld>
            <a:endParaRPr lang="en-US" dirty="0">
              <a:latin typeface="Arial" panose="020B0604020202020204" pitchFamily="34" charset="0"/>
              <a:cs typeface="Arial" panose="020B0604020202020204" pitchFamily="34" charset="0"/>
            </a:endParaRPr>
          </a:p>
        </p:txBody>
      </p:sp>
      <p:sp>
        <p:nvSpPr>
          <p:cNvPr id="16" name="文本框 15"/>
          <p:cNvSpPr txBox="1"/>
          <p:nvPr/>
        </p:nvSpPr>
        <p:spPr>
          <a:xfrm>
            <a:off x="967740" y="1075403"/>
            <a:ext cx="10441940" cy="4750018"/>
          </a:xfrm>
          <a:prstGeom prst="rect">
            <a:avLst/>
          </a:prstGeom>
          <a:noFill/>
        </p:spPr>
        <p:txBody>
          <a:bodyPr wrap="square">
            <a:spAutoFit/>
          </a:bodyPr>
          <a:lstStyle/>
          <a:p>
            <a:pPr indent="266700" algn="just">
              <a:lnSpc>
                <a:spcPct val="150000"/>
              </a:lnSpc>
              <a:spcAft>
                <a:spcPts val="0"/>
              </a:spcAft>
            </a:pPr>
            <a:r>
              <a:rPr lang="en-US" altLang="zh-CN" sz="2400" b="1" kern="100" dirty="0">
                <a:effectLst/>
                <a:latin typeface="Arial" panose="020B0604020202020204" pitchFamily="34" charset="0"/>
                <a:ea typeface="宋体" panose="02010600030101010101" pitchFamily="2" charset="-122"/>
                <a:cs typeface="Arial" panose="020B0604020202020204" pitchFamily="34" charset="0"/>
              </a:rPr>
              <a:t>The following data elements shall be deleted:</a:t>
            </a:r>
            <a:endParaRPr lang="zh-CN" altLang="zh-CN" sz="2400" b="1" kern="100" dirty="0">
              <a:effectLst/>
              <a:latin typeface="Arial" panose="020B0604020202020204" pitchFamily="34" charset="0"/>
              <a:ea typeface="宋体" panose="02010600030101010101" pitchFamily="2" charset="-122"/>
              <a:cs typeface="Arial" panose="020B0604020202020204" pitchFamily="34" charset="0"/>
            </a:endParaRPr>
          </a:p>
          <a:p>
            <a:pPr marL="742950" lvl="1" indent="-285750" algn="just">
              <a:lnSpc>
                <a:spcPct val="150000"/>
              </a:lnSpc>
              <a:buFont typeface="Wingdings" panose="05000000000000000000" pitchFamily="2" charset="2"/>
              <a:buChar char="Ø"/>
            </a:pPr>
            <a:r>
              <a:rPr lang="en-US" altLang="zh-CN" b="1" kern="100" dirty="0">
                <a:effectLst/>
                <a:latin typeface="Arial" panose="020B0604020202020204" pitchFamily="34" charset="0"/>
                <a:ea typeface="宋体" panose="02010600030101010101" pitchFamily="2" charset="-122"/>
                <a:cs typeface="Arial" panose="020B0604020202020204" pitchFamily="34" charset="0"/>
              </a:rPr>
              <a:t>Seat track position switch, foremost, status, driver. Seat track position switch, foremost, status, front passenger</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(It's recording interval time is -</a:t>
            </a:r>
            <a:r>
              <a:rPr lang="en-US" altLang="zh-CN" kern="100" dirty="0" err="1">
                <a:solidFill>
                  <a:srgbClr val="FF0000"/>
                </a:solidFill>
                <a:effectLst/>
                <a:latin typeface="Arial" panose="020B0604020202020204" pitchFamily="34" charset="0"/>
                <a:ea typeface="宋体" panose="02010600030101010101" pitchFamily="2" charset="-122"/>
                <a:cs typeface="Arial" panose="020B0604020202020204" pitchFamily="34" charset="0"/>
              </a:rPr>
              <a:t>1.0s</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 to </a:t>
            </a:r>
            <a:r>
              <a:rPr lang="en-US" altLang="zh-CN" kern="100" dirty="0" err="1">
                <a:solidFill>
                  <a:srgbClr val="FF0000"/>
                </a:solidFill>
                <a:effectLst/>
                <a:latin typeface="Arial" panose="020B0604020202020204" pitchFamily="34" charset="0"/>
                <a:ea typeface="宋体" panose="02010600030101010101" pitchFamily="2" charset="-122"/>
                <a:cs typeface="Arial" panose="020B0604020202020204" pitchFamily="34" charset="0"/>
              </a:rPr>
              <a:t>T</a:t>
            </a:r>
            <a:r>
              <a:rPr lang="en-US" altLang="zh-CN" kern="100" baseline="-25000" dirty="0" err="1">
                <a:solidFill>
                  <a:srgbClr val="FF0000"/>
                </a:solidFill>
                <a:effectLst/>
                <a:latin typeface="Arial" panose="020B0604020202020204" pitchFamily="34" charset="0"/>
                <a:ea typeface="宋体" panose="02010600030101010101" pitchFamily="2" charset="-122"/>
                <a:cs typeface="Arial" panose="020B0604020202020204" pitchFamily="34" charset="0"/>
              </a:rPr>
              <a:t>0</a:t>
            </a:r>
            <a:r>
              <a:rPr lang="en-US"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 At that moment, the accident has not happened yet. It doesn't mean much to the accident analysis. It is used for airbag control strategy.)</a:t>
            </a:r>
            <a:endParaRPr lang="zh-CN" altLang="zh-CN" kern="100" dirty="0">
              <a:solidFill>
                <a:srgbClr val="FF0000"/>
              </a:solidFill>
              <a:effectLst/>
              <a:latin typeface="Arial" panose="020B0604020202020204" pitchFamily="34" charset="0"/>
              <a:ea typeface="宋体" panose="02010600030101010101" pitchFamily="2" charset="-122"/>
              <a:cs typeface="Arial" panose="020B0604020202020204" pitchFamily="34" charset="0"/>
            </a:endParaRPr>
          </a:p>
          <a:p>
            <a:pPr marL="742950" lvl="1" indent="-285750" algn="just">
              <a:lnSpc>
                <a:spcPct val="150000"/>
              </a:lnSpc>
              <a:buFont typeface="Wingdings" panose="05000000000000000000" pitchFamily="2" charset="2"/>
              <a:buChar char="Ø"/>
            </a:pPr>
            <a:r>
              <a:rPr lang="en-US" altLang="zh-CN" b="1" kern="100" dirty="0">
                <a:effectLst/>
                <a:latin typeface="Arial" panose="020B0604020202020204" pitchFamily="34" charset="0"/>
                <a:ea typeface="宋体" panose="02010600030101010101" pitchFamily="2" charset="-122"/>
                <a:cs typeface="Arial" panose="020B0604020202020204" pitchFamily="34" charset="0"/>
              </a:rPr>
              <a:t>Occupant size classification, driver. Occupant size classification, front passenger.</a:t>
            </a:r>
            <a:r>
              <a:rPr lang="en-US" altLang="zh-CN" kern="100" dirty="0">
                <a:solidFill>
                  <a:srgbClr val="FF0000"/>
                </a:solidFill>
                <a:latin typeface="Arial" panose="020B0604020202020204" pitchFamily="34" charset="0"/>
                <a:ea typeface="宋体" panose="02010600030101010101" pitchFamily="2" charset="-122"/>
                <a:cs typeface="Arial" panose="020B0604020202020204" pitchFamily="34" charset="0"/>
              </a:rPr>
              <a:t>(It is easy to be obtained directly via site survey of accidents.)</a:t>
            </a:r>
            <a:endParaRPr lang="zh-CN" altLang="zh-CN" kern="100" dirty="0">
              <a:solidFill>
                <a:srgbClr val="FF0000"/>
              </a:solidFill>
              <a:latin typeface="Arial" panose="020B0604020202020204" pitchFamily="34" charset="0"/>
              <a:ea typeface="宋体" panose="02010600030101010101" pitchFamily="2" charset="-122"/>
              <a:cs typeface="Arial" panose="020B0604020202020204" pitchFamily="34" charset="0"/>
            </a:endParaRPr>
          </a:p>
          <a:p>
            <a:pPr marL="742950" lvl="1" indent="-285750" algn="just">
              <a:lnSpc>
                <a:spcPct val="150000"/>
              </a:lnSpc>
              <a:buFont typeface="Wingdings" panose="05000000000000000000" pitchFamily="2" charset="2"/>
              <a:buChar char="Ø"/>
            </a:pPr>
            <a:r>
              <a:rPr lang="en-US" altLang="zh-CN" b="1" kern="100" dirty="0">
                <a:latin typeface="Arial" panose="020B0604020202020204" pitchFamily="34" charset="0"/>
                <a:ea typeface="宋体" panose="02010600030101010101" pitchFamily="2" charset="-122"/>
                <a:cs typeface="Arial" panose="020B0604020202020204" pitchFamily="34" charset="0"/>
              </a:rPr>
              <a:t>Occupant position classification, driver. </a:t>
            </a:r>
            <a:r>
              <a:rPr lang="en-US" altLang="zh-CN" b="1" kern="100" dirty="0">
                <a:effectLst/>
                <a:latin typeface="Arial" panose="020B0604020202020204" pitchFamily="34" charset="0"/>
                <a:ea typeface="宋体" panose="02010600030101010101" pitchFamily="2" charset="-122"/>
                <a:cs typeface="Arial" panose="020B0604020202020204" pitchFamily="34" charset="0"/>
              </a:rPr>
              <a:t>Occupant position classification, front passenger .</a:t>
            </a:r>
            <a:r>
              <a:rPr lang="en-US" altLang="zh-CN" kern="100" dirty="0">
                <a:solidFill>
                  <a:srgbClr val="FF0000"/>
                </a:solidFill>
                <a:latin typeface="Arial" panose="020B0604020202020204" pitchFamily="34" charset="0"/>
                <a:ea typeface="宋体" panose="02010600030101010101" pitchFamily="2" charset="-122"/>
                <a:cs typeface="Arial" panose="020B0604020202020204" pitchFamily="34" charset="0"/>
              </a:rPr>
              <a:t>(It's recording interval time is -</a:t>
            </a:r>
            <a:r>
              <a:rPr lang="en-US" altLang="zh-CN" kern="100" dirty="0" err="1">
                <a:solidFill>
                  <a:srgbClr val="FF0000"/>
                </a:solidFill>
                <a:latin typeface="Arial" panose="020B0604020202020204" pitchFamily="34" charset="0"/>
                <a:ea typeface="宋体" panose="02010600030101010101" pitchFamily="2" charset="-122"/>
                <a:cs typeface="Arial" panose="020B0604020202020204" pitchFamily="34" charset="0"/>
              </a:rPr>
              <a:t>1.0s</a:t>
            </a:r>
            <a:r>
              <a:rPr lang="en-US" altLang="zh-CN" kern="100" dirty="0">
                <a:solidFill>
                  <a:srgbClr val="FF0000"/>
                </a:solidFill>
                <a:latin typeface="Arial" panose="020B0604020202020204" pitchFamily="34" charset="0"/>
                <a:ea typeface="宋体" panose="02010600030101010101" pitchFamily="2" charset="-122"/>
                <a:cs typeface="Arial" panose="020B0604020202020204" pitchFamily="34" charset="0"/>
              </a:rPr>
              <a:t> to </a:t>
            </a:r>
            <a:r>
              <a:rPr lang="en-US" altLang="zh-CN" kern="100" dirty="0" err="1">
                <a:solidFill>
                  <a:srgbClr val="FF0000"/>
                </a:solidFill>
                <a:latin typeface="Arial" panose="020B0604020202020204" pitchFamily="34" charset="0"/>
                <a:ea typeface="宋体" panose="02010600030101010101" pitchFamily="2" charset="-122"/>
                <a:cs typeface="Arial" panose="020B0604020202020204" pitchFamily="34" charset="0"/>
              </a:rPr>
              <a:t>T0</a:t>
            </a:r>
            <a:r>
              <a:rPr lang="en-US" altLang="zh-CN" kern="100" dirty="0">
                <a:solidFill>
                  <a:srgbClr val="FF0000"/>
                </a:solidFill>
                <a:latin typeface="Arial" panose="020B0604020202020204" pitchFamily="34" charset="0"/>
                <a:ea typeface="宋体" panose="02010600030101010101" pitchFamily="2" charset="-122"/>
                <a:cs typeface="Arial" panose="020B0604020202020204" pitchFamily="34" charset="0"/>
              </a:rPr>
              <a:t>. At that moment, the accident has not happened yet. It doesn't mean much to the accident analysis. It is used for airbag control strategy.)</a:t>
            </a:r>
            <a:endParaRPr lang="zh-CN" altLang="zh-CN" kern="100" dirty="0">
              <a:effectLst/>
              <a:latin typeface="Arial" panose="020B0604020202020204" pitchFamily="34" charset="0"/>
              <a:ea typeface="宋体" panose="02010600030101010101" pitchFamily="2" charset="-122"/>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326136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Test procedure</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8</a:t>
            </a:fld>
            <a:endParaRPr lang="en-US" dirty="0">
              <a:latin typeface="Arial" panose="020B0604020202020204" pitchFamily="34" charset="0"/>
              <a:cs typeface="Arial" panose="020B0604020202020204" pitchFamily="34" charset="0"/>
            </a:endParaRPr>
          </a:p>
        </p:txBody>
      </p:sp>
      <p:sp>
        <p:nvSpPr>
          <p:cNvPr id="16" name="文本框 15"/>
          <p:cNvSpPr txBox="1"/>
          <p:nvPr/>
        </p:nvSpPr>
        <p:spPr>
          <a:xfrm>
            <a:off x="673100" y="735662"/>
            <a:ext cx="10698079" cy="830997"/>
          </a:xfrm>
          <a:prstGeom prst="rect">
            <a:avLst/>
          </a:prstGeom>
          <a:noFill/>
        </p:spPr>
        <p:txBody>
          <a:bodyPr wrap="square">
            <a:spAutoFit/>
          </a:bodyPr>
          <a:lstStyle>
            <a:defPPr>
              <a:defRPr lang="zh-CN"/>
            </a:defPPr>
            <a:lvl1pPr>
              <a:defRPr sz="2400"/>
            </a:lvl1pPr>
          </a:lstStyle>
          <a:p>
            <a:r>
              <a:rPr lang="en-US" altLang="zh-CN" b="1" dirty="0">
                <a:latin typeface="Arial" panose="020B0604020202020204" pitchFamily="34" charset="0"/>
                <a:cs typeface="Arial" panose="020B0604020202020204" pitchFamily="34" charset="0"/>
              </a:rPr>
              <a:t>The </a:t>
            </a:r>
            <a:r>
              <a:rPr lang="en-US" altLang="zh-CN" b="1" dirty="0" err="1">
                <a:latin typeface="Arial" panose="020B0604020202020204" pitchFamily="34" charset="0"/>
                <a:cs typeface="Arial" panose="020B0604020202020204" pitchFamily="34" charset="0"/>
              </a:rPr>
              <a:t>EDR</a:t>
            </a:r>
            <a:r>
              <a:rPr lang="en-US" altLang="zh-CN" b="1" dirty="0">
                <a:latin typeface="Arial" panose="020B0604020202020204" pitchFamily="34" charset="0"/>
                <a:cs typeface="Arial" panose="020B0604020202020204" pitchFamily="34" charset="0"/>
              </a:rPr>
              <a:t> regulation shall provide some other test methods except for crash test.</a:t>
            </a:r>
            <a:endParaRPr lang="zh-CN" altLang="zh-CN" b="1"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7AF0B0F3-462E-4C74-8F71-2761C18DBF34}"/>
              </a:ext>
            </a:extLst>
          </p:cNvPr>
          <p:cNvSpPr txBox="1"/>
          <p:nvPr/>
        </p:nvSpPr>
        <p:spPr>
          <a:xfrm>
            <a:off x="673100" y="1642553"/>
            <a:ext cx="10614660" cy="2246769"/>
          </a:xfrm>
          <a:prstGeom prst="rect">
            <a:avLst/>
          </a:prstGeom>
          <a:noFill/>
          <a:ln>
            <a:solidFill>
              <a:schemeClr val="accent1"/>
            </a:solidFill>
          </a:ln>
        </p:spPr>
        <p:txBody>
          <a:bodyPr wrap="square">
            <a:spAutoFit/>
          </a:bodyPr>
          <a:lstStyle>
            <a:defPPr>
              <a:defRPr lang="zh-CN"/>
            </a:defPPr>
            <a:lvl1pPr>
              <a:defRPr sz="2400"/>
            </a:lvl1pPr>
          </a:lstStyle>
          <a:p>
            <a:r>
              <a:rPr lang="en-US" altLang="zh-CN" sz="2000" b="1" dirty="0">
                <a:latin typeface="Arial" panose="020B0604020202020204" pitchFamily="34" charset="0"/>
                <a:cs typeface="Arial" panose="020B0604020202020204" pitchFamily="34" charset="0"/>
              </a:rPr>
              <a:t>Justification: </a:t>
            </a:r>
          </a:p>
          <a:p>
            <a:pPr marL="342900"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The technical requirement shall be verified via test method. The driving operation data is used for investigation. Vehicle dynamic parameters acceleration and delta-V are important for accident reconstruction analysis, medical assistance, collision safety research, etc. which requires the accuracy of </a:t>
            </a:r>
            <a:r>
              <a:rPr lang="en-US" altLang="zh-CN" sz="2000" dirty="0" err="1">
                <a:latin typeface="Arial" panose="020B0604020202020204" pitchFamily="34" charset="0"/>
                <a:cs typeface="Arial" panose="020B0604020202020204" pitchFamily="34" charset="0"/>
              </a:rPr>
              <a:t>EDR</a:t>
            </a:r>
            <a:r>
              <a:rPr lang="en-US" altLang="zh-CN" sz="2000" dirty="0">
                <a:latin typeface="Arial" panose="020B0604020202020204" pitchFamily="34" charset="0"/>
                <a:cs typeface="Arial" panose="020B0604020202020204" pitchFamily="34" charset="0"/>
              </a:rPr>
              <a:t> data. </a:t>
            </a:r>
            <a:r>
              <a:rPr lang="en-US" altLang="zh-CN" sz="2000" dirty="0">
                <a:solidFill>
                  <a:srgbClr val="FF0000"/>
                </a:solidFill>
                <a:latin typeface="Arial" panose="020B0604020202020204" pitchFamily="34" charset="0"/>
                <a:cs typeface="Arial" panose="020B0604020202020204" pitchFamily="34" charset="0"/>
              </a:rPr>
              <a:t>(Sometimes </a:t>
            </a:r>
            <a:r>
              <a:rPr lang="en-US" altLang="zh-CN" sz="2000" dirty="0" err="1">
                <a:solidFill>
                  <a:srgbClr val="FF0000"/>
                </a:solidFill>
                <a:latin typeface="Arial" panose="020B0604020202020204" pitchFamily="34" charset="0"/>
                <a:cs typeface="Arial" panose="020B0604020202020204" pitchFamily="34" charset="0"/>
              </a:rPr>
              <a:t>EDR</a:t>
            </a:r>
            <a:r>
              <a:rPr lang="en-US" altLang="zh-CN" sz="2000" dirty="0">
                <a:solidFill>
                  <a:srgbClr val="FF0000"/>
                </a:solidFill>
                <a:latin typeface="Arial" panose="020B0604020202020204" pitchFamily="34" charset="0"/>
                <a:cs typeface="Arial" panose="020B0604020202020204" pitchFamily="34" charset="0"/>
              </a:rPr>
              <a:t> record was differ from reality. There are some reports about </a:t>
            </a:r>
            <a:r>
              <a:rPr lang="en-US" altLang="zh-CN" sz="2000" dirty="0" err="1">
                <a:solidFill>
                  <a:srgbClr val="FF0000"/>
                </a:solidFill>
                <a:latin typeface="Arial" panose="020B0604020202020204" pitchFamily="34" charset="0"/>
                <a:cs typeface="Arial" panose="020B0604020202020204" pitchFamily="34" charset="0"/>
              </a:rPr>
              <a:t>EDR’s</a:t>
            </a:r>
            <a:r>
              <a:rPr lang="en-US" altLang="zh-CN" sz="2000" dirty="0">
                <a:solidFill>
                  <a:srgbClr val="FF0000"/>
                </a:solidFill>
                <a:latin typeface="Arial" panose="020B0604020202020204" pitchFamily="34" charset="0"/>
                <a:cs typeface="Arial" panose="020B0604020202020204" pitchFamily="34" charset="0"/>
              </a:rPr>
              <a:t> wrong record of the event data in some accidents.)</a:t>
            </a:r>
            <a:endParaRPr lang="en-US" altLang="zh-CN" sz="2000" dirty="0">
              <a:latin typeface="Arial" panose="020B0604020202020204" pitchFamily="34" charset="0"/>
              <a:cs typeface="Arial" panose="020B0604020202020204" pitchFamily="34" charset="0"/>
            </a:endParaRPr>
          </a:p>
        </p:txBody>
      </p:sp>
      <p:sp>
        <p:nvSpPr>
          <p:cNvPr id="13" name="文本框 12">
            <a:extLst>
              <a:ext uri="{FF2B5EF4-FFF2-40B4-BE49-F238E27FC236}">
                <a16:creationId xmlns:a16="http://schemas.microsoft.com/office/drawing/2014/main" id="{1E6CDA86-E3EE-4B39-826A-BDE9E399FC8F}"/>
              </a:ext>
            </a:extLst>
          </p:cNvPr>
          <p:cNvSpPr txBox="1"/>
          <p:nvPr/>
        </p:nvSpPr>
        <p:spPr>
          <a:xfrm>
            <a:off x="673101" y="4136874"/>
            <a:ext cx="10698078" cy="2462213"/>
          </a:xfrm>
          <a:prstGeom prst="rect">
            <a:avLst/>
          </a:prstGeom>
          <a:solidFill>
            <a:schemeClr val="accent4">
              <a:lumMod val="20000"/>
              <a:lumOff val="80000"/>
            </a:schemeClr>
          </a:solidFill>
          <a:ln>
            <a:solidFill>
              <a:schemeClr val="accent1"/>
            </a:solidFill>
          </a:ln>
        </p:spPr>
        <p:txBody>
          <a:bodyPr wrap="square">
            <a:spAutoFit/>
          </a:bodyPr>
          <a:lstStyle/>
          <a:p>
            <a:pPr marL="342900" indent="-342900">
              <a:buFont typeface="Wingdings" panose="05000000000000000000" pitchFamily="2" charset="2"/>
              <a:buChar char="Ø"/>
            </a:pPr>
            <a:endParaRPr lang="en-US" altLang="zh-CN" sz="1800" dirty="0">
              <a:solidFill>
                <a:srgbClr val="FF0000"/>
              </a:solidFill>
              <a:latin typeface="Arial" panose="020B0604020202020204" pitchFamily="34" charset="0"/>
              <a:cs typeface="Arial" panose="020B0604020202020204" pitchFamily="34" charset="0"/>
            </a:endParaRPr>
          </a:p>
          <a:p>
            <a:r>
              <a:rPr lang="en-US" altLang="zh-CN" sz="1800" dirty="0">
                <a:solidFill>
                  <a:schemeClr val="tx1">
                    <a:lumMod val="50000"/>
                    <a:lumOff val="50000"/>
                  </a:schemeClr>
                </a:solidFill>
                <a:latin typeface="Arial" panose="020B0604020202020204" pitchFamily="34" charset="0"/>
                <a:cs typeface="Arial" panose="020B0604020202020204" pitchFamily="34" charset="0"/>
              </a:rPr>
              <a:t>Case 1. Toyota's attorneys also noted that although both sides in the case agreed that one of the passengers in the vehicle </a:t>
            </a:r>
            <a:r>
              <a:rPr lang="en-US" altLang="zh-CN" sz="1800" dirty="0">
                <a:solidFill>
                  <a:srgbClr val="C00000"/>
                </a:solidFill>
                <a:latin typeface="Arial" panose="020B0604020202020204" pitchFamily="34" charset="0"/>
                <a:cs typeface="Arial" panose="020B0604020202020204" pitchFamily="34" charset="0"/>
              </a:rPr>
              <a:t>was belted </a:t>
            </a:r>
            <a:r>
              <a:rPr lang="en-US" altLang="zh-CN" sz="1800" dirty="0">
                <a:solidFill>
                  <a:schemeClr val="tx1">
                    <a:lumMod val="50000"/>
                    <a:lumOff val="50000"/>
                  </a:schemeClr>
                </a:solidFill>
                <a:latin typeface="Arial" panose="020B0604020202020204" pitchFamily="34" charset="0"/>
                <a:cs typeface="Arial" panose="020B0604020202020204" pitchFamily="34" charset="0"/>
              </a:rPr>
              <a:t>and the other </a:t>
            </a:r>
            <a:r>
              <a:rPr lang="en-US" altLang="zh-CN" sz="1800" dirty="0">
                <a:solidFill>
                  <a:srgbClr val="C00000"/>
                </a:solidFill>
                <a:latin typeface="Arial" panose="020B0604020202020204" pitchFamily="34" charset="0"/>
                <a:cs typeface="Arial" panose="020B0604020202020204" pitchFamily="34" charset="0"/>
              </a:rPr>
              <a:t>was not</a:t>
            </a:r>
            <a:r>
              <a:rPr lang="en-US" altLang="zh-CN" sz="1800" dirty="0">
                <a:solidFill>
                  <a:schemeClr val="tx1">
                    <a:lumMod val="50000"/>
                    <a:lumOff val="50000"/>
                  </a:schemeClr>
                </a:solidFill>
                <a:latin typeface="Arial" panose="020B0604020202020204" pitchFamily="34" charset="0"/>
                <a:cs typeface="Arial" panose="020B0604020202020204" pitchFamily="34" charset="0"/>
              </a:rPr>
              <a:t>, the data recorder said both seat belts were </a:t>
            </a:r>
            <a:r>
              <a:rPr lang="en-US" altLang="zh-CN" sz="1800" dirty="0">
                <a:solidFill>
                  <a:srgbClr val="C00000"/>
                </a:solidFill>
                <a:latin typeface="Arial" panose="020B0604020202020204" pitchFamily="34" charset="0"/>
                <a:cs typeface="Arial" panose="020B0604020202020204" pitchFamily="34" charset="0"/>
              </a:rPr>
              <a:t>unbuckled</a:t>
            </a:r>
            <a:r>
              <a:rPr lang="en-US" altLang="zh-CN" sz="1800" dirty="0">
                <a:solidFill>
                  <a:schemeClr val="tx1">
                    <a:lumMod val="50000"/>
                    <a:lumOff val="50000"/>
                  </a:schemeClr>
                </a:solidFill>
                <a:latin typeface="Arial" panose="020B0604020202020204" pitchFamily="34" charset="0"/>
                <a:cs typeface="Arial" panose="020B0604020202020204" pitchFamily="34" charset="0"/>
              </a:rPr>
              <a:t> at the time. "Everyone agrees that's wrong," the Toyota attorney said, according to a transcript </a:t>
            </a:r>
            <a:r>
              <a:rPr lang="en-US" altLang="zh-CN" sz="1800" b="1" dirty="0">
                <a:solidFill>
                  <a:srgbClr val="FF0000"/>
                </a:solidFill>
                <a:latin typeface="Arial" panose="020B0604020202020204" pitchFamily="34" charset="0"/>
                <a:cs typeface="Arial" panose="020B0604020202020204" pitchFamily="34" charset="0"/>
              </a:rPr>
              <a:t>So clearly the veracity of the recorded data is questionable</a:t>
            </a:r>
            <a:r>
              <a:rPr lang="en-US" altLang="zh-CN" sz="1800" dirty="0">
                <a:solidFill>
                  <a:schemeClr val="tx1">
                    <a:lumMod val="50000"/>
                    <a:lumOff val="50000"/>
                  </a:schemeClr>
                </a:solidFill>
                <a:latin typeface="Arial" panose="020B0604020202020204" pitchFamily="34" charset="0"/>
                <a:cs typeface="Arial" panose="020B0604020202020204" pitchFamily="34" charset="0"/>
              </a:rPr>
              <a:t>.</a:t>
            </a:r>
          </a:p>
          <a:p>
            <a:r>
              <a:rPr lang="en-US" altLang="zh-CN" sz="1800" dirty="0">
                <a:latin typeface="Arial" panose="020B0604020202020204" pitchFamily="34" charset="0"/>
                <a:cs typeface="Arial" panose="020B0604020202020204" pitchFamily="34" charset="0"/>
              </a:rPr>
              <a:t> </a:t>
            </a:r>
            <a:r>
              <a:rPr lang="en-US" altLang="zh-CN" sz="1600" b="1" dirty="0">
                <a:solidFill>
                  <a:srgbClr val="000000"/>
                </a:solidFill>
                <a:effectLst/>
                <a:latin typeface="Arial" panose="020B0604020202020204" pitchFamily="34" charset="0"/>
                <a:cs typeface="Arial" panose="020B0604020202020204" pitchFamily="34" charset="0"/>
              </a:rPr>
              <a:t>The Present Limitations of Motor Vehicle Electronic Data Recording, </a:t>
            </a:r>
            <a:r>
              <a:rPr lang="en-US" altLang="zh-CN" sz="1600" i="1" dirty="0">
                <a:solidFill>
                  <a:srgbClr val="000000"/>
                </a:solidFill>
                <a:effectLst/>
                <a:latin typeface="Arial" panose="020B0604020202020204" pitchFamily="34" charset="0"/>
                <a:cs typeface="Arial" panose="020B0604020202020204" pitchFamily="34" charset="0"/>
              </a:rPr>
              <a:t>Anderson, A.F., Kirk, B., Armstrong, K.: The Present Limitations of Motor Vehicle Electronic Data Recording, December 11, 2010. </a:t>
            </a:r>
            <a:r>
              <a:rPr lang="en-US" altLang="zh-CN" sz="1600" i="1" u="sng" dirty="0">
                <a:solidFill>
                  <a:srgbClr val="000000"/>
                </a:solidFill>
                <a:effectLst/>
                <a:latin typeface="Arial" panose="020B0604020202020204" pitchFamily="34" charset="0"/>
                <a:cs typeface="Arial" panose="020B0604020202020204" pitchFamily="34" charset="0"/>
              </a:rPr>
              <a:t>An Open Letter to the NAS team working on the project: Electronic Vehicle Controls and Unintended Acceleration (</a:t>
            </a:r>
            <a:r>
              <a:rPr lang="en-US" altLang="zh-CN" sz="1600" i="1" u="sng" dirty="0" err="1">
                <a:solidFill>
                  <a:srgbClr val="000000"/>
                </a:solidFill>
                <a:effectLst/>
                <a:latin typeface="Arial" panose="020B0604020202020204" pitchFamily="34" charset="0"/>
                <a:cs typeface="Arial" panose="020B0604020202020204" pitchFamily="34" charset="0"/>
              </a:rPr>
              <a:t>TRB</a:t>
            </a:r>
            <a:r>
              <a:rPr lang="en-US" altLang="zh-CN" sz="1600" i="1" u="sng" dirty="0">
                <a:solidFill>
                  <a:srgbClr val="000000"/>
                </a:solidFill>
                <a:effectLst/>
                <a:latin typeface="Arial" panose="020B0604020202020204" pitchFamily="34" charset="0"/>
                <a:cs typeface="Arial" panose="020B0604020202020204" pitchFamily="34" charset="0"/>
              </a:rPr>
              <a:t>-</a:t>
            </a:r>
            <a:r>
              <a:rPr lang="en-US" altLang="zh-CN" sz="1600" i="1" u="sng" dirty="0" err="1">
                <a:solidFill>
                  <a:srgbClr val="000000"/>
                </a:solidFill>
                <a:effectLst/>
                <a:latin typeface="Arial" panose="020B0604020202020204" pitchFamily="34" charset="0"/>
                <a:cs typeface="Arial" panose="020B0604020202020204" pitchFamily="34" charset="0"/>
              </a:rPr>
              <a:t>SASP</a:t>
            </a:r>
            <a:r>
              <a:rPr lang="en-US" altLang="zh-CN" sz="1600" i="1" u="sng" dirty="0">
                <a:solidFill>
                  <a:srgbClr val="000000"/>
                </a:solidFill>
                <a:effectLst/>
                <a:latin typeface="Arial" panose="020B0604020202020204" pitchFamily="34" charset="0"/>
                <a:cs typeface="Arial" panose="020B0604020202020204" pitchFamily="34" charset="0"/>
              </a:rPr>
              <a:t>-10-03)</a:t>
            </a:r>
            <a:endParaRPr lang="en-US" altLang="zh-CN" sz="1800" dirty="0">
              <a:solidFill>
                <a:schemeClr val="tx1">
                  <a:lumMod val="50000"/>
                  <a:lumOff val="50000"/>
                </a:schemeClr>
              </a:solidFill>
              <a:latin typeface="Arial" panose="020B0604020202020204" pitchFamily="34" charset="0"/>
              <a:cs typeface="Arial" panose="020B0604020202020204" pitchFamily="34" charset="0"/>
            </a:endParaRPr>
          </a:p>
          <a:p>
            <a:r>
              <a:rPr lang="en-US" altLang="zh-CN" sz="1400" dirty="0">
                <a:latin typeface="Arial" panose="020B0604020202020204" pitchFamily="34" charset="0"/>
                <a:cs typeface="Arial" panose="020B0604020202020204" pitchFamily="34" charset="0"/>
                <a:hlinkClick r:id="rId3"/>
              </a:rPr>
              <a:t>http://</a:t>
            </a:r>
            <a:r>
              <a:rPr lang="en-US" altLang="zh-CN" sz="1400" dirty="0" err="1">
                <a:latin typeface="Arial" panose="020B0604020202020204" pitchFamily="34" charset="0"/>
                <a:cs typeface="Arial" panose="020B0604020202020204" pitchFamily="34" charset="0"/>
                <a:hlinkClick r:id="rId3"/>
              </a:rPr>
              <a:t>www.dbicorporation.com</a:t>
            </a:r>
            <a:r>
              <a:rPr lang="en-US" altLang="zh-CN" sz="1400" dirty="0">
                <a:latin typeface="Arial" panose="020B0604020202020204" pitchFamily="34" charset="0"/>
                <a:cs typeface="Arial" panose="020B0604020202020204" pitchFamily="34" charset="0"/>
                <a:hlinkClick r:id="rId3"/>
              </a:rPr>
              <a:t>/</a:t>
            </a:r>
            <a:r>
              <a:rPr lang="en-US" altLang="zh-CN" sz="1400" dirty="0" err="1">
                <a:latin typeface="Arial" panose="020B0604020202020204" pitchFamily="34" charset="0"/>
                <a:cs typeface="Arial" panose="020B0604020202020204" pitchFamily="34" charset="0"/>
                <a:hlinkClick r:id="rId3"/>
              </a:rPr>
              <a:t>anderson2.pdf</a:t>
            </a:r>
            <a:endParaRPr lang="en-US" altLang="zh-CN"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9238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239713" y="-5465763"/>
            <a:ext cx="79375" cy="63500"/>
          </a:xfrm>
          <a:custGeom>
            <a:avLst/>
            <a:gdLst>
              <a:gd name="T0" fmla="*/ 12 w 19"/>
              <a:gd name="T1" fmla="*/ 15 h 15"/>
              <a:gd name="T2" fmla="*/ 9 w 19"/>
              <a:gd name="T3" fmla="*/ 15 h 15"/>
              <a:gd name="T4" fmla="*/ 4 w 19"/>
              <a:gd name="T5" fmla="*/ 12 h 15"/>
              <a:gd name="T6" fmla="*/ 1 w 19"/>
              <a:gd name="T7" fmla="*/ 4 h 15"/>
              <a:gd name="T8" fmla="*/ 9 w 19"/>
              <a:gd name="T9" fmla="*/ 1 h 15"/>
              <a:gd name="T10" fmla="*/ 15 w 19"/>
              <a:gd name="T11" fmla="*/ 4 h 15"/>
              <a:gd name="T12" fmla="*/ 17 w 19"/>
              <a:gd name="T13" fmla="*/ 12 h 15"/>
              <a:gd name="T14" fmla="*/ 12 w 1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2" y="15"/>
                </a:moveTo>
                <a:cubicBezTo>
                  <a:pt x="11" y="15"/>
                  <a:pt x="10" y="15"/>
                  <a:pt x="9" y="15"/>
                </a:cubicBezTo>
                <a:cubicBezTo>
                  <a:pt x="4" y="12"/>
                  <a:pt x="4" y="12"/>
                  <a:pt x="4" y="12"/>
                </a:cubicBezTo>
                <a:cubicBezTo>
                  <a:pt x="1" y="11"/>
                  <a:pt x="0" y="7"/>
                  <a:pt x="1" y="4"/>
                </a:cubicBezTo>
                <a:cubicBezTo>
                  <a:pt x="3" y="1"/>
                  <a:pt x="6" y="0"/>
                  <a:pt x="9" y="1"/>
                </a:cubicBezTo>
                <a:cubicBezTo>
                  <a:pt x="15" y="4"/>
                  <a:pt x="15" y="4"/>
                  <a:pt x="15" y="4"/>
                </a:cubicBezTo>
                <a:cubicBezTo>
                  <a:pt x="18" y="5"/>
                  <a:pt x="19" y="9"/>
                  <a:pt x="17" y="12"/>
                </a:cubicBezTo>
                <a:cubicBezTo>
                  <a:pt x="16" y="14"/>
                  <a:pt x="14" y="15"/>
                  <a:pt x="12" y="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15" name="Freeform 14"/>
          <p:cNvSpPr/>
          <p:nvPr/>
        </p:nvSpPr>
        <p:spPr bwMode="auto">
          <a:xfrm>
            <a:off x="12360275" y="12925425"/>
            <a:ext cx="84138" cy="68263"/>
          </a:xfrm>
          <a:custGeom>
            <a:avLst/>
            <a:gdLst>
              <a:gd name="T0" fmla="*/ 13 w 20"/>
              <a:gd name="T1" fmla="*/ 16 h 16"/>
              <a:gd name="T2" fmla="*/ 10 w 20"/>
              <a:gd name="T3" fmla="*/ 15 h 16"/>
              <a:gd name="T4" fmla="*/ 5 w 20"/>
              <a:gd name="T5" fmla="*/ 13 h 16"/>
              <a:gd name="T6" fmla="*/ 2 w 20"/>
              <a:gd name="T7" fmla="*/ 5 h 16"/>
              <a:gd name="T8" fmla="*/ 10 w 20"/>
              <a:gd name="T9" fmla="*/ 2 h 16"/>
              <a:gd name="T10" fmla="*/ 15 w 20"/>
              <a:gd name="T11" fmla="*/ 4 h 16"/>
              <a:gd name="T12" fmla="*/ 18 w 20"/>
              <a:gd name="T13" fmla="*/ 12 h 16"/>
              <a:gd name="T14" fmla="*/ 13 w 2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6">
                <a:moveTo>
                  <a:pt x="13" y="16"/>
                </a:moveTo>
                <a:cubicBezTo>
                  <a:pt x="12" y="16"/>
                  <a:pt x="11" y="16"/>
                  <a:pt x="10" y="15"/>
                </a:cubicBezTo>
                <a:cubicBezTo>
                  <a:pt x="5" y="13"/>
                  <a:pt x="5" y="13"/>
                  <a:pt x="5" y="13"/>
                </a:cubicBezTo>
                <a:cubicBezTo>
                  <a:pt x="2" y="11"/>
                  <a:pt x="0" y="8"/>
                  <a:pt x="2" y="5"/>
                </a:cubicBezTo>
                <a:cubicBezTo>
                  <a:pt x="3" y="2"/>
                  <a:pt x="7" y="0"/>
                  <a:pt x="10" y="2"/>
                </a:cubicBezTo>
                <a:cubicBezTo>
                  <a:pt x="15" y="4"/>
                  <a:pt x="15" y="4"/>
                  <a:pt x="15" y="4"/>
                </a:cubicBezTo>
                <a:cubicBezTo>
                  <a:pt x="18" y="6"/>
                  <a:pt x="20" y="9"/>
                  <a:pt x="18" y="12"/>
                </a:cubicBezTo>
                <a:cubicBezTo>
                  <a:pt x="17" y="15"/>
                  <a:pt x="15" y="16"/>
                  <a:pt x="13"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latin typeface="Arial" panose="020B0604020202020204" pitchFamily="34" charset="0"/>
              <a:cs typeface="Arial" panose="020B0604020202020204" pitchFamily="34" charset="0"/>
            </a:endParaRPr>
          </a:p>
        </p:txBody>
      </p:sp>
      <p:sp>
        <p:nvSpPr>
          <p:cNvPr id="353" name="矩形 17"/>
          <p:cNvSpPr/>
          <p:nvPr/>
        </p:nvSpPr>
        <p:spPr>
          <a:xfrm>
            <a:off x="242450" y="199709"/>
            <a:ext cx="2692540" cy="610232"/>
          </a:xfrm>
          <a:prstGeom prst="rect">
            <a:avLst/>
          </a:prstGeom>
          <a:noFill/>
          <a:ln w="9525">
            <a:noFill/>
          </a:ln>
        </p:spPr>
        <p:txBody>
          <a:bodyPr wrap="square" anchor="t">
            <a:spAutoFit/>
          </a:bodyPr>
          <a:lstStyle/>
          <a:p>
            <a:pPr lvl="0">
              <a:lnSpc>
                <a:spcPct val="114000"/>
              </a:lnSpc>
              <a:buFont typeface="Arial" panose="020B0604020202020204" pitchFamily="34" charset="0"/>
              <a:buNone/>
            </a:pPr>
            <a:r>
              <a:rPr lang="zh-CN" altLang="en-US" sz="32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sp>
        <p:nvSpPr>
          <p:cNvPr id="376" name="矩形 17"/>
          <p:cNvSpPr/>
          <p:nvPr/>
        </p:nvSpPr>
        <p:spPr>
          <a:xfrm>
            <a:off x="335360" y="257175"/>
            <a:ext cx="1965118" cy="480709"/>
          </a:xfrm>
          <a:prstGeom prst="rect">
            <a:avLst/>
          </a:prstGeom>
          <a:noFill/>
          <a:ln w="9525">
            <a:noFill/>
          </a:ln>
        </p:spPr>
        <p:txBody>
          <a:bodyPr wrap="square" anchor="t">
            <a:spAutoFit/>
          </a:bodyPr>
          <a:lstStyle/>
          <a:p>
            <a:pPr lvl="0" algn="dist">
              <a:lnSpc>
                <a:spcPct val="114000"/>
              </a:lnSpc>
              <a:buFont typeface="Arial" panose="020B0604020202020204" pitchFamily="34" charset="0"/>
              <a:buNone/>
            </a:pPr>
            <a:r>
              <a:rPr lang="zh-CN" altLang="en-US" sz="2400" b="1" spc="3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发展历程</a:t>
            </a:r>
          </a:p>
        </p:txBody>
      </p:sp>
      <p:grpSp>
        <p:nvGrpSpPr>
          <p:cNvPr id="306" name="组合 305"/>
          <p:cNvGrpSpPr/>
          <p:nvPr/>
        </p:nvGrpSpPr>
        <p:grpSpPr>
          <a:xfrm>
            <a:off x="0" y="182896"/>
            <a:ext cx="3261360" cy="495300"/>
            <a:chOff x="0" y="257175"/>
            <a:chExt cx="2497636" cy="495300"/>
          </a:xfrm>
          <a:solidFill>
            <a:srgbClr val="20409A"/>
          </a:solidFill>
        </p:grpSpPr>
        <p:sp>
          <p:nvSpPr>
            <p:cNvPr id="307" name="矩形 306"/>
            <p:cNvSpPr/>
            <p:nvPr/>
          </p:nvSpPr>
          <p:spPr>
            <a:xfrm>
              <a:off x="180975" y="257175"/>
              <a:ext cx="2316661"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cs typeface="Arial" panose="020B0604020202020204" pitchFamily="34" charset="0"/>
                </a:rPr>
                <a:t>Test procedure</a:t>
              </a:r>
              <a:endParaRPr lang="zh-CN" altLang="en-US" sz="3200" dirty="0">
                <a:latin typeface="Arial" panose="020B0604020202020204" pitchFamily="34" charset="0"/>
                <a:ea typeface="微软雅黑" panose="020B0503020204020204" pitchFamily="34" charset="-122"/>
                <a:cs typeface="Arial" panose="020B0604020202020204" pitchFamily="34" charset="0"/>
              </a:endParaRPr>
            </a:p>
          </p:txBody>
        </p:sp>
        <p:sp>
          <p:nvSpPr>
            <p:cNvPr id="308" name="矩形 307"/>
            <p:cNvSpPr/>
            <p:nvPr/>
          </p:nvSpPr>
          <p:spPr>
            <a:xfrm>
              <a:off x="0" y="257175"/>
              <a:ext cx="104775" cy="4953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微软雅黑" panose="020B0503020204020204" pitchFamily="34" charset="-122"/>
                <a:cs typeface="Arial" panose="020B0604020202020204" pitchFamily="34" charset="0"/>
              </a:endParaRPr>
            </a:p>
          </p:txBody>
        </p:sp>
      </p:grpSp>
      <p:sp>
        <p:nvSpPr>
          <p:cNvPr id="7" name="灯片编号占位符 6"/>
          <p:cNvSpPr>
            <a:spLocks noGrp="1"/>
          </p:cNvSpPr>
          <p:nvPr>
            <p:ph type="sldNum" sz="quarter" idx="4"/>
          </p:nvPr>
        </p:nvSpPr>
        <p:spPr/>
        <p:txBody>
          <a:bodyPr/>
          <a:lstStyle/>
          <a:p>
            <a:fld id="{48F63A3B-78C7-47BE-AE5E-E10140E04643}" type="slidenum">
              <a:rPr lang="en-US" smtClean="0">
                <a:latin typeface="Arial" panose="020B0604020202020204" pitchFamily="34" charset="0"/>
                <a:cs typeface="Arial" panose="020B0604020202020204" pitchFamily="34" charset="0"/>
              </a:rPr>
              <a:t>9</a:t>
            </a:fld>
            <a:endParaRPr lang="en-US"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7AF0B0F3-462E-4C74-8F71-2761C18DBF34}"/>
              </a:ext>
            </a:extLst>
          </p:cNvPr>
          <p:cNvSpPr txBox="1"/>
          <p:nvPr/>
        </p:nvSpPr>
        <p:spPr>
          <a:xfrm>
            <a:off x="601980" y="1063433"/>
            <a:ext cx="10614660" cy="3520644"/>
          </a:xfrm>
          <a:prstGeom prst="rect">
            <a:avLst/>
          </a:prstGeom>
          <a:solidFill>
            <a:schemeClr val="accent4">
              <a:lumMod val="20000"/>
              <a:lumOff val="80000"/>
            </a:schemeClr>
          </a:solidFill>
          <a:ln>
            <a:solidFill>
              <a:schemeClr val="accent1"/>
            </a:solidFill>
          </a:ln>
        </p:spPr>
        <p:txBody>
          <a:bodyPr wrap="square">
            <a:spAutoFit/>
          </a:bodyPr>
          <a:lstStyle>
            <a:defPPr>
              <a:defRPr lang="zh-CN"/>
            </a:defPPr>
            <a:lvl1pPr>
              <a:defRPr sz="2400"/>
            </a:lvl1pPr>
          </a:lstStyle>
          <a:p>
            <a:pPr>
              <a:lnSpc>
                <a:spcPct val="150000"/>
              </a:lnSpc>
            </a:pPr>
            <a:r>
              <a:rPr lang="en-US" altLang="zh-CN" sz="2000" dirty="0">
                <a:solidFill>
                  <a:schemeClr val="tx1">
                    <a:lumMod val="50000"/>
                    <a:lumOff val="50000"/>
                  </a:schemeClr>
                </a:solidFill>
                <a:latin typeface="Arial" panose="020B0604020202020204" pitchFamily="34" charset="0"/>
                <a:cs typeface="Arial" panose="020B0604020202020204" pitchFamily="34" charset="0"/>
              </a:rPr>
              <a:t>Case 2. A new Toyota Tundra pickup struck an oak tree off a rural road in Washington state in 2007, killing the 29-year-old driver in what in many ways seemed liked a common sort of tragedy. The data indicated that the truck had been going </a:t>
            </a:r>
            <a:r>
              <a:rPr lang="en-US" altLang="zh-CN" sz="2000" b="1" dirty="0">
                <a:solidFill>
                  <a:srgbClr val="FF0000"/>
                </a:solidFill>
                <a:latin typeface="Arial" panose="020B0604020202020204" pitchFamily="34" charset="0"/>
                <a:cs typeface="Arial" panose="020B0604020202020204" pitchFamily="34" charset="0"/>
              </a:rPr>
              <a:t>177 mph </a:t>
            </a:r>
            <a:r>
              <a:rPr lang="en-US" altLang="zh-CN" sz="2000" dirty="0">
                <a:solidFill>
                  <a:schemeClr val="tx1">
                    <a:lumMod val="50000"/>
                    <a:lumOff val="50000"/>
                  </a:schemeClr>
                </a:solidFill>
                <a:latin typeface="Arial" panose="020B0604020202020204" pitchFamily="34" charset="0"/>
                <a:cs typeface="Arial" panose="020B0604020202020204" pitchFamily="34" charset="0"/>
              </a:rPr>
              <a:t>when it hit the tree, </a:t>
            </a:r>
            <a:r>
              <a:rPr lang="en-US" altLang="zh-CN" sz="2000" dirty="0">
                <a:solidFill>
                  <a:srgbClr val="FF0000"/>
                </a:solidFill>
                <a:latin typeface="Arial" panose="020B0604020202020204" pitchFamily="34" charset="0"/>
                <a:cs typeface="Arial" panose="020B0604020202020204" pitchFamily="34" charset="0"/>
              </a:rPr>
              <a:t>much faster than what the pickup possibly could go</a:t>
            </a:r>
            <a:r>
              <a:rPr lang="en-US" altLang="zh-CN" sz="2000" dirty="0">
                <a:solidFill>
                  <a:schemeClr val="tx1">
                    <a:lumMod val="50000"/>
                    <a:lumOff val="50000"/>
                  </a:schemeClr>
                </a:solidFill>
                <a:latin typeface="Arial" panose="020B0604020202020204" pitchFamily="34" charset="0"/>
                <a:cs typeface="Arial" panose="020B0604020202020204" pitchFamily="34" charset="0"/>
              </a:rPr>
              <a:t>, safety experts said. Yet a separate reading from the recorder put the speed at </a:t>
            </a:r>
            <a:r>
              <a:rPr lang="en-US" altLang="zh-CN" sz="2000" b="1" dirty="0">
                <a:solidFill>
                  <a:srgbClr val="FF0000"/>
                </a:solidFill>
                <a:latin typeface="Arial" panose="020B0604020202020204" pitchFamily="34" charset="0"/>
                <a:cs typeface="Arial" panose="020B0604020202020204" pitchFamily="34" charset="0"/>
              </a:rPr>
              <a:t>75 mph before impact</a:t>
            </a:r>
            <a:r>
              <a:rPr lang="en-US" altLang="zh-CN" sz="2000" dirty="0">
                <a:solidFill>
                  <a:schemeClr val="tx1">
                    <a:lumMod val="50000"/>
                    <a:lumOff val="50000"/>
                  </a:schemeClr>
                </a:solidFill>
                <a:latin typeface="Arial" panose="020B0604020202020204" pitchFamily="34" charset="0"/>
                <a:cs typeface="Arial" panose="020B0604020202020204" pitchFamily="34" charset="0"/>
              </a:rPr>
              <a:t>. </a:t>
            </a:r>
          </a:p>
          <a:p>
            <a:pPr>
              <a:lnSpc>
                <a:spcPct val="150000"/>
              </a:lnSpc>
            </a:pPr>
            <a:r>
              <a:rPr lang="en-US" altLang="zh-CN" sz="2000" b="1" dirty="0">
                <a:latin typeface="Arial" panose="020B0604020202020204" pitchFamily="34" charset="0"/>
                <a:cs typeface="Arial" panose="020B0604020202020204" pitchFamily="34" charset="0"/>
              </a:rPr>
              <a:t>Crash data recorders in Toyota inquiry have history of problems.</a:t>
            </a:r>
            <a:r>
              <a:rPr lang="en-US" altLang="zh-CN" sz="1800" b="1" dirty="0">
                <a:effectLst/>
                <a:latin typeface="Arial" panose="020B0604020202020204" pitchFamily="34" charset="0"/>
                <a:cs typeface="Arial" panose="020B0604020202020204" pitchFamily="34" charset="0"/>
              </a:rPr>
              <a:t> </a:t>
            </a:r>
            <a:r>
              <a:rPr lang="en-US" altLang="zh-CN" sz="1800" i="1" dirty="0">
                <a:solidFill>
                  <a:srgbClr val="000000"/>
                </a:solidFill>
                <a:effectLst/>
                <a:latin typeface="Arial" panose="020B0604020202020204" pitchFamily="34" charset="0"/>
                <a:cs typeface="Arial" panose="020B0604020202020204" pitchFamily="34" charset="0"/>
              </a:rPr>
              <a:t>Peter </a:t>
            </a:r>
            <a:r>
              <a:rPr lang="en-US" altLang="zh-CN" sz="1800" i="1" dirty="0" err="1">
                <a:solidFill>
                  <a:srgbClr val="000000"/>
                </a:solidFill>
                <a:effectLst/>
                <a:latin typeface="Arial" panose="020B0604020202020204" pitchFamily="34" charset="0"/>
                <a:cs typeface="Arial" panose="020B0604020202020204" pitchFamily="34" charset="0"/>
              </a:rPr>
              <a:t>Whoriskey</a:t>
            </a:r>
            <a:r>
              <a:rPr lang="en-US" altLang="zh-CN" sz="1800" i="1" dirty="0">
                <a:solidFill>
                  <a:srgbClr val="000000"/>
                </a:solidFill>
                <a:effectLst/>
                <a:latin typeface="Arial" panose="020B0604020202020204" pitchFamily="34" charset="0"/>
                <a:cs typeface="Arial" panose="020B0604020202020204" pitchFamily="34" charset="0"/>
              </a:rPr>
              <a:t> Sep 1, 2012 at 12:01 </a:t>
            </a:r>
            <a:r>
              <a:rPr lang="en-US" altLang="zh-CN" sz="1800" i="1" dirty="0" err="1">
                <a:solidFill>
                  <a:srgbClr val="000000"/>
                </a:solidFill>
                <a:effectLst/>
                <a:latin typeface="Arial" panose="020B0604020202020204" pitchFamily="34" charset="0"/>
                <a:cs typeface="Arial" panose="020B0604020202020204" pitchFamily="34" charset="0"/>
              </a:rPr>
              <a:t>AMSep</a:t>
            </a:r>
            <a:r>
              <a:rPr lang="en-US" altLang="zh-CN" sz="1800" i="1" dirty="0">
                <a:solidFill>
                  <a:srgbClr val="000000"/>
                </a:solidFill>
                <a:effectLst/>
                <a:latin typeface="Arial" panose="020B0604020202020204" pitchFamily="34" charset="0"/>
                <a:cs typeface="Arial" panose="020B0604020202020204" pitchFamily="34" charset="0"/>
              </a:rPr>
              <a:t> 27, 2018 at 2:20 AM</a:t>
            </a:r>
          </a:p>
          <a:p>
            <a:pPr>
              <a:lnSpc>
                <a:spcPct val="150000"/>
              </a:lnSpc>
            </a:pPr>
            <a:r>
              <a:rPr lang="en-US" altLang="zh-CN" sz="1200" dirty="0">
                <a:latin typeface="Arial" panose="020B0604020202020204" pitchFamily="34" charset="0"/>
                <a:cs typeface="Arial" panose="020B0604020202020204" pitchFamily="34" charset="0"/>
                <a:hlinkClick r:id="rId3"/>
              </a:rPr>
              <a:t>https://</a:t>
            </a:r>
            <a:r>
              <a:rPr lang="en-US" altLang="zh-CN" sz="1200" dirty="0" err="1">
                <a:latin typeface="Arial" panose="020B0604020202020204" pitchFamily="34" charset="0"/>
                <a:cs typeface="Arial" panose="020B0604020202020204" pitchFamily="34" charset="0"/>
                <a:hlinkClick r:id="rId3"/>
              </a:rPr>
              <a:t>www.statesman.com</a:t>
            </a:r>
            <a:r>
              <a:rPr lang="en-US" altLang="zh-CN" sz="1200" dirty="0">
                <a:latin typeface="Arial" panose="020B0604020202020204" pitchFamily="34" charset="0"/>
                <a:cs typeface="Arial" panose="020B0604020202020204" pitchFamily="34" charset="0"/>
                <a:hlinkClick r:id="rId3"/>
              </a:rPr>
              <a:t>/article/20120901/NEWS/309003508</a:t>
            </a:r>
            <a:endParaRPr lang="en-US" altLang="zh-C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0205950"/>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390</TotalTime>
  <Words>1419</Words>
  <Application>Microsoft Office PowerPoint</Application>
  <PresentationFormat>Widescreen</PresentationFormat>
  <Paragraphs>106</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微软雅黑</vt:lpstr>
      <vt:lpstr>华文行楷</vt:lpstr>
      <vt:lpstr>Arial</vt:lpstr>
      <vt:lpstr>Calibri</vt:lpstr>
      <vt:lpstr>Calibri Light</vt:lpstr>
      <vt:lpstr>Eras Bold ITC</vt:lpstr>
      <vt:lpstr>Wingdings</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张广秀</dc:creator>
  <cp:lastModifiedBy>FG</cp:lastModifiedBy>
  <cp:revision>2440</cp:revision>
  <dcterms:created xsi:type="dcterms:W3CDTF">2015-11-18T14:11:00Z</dcterms:created>
  <dcterms:modified xsi:type="dcterms:W3CDTF">2020-07-10T14:40:34Z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2052-11.8.2.8808</vt:lpwstr>
  </property>
</Properties>
</file>