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handoutMasterIdLst>
    <p:handoutMasterId r:id="rId6"/>
  </p:handoutMasterIdLst>
  <p:sldIdLst>
    <p:sldId id="261" r:id="rId2"/>
    <p:sldId id="268" r:id="rId3"/>
    <p:sldId id="267" r:id="rId4"/>
  </p:sldIdLst>
  <p:sldSz cx="12192000" cy="6858000"/>
  <p:notesSz cx="6761163" cy="9856788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00FF"/>
    <a:srgbClr val="0033CC"/>
    <a:srgbClr val="0000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507" autoAdjust="0"/>
    <p:restoredTop sz="93673" autoAdjust="0"/>
  </p:normalViewPr>
  <p:slideViewPr>
    <p:cSldViewPr>
      <p:cViewPr varScale="1">
        <p:scale>
          <a:sx n="103" d="100"/>
          <a:sy n="103" d="100"/>
        </p:scale>
        <p:origin x="570" y="10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0" d="100"/>
        <a:sy n="70" d="100"/>
      </p:scale>
      <p:origin x="0" y="0"/>
    </p:cViewPr>
  </p:sorterViewPr>
  <p:notesViewPr>
    <p:cSldViewPr>
      <p:cViewPr varScale="1">
        <p:scale>
          <a:sx n="78" d="100"/>
          <a:sy n="78" d="100"/>
        </p:scale>
        <p:origin x="3990" y="9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0B55DF59-0F53-4050-AF5E-93585945D414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30525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 dirty="0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CF9FE615-1A8E-46A9-928A-77BADCFDED86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29050" y="0"/>
            <a:ext cx="2930525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4D0299-3734-408F-BE89-7B5D604F3AE9}" type="datetimeFigureOut">
              <a:rPr lang="fr-FR" smtClean="0"/>
              <a:t>16/07/2020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A4F20359-3716-4F65-9039-AF43318B20E6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9363075"/>
            <a:ext cx="2930525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B8B55E68-307C-4842-94B4-6ED33D51A791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29050" y="9363075"/>
            <a:ext cx="2930525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86FC91E-EDAE-45FA-B21E-72AE395D1EE3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246343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8938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842" tIns="45921" rIns="91842" bIns="45921" numCol="1" anchor="t" anchorCtr="0" compatLnSpc="1">
            <a:prstTxWarp prst="textNoShape">
              <a:avLst/>
            </a:prstTxWarp>
          </a:bodyPr>
          <a:lstStyle>
            <a:lvl1pPr defTabSz="919163">
              <a:defRPr sz="1200"/>
            </a:lvl1pPr>
          </a:lstStyle>
          <a:p>
            <a:endParaRPr lang="fr-FR" altLang="ja-JP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30638" y="0"/>
            <a:ext cx="2928937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842" tIns="45921" rIns="91842" bIns="45921" numCol="1" anchor="t" anchorCtr="0" compatLnSpc="1">
            <a:prstTxWarp prst="textNoShape">
              <a:avLst/>
            </a:prstTxWarp>
          </a:bodyPr>
          <a:lstStyle>
            <a:lvl1pPr algn="r" defTabSz="919163">
              <a:defRPr sz="1200"/>
            </a:lvl1pPr>
          </a:lstStyle>
          <a:p>
            <a:endParaRPr lang="fr-FR" altLang="ja-JP"/>
          </a:p>
        </p:txBody>
      </p:sp>
      <p:sp>
        <p:nvSpPr>
          <p:cNvPr id="297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6838" y="739775"/>
            <a:ext cx="6569075" cy="36957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97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6275" y="4681538"/>
            <a:ext cx="5408613" cy="4435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842" tIns="45921" rIns="91842" bIns="4592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altLang="ja-JP"/>
              <a:t>Cliquez pour modifier les styles du texte du masque</a:t>
            </a:r>
          </a:p>
          <a:p>
            <a:pPr lvl="1"/>
            <a:r>
              <a:rPr lang="fr-FR" altLang="ja-JP"/>
              <a:t>Deuxième niveau</a:t>
            </a:r>
          </a:p>
          <a:p>
            <a:pPr lvl="2"/>
            <a:r>
              <a:rPr lang="fr-FR" altLang="ja-JP"/>
              <a:t>Troisième niveau</a:t>
            </a:r>
          </a:p>
          <a:p>
            <a:pPr lvl="3"/>
            <a:r>
              <a:rPr lang="fr-FR" altLang="ja-JP"/>
              <a:t>Quatrième niveau</a:t>
            </a:r>
          </a:p>
          <a:p>
            <a:pPr lvl="4"/>
            <a:r>
              <a:rPr lang="fr-FR" altLang="ja-JP"/>
              <a:t>Cinquième niveau</a:t>
            </a:r>
          </a:p>
        </p:txBody>
      </p:sp>
      <p:sp>
        <p:nvSpPr>
          <p:cNvPr id="297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61488"/>
            <a:ext cx="2928938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842" tIns="45921" rIns="91842" bIns="45921" numCol="1" anchor="b" anchorCtr="0" compatLnSpc="1">
            <a:prstTxWarp prst="textNoShape">
              <a:avLst/>
            </a:prstTxWarp>
          </a:bodyPr>
          <a:lstStyle>
            <a:lvl1pPr defTabSz="919163">
              <a:defRPr sz="1200"/>
            </a:lvl1pPr>
          </a:lstStyle>
          <a:p>
            <a:endParaRPr lang="fr-FR" altLang="ja-JP"/>
          </a:p>
        </p:txBody>
      </p:sp>
      <p:sp>
        <p:nvSpPr>
          <p:cNvPr id="297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30638" y="9361488"/>
            <a:ext cx="2928937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842" tIns="45921" rIns="91842" bIns="45921" numCol="1" anchor="b" anchorCtr="0" compatLnSpc="1">
            <a:prstTxWarp prst="textNoShape">
              <a:avLst/>
            </a:prstTxWarp>
          </a:bodyPr>
          <a:lstStyle>
            <a:lvl1pPr algn="r" defTabSz="919163">
              <a:defRPr sz="1200"/>
            </a:lvl1pPr>
          </a:lstStyle>
          <a:p>
            <a:fld id="{41FE2CFF-C77F-45F5-8196-7FFE9E57B434}" type="slidenum">
              <a:rPr lang="ja-JP" altLang="fr-FR"/>
              <a:pPr/>
              <a:t>‹#›</a:t>
            </a:fld>
            <a:endParaRPr lang="fr-FR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ABEF77F-8C5F-4A0A-BEB8-4DC47B8E43F8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613753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91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41FE2CFF-C77F-45F5-8196-7FFE9E57B434}" type="slidenum">
              <a:rPr kumimoji="0" lang="ja-JP" altLang="fr-FR" sz="12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panose="020B0600070205080204" pitchFamily="34" charset="-128"/>
                <a:cs typeface="+mn-cs"/>
              </a:rPr>
              <a:pPr marL="0" marR="0" lvl="0" indent="0" algn="r" defTabSz="919163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fr-FR" altLang="ja-JP" sz="12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panose="020B0600070205080204" pitchFamily="34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58749693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1FE2CFF-C77F-45F5-8196-7FFE9E57B434}" type="slidenum">
              <a:rPr lang="ja-JP" altLang="fr-FR" smtClean="0"/>
              <a:pPr/>
              <a:t>3</a:t>
            </a:fld>
            <a:endParaRPr lang="fr-FR" altLang="ja-JP"/>
          </a:p>
        </p:txBody>
      </p:sp>
    </p:spTree>
    <p:extLst>
      <p:ext uri="{BB962C8B-B14F-4D97-AF65-F5344CB8AC3E}">
        <p14:creationId xmlns:p14="http://schemas.microsoft.com/office/powerpoint/2010/main" val="42372983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  <a:prstGeom prst="rect">
            <a:avLst/>
          </a:prstGeom>
        </p:spPr>
        <p:txBody>
          <a:bodyPr/>
          <a:lstStyle/>
          <a:p>
            <a:r>
              <a:rPr lang="fr-FR"/>
              <a:t>Modifiez le style du titre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fr-FR"/>
              <a:t>Modifier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pic>
        <p:nvPicPr>
          <p:cNvPr id="7" name="Image 6">
            <a:extLst>
              <a:ext uri="{FF2B5EF4-FFF2-40B4-BE49-F238E27FC236}">
                <a16:creationId xmlns:a16="http://schemas.microsoft.com/office/drawing/2014/main" id="{1810C45F-D7AC-40B8-B361-5609B0B61DD8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115616" y="128212"/>
            <a:ext cx="1512168" cy="1230682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6E22B0-3A17-45B7-AF4B-28357ACE90C3}" type="slidenum">
              <a:rPr lang="ja-JP" altLang="fr-FR"/>
              <a:pPr/>
              <a:t>‹#›</a:t>
            </a:fld>
            <a:endParaRPr lang="fr-FR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  <a:prstGeom prst="rect">
            <a:avLst/>
          </a:prstGeo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4D32B0-8A42-44E7-9B4D-3C2296BFBD2E}" type="slidenum">
              <a:rPr lang="ja-JP" altLang="fr-FR"/>
              <a:pPr/>
              <a:t>‹#›</a:t>
            </a:fld>
            <a:endParaRPr lang="fr-FR" altLang="ja-JP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fr-FR"/>
              <a:t>Modifiez le style du titre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>
            <a:lvl2pPr marL="742950" indent="-285750">
              <a:buFont typeface="Wingdings" panose="05000000000000000000" pitchFamily="2" charset="2"/>
              <a:buChar char="§"/>
              <a:defRPr/>
            </a:lvl2pPr>
            <a:lvl3pPr marL="1143000" indent="-228600">
              <a:buFont typeface="Calibri" panose="020F0502020204030204" pitchFamily="34" charset="0"/>
              <a:buChar char="−"/>
              <a:defRPr/>
            </a:lvl3pPr>
            <a:lvl4pPr marL="1600200" indent="-228600">
              <a:buFont typeface="Courier New" panose="02070309020205020404" pitchFamily="49" charset="0"/>
              <a:buChar char="o"/>
              <a:defRPr/>
            </a:lvl4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4A5D464-134C-4C80-B41F-7081051DEBC1}" type="slidenum">
              <a:rPr lang="ja-JP" altLang="fr-FR"/>
              <a:pPr/>
              <a:t>‹#›</a:t>
            </a:fld>
            <a:endParaRPr lang="fr-FR" altLang="ja-JP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D7F56F4-53F4-4744-8FEF-840AE151320B}" type="slidenum">
              <a:rPr lang="ja-JP" altLang="fr-FR"/>
              <a:pPr/>
              <a:t>‹#›</a:t>
            </a:fld>
            <a:endParaRPr lang="fr-FR" altLang="ja-JP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DCAE38-802C-4BCD-8E23-F653FABC34F1}" type="slidenum">
              <a:rPr lang="ja-JP" altLang="fr-FR"/>
              <a:pPr/>
              <a:t>‹#›</a:t>
            </a:fld>
            <a:endParaRPr lang="fr-FR" altLang="ja-JP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CF7609-A126-430D-864C-5251E8DC0566}" type="slidenum">
              <a:rPr lang="ja-JP" altLang="fr-FR"/>
              <a:pPr/>
              <a:t>‹#›</a:t>
            </a:fld>
            <a:endParaRPr lang="fr-FR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C2F580-C48E-4C14-8111-BE255E1134ED}" type="slidenum">
              <a:rPr lang="ja-JP" altLang="fr-FR"/>
              <a:pPr/>
              <a:t>‹#›</a:t>
            </a:fld>
            <a:endParaRPr lang="fr-FR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9A974D-1DC4-4C29-960C-4F23E42A2DA2}" type="slidenum">
              <a:rPr lang="ja-JP" altLang="fr-FR"/>
              <a:pPr/>
              <a:t>‹#›</a:t>
            </a:fld>
            <a:endParaRPr lang="fr-FR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Modifiez le style du titre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FR" dirty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050A2B-ED20-46DB-805A-96BB748EB760}" type="slidenum">
              <a:rPr lang="ja-JP" altLang="fr-FR"/>
              <a:pPr/>
              <a:t>‹#›</a:t>
            </a:fld>
            <a:endParaRPr lang="fr-FR" altLang="ja-JP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 altLang="ja-JP" dirty="0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7F7C1A6-5432-4A88-9199-948E52B80477}" type="slidenum">
              <a:rPr lang="ja-JP" altLang="fr-FR"/>
              <a:pPr/>
              <a:t>‹#›</a:t>
            </a:fld>
            <a:endParaRPr lang="fr-FR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0">
          <a:gsLst>
            <a:gs pos="0">
              <a:schemeClr val="bg1"/>
            </a:gs>
            <a:gs pos="100000">
              <a:schemeClr val="accent1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600201"/>
            <a:ext cx="109728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altLang="ja-JP" dirty="0"/>
              <a:t>Cliquez pour modifier les styles du texte du masque</a:t>
            </a:r>
          </a:p>
          <a:p>
            <a:pPr lvl="1"/>
            <a:r>
              <a:rPr lang="fr-FR" altLang="ja-JP" dirty="0"/>
              <a:t>Deuxième niveau</a:t>
            </a:r>
          </a:p>
          <a:p>
            <a:pPr lvl="2"/>
            <a:r>
              <a:rPr lang="fr-FR" altLang="ja-JP" dirty="0"/>
              <a:t>Troisième niveau</a:t>
            </a:r>
          </a:p>
          <a:p>
            <a:pPr lvl="3"/>
            <a:r>
              <a:rPr lang="fr-FR" altLang="ja-JP" dirty="0"/>
              <a:t>Quatrième niveau</a:t>
            </a:r>
          </a:p>
          <a:p>
            <a:pPr lvl="4"/>
            <a:r>
              <a:rPr lang="fr-FR" altLang="ja-JP" dirty="0"/>
              <a:t>Cinquième niveau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09600" y="6245225"/>
            <a:ext cx="2844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ea typeface="ＭＳ Ｐゴシック" pitchFamily="34" charset="-128"/>
              </a:defRPr>
            </a:lvl1pPr>
          </a:lstStyle>
          <a:p>
            <a:endParaRPr lang="fr-FR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5225"/>
            <a:ext cx="3860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ea typeface="ＭＳ Ｐゴシック" pitchFamily="34" charset="-128"/>
              </a:defRPr>
            </a:lvl1pPr>
          </a:lstStyle>
          <a:p>
            <a:endParaRPr lang="fr-FR" altLang="ja-JP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5225"/>
            <a:ext cx="2844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ea typeface="ＭＳ Ｐゴシック" pitchFamily="34" charset="-128"/>
              </a:defRPr>
            </a:lvl1pPr>
          </a:lstStyle>
          <a:p>
            <a:fld id="{841ADF96-E6CA-4184-9617-4AA0842E2F41}" type="slidenum">
              <a:rPr lang="ja-JP" altLang="fr-FR"/>
              <a:pPr/>
              <a:t>‹#›</a:t>
            </a:fld>
            <a:endParaRPr lang="fr-FR" altLang="ja-JP"/>
          </a:p>
        </p:txBody>
      </p:sp>
      <p:pic>
        <p:nvPicPr>
          <p:cNvPr id="7" name="Image 6">
            <a:extLst>
              <a:ext uri="{FF2B5EF4-FFF2-40B4-BE49-F238E27FC236}">
                <a16:creationId xmlns:a16="http://schemas.microsoft.com/office/drawing/2014/main" id="{4CB5CF22-54B9-40F4-91F9-FB0988E05961}"/>
              </a:ext>
            </a:extLst>
          </p:cNvPr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179512" y="20335"/>
            <a:ext cx="884497" cy="1404789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Font typeface="Wingdings" pitchFamily="2" charset="2"/>
        <a:buChar char="Ø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Font typeface="Wingdings" panose="05000000000000000000" pitchFamily="2" charset="2"/>
        <a:buChar char="§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Font typeface="Calibri" panose="020F0502020204030204" pitchFamily="34" charset="0"/>
        <a:buChar char="−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Font typeface="Courier New" panose="02070309020205020404" pitchFamily="49" charset="0"/>
        <a:buChar char="o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4744"/>
            <a:ext cx="9144000" cy="874365"/>
          </a:xfrm>
        </p:spPr>
        <p:txBody>
          <a:bodyPr/>
          <a:lstStyle/>
          <a:p>
            <a:r>
              <a:rPr lang="en-GB" dirty="0"/>
              <a:t>Regulation n°116, 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055440" y="2204864"/>
            <a:ext cx="10075577" cy="3528392"/>
          </a:xfrm>
        </p:spPr>
        <p:txBody>
          <a:bodyPr>
            <a:noAutofit/>
          </a:bodyPr>
          <a:lstStyle/>
          <a:p>
            <a:pPr lvl="0"/>
            <a:r>
              <a:rPr lang="en-GB" sz="1800" b="1" dirty="0"/>
              <a:t>Split </a:t>
            </a:r>
            <a:r>
              <a:rPr lang="nn-NO" sz="1800" b="1" dirty="0"/>
              <a:t>for IWVTA</a:t>
            </a:r>
            <a:r>
              <a:rPr lang="en-GB" sz="1800" b="1" dirty="0"/>
              <a:t>: February 2020 status</a:t>
            </a:r>
          </a:p>
          <a:p>
            <a:pPr lvl="0"/>
            <a:endParaRPr lang="en-GB" sz="1800" b="1" dirty="0"/>
          </a:p>
          <a:p>
            <a:pPr algn="l"/>
            <a:endParaRPr lang="fr-FR" sz="2000" b="1" dirty="0"/>
          </a:p>
          <a:p>
            <a:pPr algn="l"/>
            <a:endParaRPr lang="en-GB" sz="2000" dirty="0"/>
          </a:p>
          <a:p>
            <a:pPr marL="342900" lvl="0" indent="-342900" algn="l">
              <a:buFont typeface="Wingdings" panose="05000000000000000000" pitchFamily="2" charset="2"/>
              <a:buChar char="Ø"/>
            </a:pPr>
            <a:r>
              <a:rPr lang="fr-FR" sz="2000" b="1" dirty="0" err="1"/>
              <a:t>Summary</a:t>
            </a:r>
            <a:r>
              <a:rPr lang="fr-FR" sz="2000" b="1" dirty="0"/>
              <a:t> table, </a:t>
            </a:r>
            <a:r>
              <a:rPr lang="fr-FR" sz="2000" dirty="0" err="1"/>
              <a:t>next</a:t>
            </a:r>
            <a:r>
              <a:rPr lang="fr-FR" sz="2000" dirty="0"/>
              <a:t> slide</a:t>
            </a:r>
            <a:endParaRPr lang="en-US" sz="2000" dirty="0"/>
          </a:p>
          <a:p>
            <a:pPr lvl="0" algn="l"/>
            <a:endParaRPr lang="en-US" sz="2000" dirty="0"/>
          </a:p>
          <a:p>
            <a:pPr marL="342900" indent="-342900" algn="l">
              <a:buFont typeface="Wingdings" panose="05000000000000000000" pitchFamily="2" charset="2"/>
              <a:buChar char="Ø"/>
            </a:pPr>
            <a:r>
              <a:rPr lang="fr-FR" sz="2000" b="1" dirty="0" err="1"/>
              <a:t>Further</a:t>
            </a:r>
            <a:r>
              <a:rPr lang="fr-FR" sz="2000" b="1" dirty="0"/>
              <a:t> open questions: </a:t>
            </a:r>
          </a:p>
          <a:p>
            <a:pPr marL="1071563" lvl="1" indent="-346075" algn="l" defTabSz="1166813">
              <a:buFont typeface="+mj-lt"/>
              <a:buAutoNum type="arabicPeriod"/>
            </a:pPr>
            <a:r>
              <a:rPr lang="fr-FR" sz="1600" dirty="0"/>
              <a:t>Possible </a:t>
            </a:r>
            <a:r>
              <a:rPr lang="en-US" sz="1600" dirty="0"/>
              <a:t>improvements</a:t>
            </a:r>
            <a:r>
              <a:rPr lang="fr-FR" sz="1600" dirty="0"/>
              <a:t> in UN R116, R97 and R18</a:t>
            </a:r>
          </a:p>
          <a:p>
            <a:pPr marL="1071563" lvl="1" indent="-346075" algn="l" defTabSz="1166813">
              <a:buFont typeface="+mj-lt"/>
              <a:buAutoNum type="arabicPeriod"/>
            </a:pPr>
            <a:r>
              <a:rPr lang="fr-FR" sz="1600" dirty="0"/>
              <a:t>Impact of </a:t>
            </a:r>
            <a:r>
              <a:rPr lang="en-US" sz="1600" dirty="0"/>
              <a:t>splitting</a:t>
            </a:r>
            <a:r>
              <a:rPr lang="fr-FR" sz="1600" dirty="0"/>
              <a:t> on application of UN R18, R97, R116.</a:t>
            </a:r>
            <a:endParaRPr lang="en-US" sz="1600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78250F01-6C8C-477B-A01E-571D26C49FC8}"/>
              </a:ext>
            </a:extLst>
          </p:cNvPr>
          <p:cNvSpPr txBox="1"/>
          <p:nvPr/>
        </p:nvSpPr>
        <p:spPr>
          <a:xfrm>
            <a:off x="7701454" y="168315"/>
            <a:ext cx="449054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u="sng" dirty="0"/>
              <a:t>Informal document</a:t>
            </a:r>
            <a:r>
              <a:rPr lang="en-GB" dirty="0"/>
              <a:t> GRSG-118-25/Rev.1</a:t>
            </a:r>
          </a:p>
          <a:p>
            <a:r>
              <a:rPr lang="pt-BR" dirty="0"/>
              <a:t>(118</a:t>
            </a:r>
            <a:r>
              <a:rPr lang="pt-BR" baseline="30000" dirty="0"/>
              <a:t>th</a:t>
            </a:r>
            <a:r>
              <a:rPr lang="pt-BR" dirty="0"/>
              <a:t> GRSG April 2020, Agenda Item 10)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992812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239349" y="2089837"/>
            <a:ext cx="11713303" cy="45795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fr-FR" sz="26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26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26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26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26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18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18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18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18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18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18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18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18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r>
              <a:rPr lang="fr-FR" sz="1867" baseline="-25000" dirty="0">
                <a:solidFill>
                  <a:srgbClr val="1B365E"/>
                </a:solidFill>
                <a:latin typeface="Arial" panose="020B0604020202020204" pitchFamily="34" charset="0"/>
                <a:ea typeface="Calibri" panose="020F0502020204030204" pitchFamily="34" charset="0"/>
              </a:rPr>
              <a:t>			</a:t>
            </a:r>
          </a:p>
          <a:p>
            <a:r>
              <a:rPr lang="fr-FR" sz="1867" baseline="-25000" dirty="0">
                <a:solidFill>
                  <a:srgbClr val="1B365E"/>
                </a:solidFill>
                <a:latin typeface="Arial" panose="020B0604020202020204" pitchFamily="34" charset="0"/>
                <a:ea typeface="Calibri" panose="020F0502020204030204" pitchFamily="34" charset="0"/>
              </a:rPr>
              <a:t>		</a:t>
            </a:r>
          </a:p>
          <a:p>
            <a:endParaRPr lang="fr-FR" sz="18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endParaRPr lang="fr-FR" sz="1867" baseline="-25000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r>
              <a:rPr lang="fr-FR" sz="1867" dirty="0">
                <a:solidFill>
                  <a:srgbClr val="1B365E"/>
                </a:solidFill>
                <a:latin typeface="Arial" panose="020B0604020202020204" pitchFamily="34" charset="0"/>
                <a:ea typeface="Calibri" panose="020F0502020204030204" pitchFamily="34" charset="0"/>
              </a:rPr>
              <a:t> </a:t>
            </a:r>
          </a:p>
          <a:p>
            <a:pPr algn="ctr">
              <a:tabLst>
                <a:tab pos="3348483" algn="l"/>
              </a:tabLst>
            </a:pPr>
            <a:endParaRPr lang="fr-FR" sz="1867" dirty="0">
              <a:solidFill>
                <a:srgbClr val="1B365E"/>
              </a:solidFill>
              <a:latin typeface="Arial" panose="020B0604020202020204" pitchFamily="34" charset="0"/>
              <a:ea typeface="Calibri" panose="020F0502020204030204" pitchFamily="34" charset="0"/>
            </a:endParaRPr>
          </a:p>
          <a:p>
            <a:pPr algn="ctr">
              <a:tabLst>
                <a:tab pos="3348483" algn="l"/>
              </a:tabLst>
            </a:pPr>
            <a:r>
              <a:rPr lang="en-US" sz="1600" b="1" dirty="0">
                <a:solidFill>
                  <a:srgbClr val="29385E"/>
                </a:solidFill>
                <a:ea typeface="Calibri" panose="020F0502020204030204" pitchFamily="34" charset="0"/>
              </a:rPr>
              <a:t>Separate Excel file shows all changes</a:t>
            </a:r>
          </a:p>
        </p:txBody>
      </p:sp>
      <p:sp>
        <p:nvSpPr>
          <p:cNvPr id="6" name="Titre 1"/>
          <p:cNvSpPr>
            <a:spLocks noGrp="1"/>
          </p:cNvSpPr>
          <p:nvPr>
            <p:ph type="title"/>
          </p:nvPr>
        </p:nvSpPr>
        <p:spPr>
          <a:xfrm>
            <a:off x="609600" y="341784"/>
            <a:ext cx="10972800" cy="1143000"/>
          </a:xfrm>
        </p:spPr>
        <p:txBody>
          <a:bodyPr/>
          <a:lstStyle/>
          <a:p>
            <a:r>
              <a:rPr lang="en-US" sz="3600" dirty="0"/>
              <a:t>New regulations out of UN R116:  </a:t>
            </a:r>
            <a:br>
              <a:rPr lang="en-US" sz="3600" dirty="0"/>
            </a:br>
            <a:br>
              <a:rPr lang="fr-FR" sz="2400" dirty="0"/>
            </a:br>
            <a:endParaRPr lang="en-GB" sz="3600" dirty="0"/>
          </a:p>
        </p:txBody>
      </p:sp>
      <p:graphicFrame>
        <p:nvGraphicFramePr>
          <p:cNvPr id="7" name="Tableau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40283098"/>
              </p:ext>
            </p:extLst>
          </p:nvPr>
        </p:nvGraphicFramePr>
        <p:xfrm>
          <a:off x="72842" y="1211168"/>
          <a:ext cx="12059832" cy="4328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10990">
                  <a:extLst>
                    <a:ext uri="{9D8B030D-6E8A-4147-A177-3AD203B41FA5}">
                      <a16:colId xmlns:a16="http://schemas.microsoft.com/office/drawing/2014/main" val="3179694865"/>
                    </a:ext>
                  </a:extLst>
                </a:gridCol>
                <a:gridCol w="4104456">
                  <a:extLst>
                    <a:ext uri="{9D8B030D-6E8A-4147-A177-3AD203B41FA5}">
                      <a16:colId xmlns:a16="http://schemas.microsoft.com/office/drawing/2014/main" val="3833858837"/>
                    </a:ext>
                  </a:extLst>
                </a:gridCol>
                <a:gridCol w="3444386">
                  <a:extLst>
                    <a:ext uri="{9D8B030D-6E8A-4147-A177-3AD203B41FA5}">
                      <a16:colId xmlns:a16="http://schemas.microsoft.com/office/drawing/2014/main" val="2969881044"/>
                    </a:ext>
                  </a:extLst>
                </a:gridCol>
              </a:tblGrid>
              <a:tr h="763681">
                <a:tc>
                  <a:txBody>
                    <a:bodyPr/>
                    <a:lstStyle/>
                    <a:p>
                      <a:pPr algn="ctr"/>
                      <a:r>
                        <a:rPr lang="en-US" sz="1600" b="1" baseline="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</a:rPr>
                        <a:t>GRSG-118-19</a:t>
                      </a:r>
                      <a:r>
                        <a:rPr lang="en-US" sz="1600" b="0" baseline="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</a:rPr>
                        <a:t> amending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baseline="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GRSG/2020/17 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baseline="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(</a:t>
                      </a:r>
                      <a:r>
                        <a:rPr lang="en-US" sz="1200" b="0" baseline="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superseding 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GRSG/2019/20)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b="1" i="1" dirty="0"/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1" dirty="0"/>
                        <a:t>Protection Against Unauthorized Use (Lock)</a:t>
                      </a:r>
                      <a:endParaRPr lang="en-GB" sz="1600" baseline="0" dirty="0">
                        <a:solidFill>
                          <a:schemeClr val="bg1"/>
                        </a:solidFill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baseline="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</a:rPr>
                        <a:t>GRSG-118-20 </a:t>
                      </a:r>
                      <a:r>
                        <a:rPr lang="en-US" sz="1600" b="0" baseline="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</a:rPr>
                        <a:t>amending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GRSG-2020-16 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baseline="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(</a:t>
                      </a:r>
                      <a:r>
                        <a:rPr lang="en-US" sz="1200" b="0" baseline="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superseding</a:t>
                      </a:r>
                      <a:r>
                        <a:rPr lang="en-US" sz="1200" b="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 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GRSG/2019/21)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8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600" b="1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Immobilizer</a:t>
                      </a:r>
                      <a:endParaRPr lang="en-US" sz="800" b="1" dirty="0">
                        <a:solidFill>
                          <a:schemeClr val="tx1"/>
                        </a:solidFill>
                        <a:ea typeface="Calibri" panose="020F0502020204030204" pitchFamily="34" charset="0"/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baseline="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</a:rPr>
                        <a:t>GRSG-118-21</a:t>
                      </a:r>
                      <a:r>
                        <a:rPr lang="en-US" sz="1600" b="0" baseline="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</a:rPr>
                        <a:t> </a:t>
                      </a:r>
                      <a:r>
                        <a:rPr lang="en-US" sz="1600" b="0" baseline="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amending</a:t>
                      </a:r>
                      <a:r>
                        <a:rPr lang="en-US" sz="1600" b="0" baseline="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</a:rPr>
                        <a:t> </a:t>
                      </a:r>
                      <a:r>
                        <a:rPr lang="en-US" sz="1600" b="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</a:rPr>
                        <a:t>GRSG/2019/22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b="1" i="1" dirty="0"/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i="1" dirty="0"/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1" dirty="0"/>
                        <a:t>Alarm</a:t>
                      </a:r>
                      <a:endParaRPr lang="en-US" sz="1600" b="1" dirty="0">
                        <a:solidFill>
                          <a:schemeClr val="tx2"/>
                        </a:solidFill>
                        <a:ea typeface="Calibri" panose="020F0502020204030204" pitchFamily="34" charset="0"/>
                      </a:endParaRP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10522682"/>
                  </a:ext>
                </a:extLst>
              </a:tr>
              <a:tr h="2682240">
                <a:tc>
                  <a:txBody>
                    <a:bodyPr/>
                    <a:lstStyle/>
                    <a:p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add “locking system” to clarify definition 2.5.</a:t>
                      </a:r>
                    </a:p>
                    <a:p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baseline="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add </a:t>
                      </a: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“use” in 5.3. and title of Annex 6 (with</a:t>
                      </a:r>
                      <a:r>
                        <a:rPr lang="en-US" sz="1400" baseline="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 change of </a:t>
                      </a: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“immobilizer” to “locking system” in 3.3</a:t>
                      </a:r>
                      <a:r>
                        <a:rPr lang="en-US" sz="1400" baseline="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.),</a:t>
                      </a:r>
                      <a:endParaRPr lang="en-US" sz="1400" dirty="0">
                        <a:solidFill>
                          <a:schemeClr val="tx1"/>
                        </a:solidFill>
                        <a:ea typeface="Calibri" panose="020F0502020204030204" pitchFamily="34" charset="0"/>
                        <a:sym typeface="Wingdings" panose="05000000000000000000" pitchFamily="2" charset="2"/>
                      </a:endParaRPr>
                    </a:p>
                    <a:p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add requirement for testing "5.3.</a:t>
                      </a:r>
                      <a:r>
                        <a:rPr lang="en-US" sz="1400" strike="sngStrike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3. 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Electromechanical and electronic devices to prevent unauthorized use shall be submitted to the tests described in Annex </a:t>
                      </a:r>
                      <a:r>
                        <a:rPr lang="en-US" sz="1400" strike="sngStrike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5</a:t>
                      </a: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6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.",</a:t>
                      </a:r>
                    </a:p>
                    <a:p>
                      <a:r>
                        <a:rPr lang="en-US" sz="140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Annex 5 reserved,</a:t>
                      </a:r>
                    </a:p>
                    <a:p>
                      <a:r>
                        <a:rPr lang="en-US" sz="140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add Annex </a:t>
                      </a:r>
                      <a:r>
                        <a:rPr lang="en-US" sz="1400" strike="sngStrike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5</a:t>
                      </a: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6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 "operation parameters and test conditions for locking system" (inspired from initial immobilizer requirements 5.3), </a:t>
                      </a: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correct numbering,</a:t>
                      </a:r>
                      <a:endParaRPr lang="en-US" sz="1400" dirty="0">
                        <a:solidFill>
                          <a:schemeClr val="bg2"/>
                        </a:solidFill>
                        <a:ea typeface="Calibri" panose="020F0502020204030204" pitchFamily="34" charset="0"/>
                      </a:endParaRPr>
                    </a:p>
                    <a:p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EMC tests required according Annex </a:t>
                      </a:r>
                      <a:r>
                        <a:rPr lang="en-US" sz="1400" strike="sngStrike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6</a:t>
                      </a: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7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 §3.9.,</a:t>
                      </a:r>
                    </a:p>
                    <a:p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updated EMC Annex </a:t>
                      </a:r>
                      <a:r>
                        <a:rPr lang="en-US" sz="1400" strike="sngStrike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6</a:t>
                      </a: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7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 as per GRSG-117-13</a:t>
                      </a:r>
                    </a:p>
                    <a:p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Remove reference to R116 in annex 1</a:t>
                      </a:r>
                      <a:r>
                        <a:rPr lang="en-US" sz="1400" baseline="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 and</a:t>
                      </a: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 2.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simplified requirement</a:t>
                      </a:r>
                      <a:r>
                        <a:rPr lang="en-US" sz="1400" baseline="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 §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5.3 referring to Annex 6 for operation parameter</a:t>
                      </a:r>
                      <a:r>
                        <a:rPr lang="en-US" sz="1400" baseline="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s and 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testing,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Annex 4: </a:t>
                      </a:r>
                      <a:r>
                        <a:rPr lang="en-US" sz="1400" baseline="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change “alarm” to </a:t>
                      </a: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“immobilizer”,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Annex 5: remove footnote 1,</a:t>
                      </a:r>
                      <a:endParaRPr lang="en-US" sz="1400" dirty="0">
                        <a:solidFill>
                          <a:schemeClr val="tx1"/>
                        </a:solidFill>
                        <a:ea typeface="Calibri" panose="020F0502020204030204" pitchFamily="34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new Annex 6 "operation parameters and test conditions for immobilizer" (copy/paste from initial detailed §5.3), </a:t>
                      </a:r>
                      <a:r>
                        <a:rPr lang="en-US" sz="1400" dirty="0">
                          <a:solidFill>
                            <a:schemeClr val="tx1"/>
                          </a:solidFill>
                          <a:ea typeface="Calibri" panose="020F0502020204030204" pitchFamily="34" charset="0"/>
                        </a:rPr>
                        <a:t>correct numbering,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EMC tests required according Annex 6</a:t>
                      </a:r>
                      <a:r>
                        <a:rPr lang="en-US" sz="1400" baseline="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 §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3.9.,</a:t>
                      </a:r>
                      <a:endParaRPr lang="en-US" sz="1400" dirty="0">
                        <a:solidFill>
                          <a:schemeClr val="bg2"/>
                        </a:solidFill>
                        <a:ea typeface="Calibri" panose="020F0502020204030204" pitchFamily="34" charset="0"/>
                        <a:sym typeface="Wingdings" panose="05000000000000000000" pitchFamily="2" charset="2"/>
                      </a:endParaRPr>
                    </a:p>
                    <a:p>
                      <a:pPr marL="0" indent="0">
                        <a:buFont typeface="Wingdings" panose="05000000000000000000" pitchFamily="2" charset="2"/>
                        <a:buNone/>
                      </a:pP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dirty="0">
                          <a:solidFill>
                            <a:schemeClr val="bg2"/>
                          </a:solidFill>
                          <a:ea typeface="Calibri" panose="020F0502020204030204" pitchFamily="34" charset="0"/>
                        </a:rPr>
                        <a:t>updated EMC Annex 7 as per GRSG-117-12,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Calibri" panose="020F0502020204030204" pitchFamily="34" charset="0"/>
                          <a:cs typeface="+mn-cs"/>
                          <a:sym typeface="Wingdings" panose="05000000000000000000" pitchFamily="2" charset="2"/>
                        </a:rPr>
                        <a:t> add reference to UN 97R01 sup. 8 and 116R00 sup.7 to §4.8. and 4.11.</a:t>
                      </a:r>
                      <a:endParaRPr kumimoji="0" lang="en-US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+mn-lt"/>
                        <a:ea typeface="Calibri" panose="020F0502020204030204" pitchFamily="34" charset="0"/>
                        <a:cs typeface="+mn-cs"/>
                      </a:endParaRPr>
                    </a:p>
                    <a:p>
                      <a:pPr marL="285750" indent="-285750">
                        <a:buFont typeface="Wingdings" panose="05000000000000000000" pitchFamily="2" charset="2"/>
                        <a:buChar char="à"/>
                      </a:pPr>
                      <a:endParaRPr lang="en-US" sz="1400" dirty="0">
                        <a:solidFill>
                          <a:schemeClr val="bg2"/>
                        </a:solidFill>
                        <a:ea typeface="Calibri" panose="020F0502020204030204" pitchFamily="34" charset="0"/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sz="140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  <a:sym typeface="Wingdings" panose="05000000000000000000" pitchFamily="2" charset="2"/>
                        </a:rPr>
                        <a:t>Correct</a:t>
                      </a:r>
                      <a:r>
                        <a:rPr lang="en-US" sz="1400" kern="1200" baseline="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  <a:sym typeface="Wingdings" panose="05000000000000000000" pitchFamily="2" charset="2"/>
                        </a:rPr>
                        <a:t> </a:t>
                      </a:r>
                      <a:r>
                        <a:rPr lang="en-US" sz="14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numbering in §8.6</a:t>
                      </a:r>
                      <a:endParaRPr lang="en-US" sz="1400" dirty="0">
                        <a:solidFill>
                          <a:schemeClr val="tx2"/>
                        </a:solidFill>
                        <a:ea typeface="Calibri" panose="020F0502020204030204" pitchFamily="34" charset="0"/>
                        <a:sym typeface="Wingdings" panose="05000000000000000000" pitchFamily="2" charset="2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lang="en-US" sz="140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</a:rPr>
                        <a:t>updated EMC Annex 7 as per GRSG-117-14 (cf.</a:t>
                      </a:r>
                      <a:r>
                        <a:rPr lang="en-US" sz="1400" baseline="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</a:rPr>
                        <a:t> EMC update summary GRSG-117-11)</a:t>
                      </a:r>
                      <a:r>
                        <a:rPr lang="en-US" sz="1400" dirty="0">
                          <a:solidFill>
                            <a:schemeClr val="tx2"/>
                          </a:solidFill>
                          <a:ea typeface="Calibri" panose="020F0502020204030204" pitchFamily="34" charset="0"/>
                        </a:rPr>
                        <a:t>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Calibri" panose="020F0502020204030204" pitchFamily="34" charset="0"/>
                          <a:cs typeface="+mn-cs"/>
                          <a:sym typeface="Wingdings" panose="05000000000000000000" pitchFamily="2" charset="2"/>
                        </a:rPr>
                        <a:t> add reference to UN 97R01 sup. 8, 116R00 sup.7, </a:t>
                      </a:r>
                      <a:r>
                        <a:rPr kumimoji="0" lang="en-US" sz="1400" b="0" i="0" u="none" strike="noStrike" kern="1200" cap="none" spc="0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Calibri" panose="020F0502020204030204" pitchFamily="34" charset="0"/>
                          <a:cs typeface="+mn-cs"/>
                        </a:rPr>
                        <a:t>§5.9. as 8.1.3., and introduction of Part II.</a:t>
                      </a:r>
                      <a:endParaRPr kumimoji="0" lang="en-GB" sz="1400" b="0" i="0" u="none" strike="noStrike" kern="1200" cap="none" spc="0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+mn-lt"/>
                        <a:ea typeface="Calibri" panose="020F0502020204030204" pitchFamily="34" charset="0"/>
                        <a:cs typeface="+mn-cs"/>
                      </a:endParaRPr>
                    </a:p>
                    <a:p>
                      <a:endParaRPr lang="en-US" sz="1400" dirty="0">
                        <a:solidFill>
                          <a:schemeClr val="tx2"/>
                        </a:solidFill>
                        <a:ea typeface="Calibri" panose="020F0502020204030204" pitchFamily="34" charset="0"/>
                      </a:endParaRPr>
                    </a:p>
                    <a:p>
                      <a:endParaRPr lang="en-US" sz="1400" i="0" strike="noStrike" kern="1200" baseline="0" dirty="0">
                        <a:solidFill>
                          <a:srgbClr val="FF0000"/>
                        </a:solidFill>
                        <a:latin typeface="+mn-lt"/>
                        <a:cs typeface="+mn-cs"/>
                        <a:sym typeface="Wingdings" panose="05000000000000000000" pitchFamily="2" charset="2"/>
                      </a:endParaRP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76956913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468976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4F95EF06-03BD-404D-85C4-EEAB3F3409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51384" y="1829968"/>
            <a:ext cx="10972800" cy="4525963"/>
          </a:xfrm>
        </p:spPr>
        <p:txBody>
          <a:bodyPr/>
          <a:lstStyle/>
          <a:p>
            <a:pPr marL="0" indent="0">
              <a:buNone/>
            </a:pPr>
            <a:r>
              <a:rPr lang="fr-FR" sz="2000" b="1" dirty="0" err="1"/>
              <a:t>Further</a:t>
            </a:r>
            <a:r>
              <a:rPr lang="fr-FR" sz="2000" b="1" dirty="0"/>
              <a:t> open questions, </a:t>
            </a:r>
          </a:p>
          <a:p>
            <a:pPr marL="1071563" lvl="1" indent="-346075" defTabSz="1166813">
              <a:buFont typeface="+mj-lt"/>
              <a:buAutoNum type="arabicPeriod"/>
            </a:pPr>
            <a:r>
              <a:rPr lang="fr-FR" sz="1600" dirty="0"/>
              <a:t>Possible </a:t>
            </a:r>
            <a:r>
              <a:rPr lang="en-US" sz="1600" dirty="0"/>
              <a:t>improvements</a:t>
            </a:r>
            <a:r>
              <a:rPr lang="fr-FR" sz="1600" dirty="0"/>
              <a:t> in UN R116, R97 and R18 France (UTAC) comment on </a:t>
            </a:r>
            <a:r>
              <a:rPr lang="fr-FR" sz="1600" dirty="0" err="1"/>
              <a:t>obsolete</a:t>
            </a:r>
            <a:r>
              <a:rPr lang="fr-FR" sz="1600" dirty="0"/>
              <a:t> </a:t>
            </a:r>
            <a:r>
              <a:rPr lang="fr-FR" sz="1600" dirty="0" err="1"/>
              <a:t>wheatherability</a:t>
            </a:r>
            <a:r>
              <a:rPr lang="fr-FR" sz="1600" dirty="0"/>
              <a:t> test standard </a:t>
            </a:r>
            <a:r>
              <a:rPr lang="fr-FR" sz="1600" dirty="0" err="1"/>
              <a:t>reference</a:t>
            </a:r>
            <a:endParaRPr lang="fr-FR" sz="1600" dirty="0"/>
          </a:p>
          <a:p>
            <a:pPr marL="1071563" lvl="1" indent="-346075" defTabSz="1166813">
              <a:buFont typeface="+mj-lt"/>
              <a:buAutoNum type="arabicPeriod"/>
            </a:pPr>
            <a:endParaRPr lang="fr-FR" sz="1600" dirty="0"/>
          </a:p>
          <a:p>
            <a:pPr marL="1071563" lvl="1" indent="-346075" defTabSz="1166813">
              <a:buFont typeface="+mj-lt"/>
              <a:buAutoNum type="arabicPeriod" startAt="2"/>
            </a:pPr>
            <a:r>
              <a:rPr lang="fr-FR" sz="1600" dirty="0"/>
              <a:t>Impact of </a:t>
            </a:r>
            <a:r>
              <a:rPr lang="en-US" sz="1600" dirty="0"/>
              <a:t>splitting</a:t>
            </a:r>
            <a:r>
              <a:rPr lang="fr-FR" sz="1600" dirty="0"/>
              <a:t> on application of UN R18, R97, R116.</a:t>
            </a:r>
            <a:endParaRPr lang="en-US" sz="1600" dirty="0"/>
          </a:p>
          <a:p>
            <a:pPr marL="1077913" lvl="1" indent="0" defTabSz="1166813">
              <a:buNone/>
            </a:pPr>
            <a:r>
              <a:rPr lang="en-US" sz="1600" dirty="0"/>
              <a:t>GRSG-117-29 (OICA) : shows possible amendments to help the recognition of the approvals to the new regulations leading to informal documents</a:t>
            </a:r>
            <a:r>
              <a:rPr lang="fr-FR" sz="1600" dirty="0"/>
              <a:t> GRSG-118-22, GRSG-118-23, GRSG-118-24.</a:t>
            </a:r>
          </a:p>
          <a:p>
            <a:pPr marL="1077913" lvl="1" indent="0" defTabSz="1166813">
              <a:buNone/>
            </a:pPr>
            <a:endParaRPr lang="en-US" sz="1600" dirty="0"/>
          </a:p>
          <a:p>
            <a:endParaRPr lang="en-GB" dirty="0"/>
          </a:p>
        </p:txBody>
      </p:sp>
      <p:sp>
        <p:nvSpPr>
          <p:cNvPr id="5" name="Titre 1"/>
          <p:cNvSpPr>
            <a:spLocks noGrp="1"/>
          </p:cNvSpPr>
          <p:nvPr>
            <p:ph type="title"/>
          </p:nvPr>
        </p:nvSpPr>
        <p:spPr>
          <a:xfrm>
            <a:off x="695400" y="4437112"/>
            <a:ext cx="10972800" cy="1143000"/>
          </a:xfrm>
        </p:spPr>
        <p:txBody>
          <a:bodyPr/>
          <a:lstStyle/>
          <a:p>
            <a:r>
              <a:rPr lang="fr-FR" sz="3600" dirty="0" err="1"/>
              <a:t>Thank</a:t>
            </a:r>
            <a:r>
              <a:rPr lang="fr-FR" sz="3600" dirty="0"/>
              <a:t> </a:t>
            </a:r>
            <a:r>
              <a:rPr lang="fr-FR" sz="3600" dirty="0" err="1"/>
              <a:t>you</a:t>
            </a:r>
            <a:r>
              <a:rPr lang="fr-FR" sz="3600" dirty="0"/>
              <a:t> for </a:t>
            </a:r>
            <a:r>
              <a:rPr lang="fr-FR" sz="3600" dirty="0" err="1"/>
              <a:t>your</a:t>
            </a:r>
            <a:r>
              <a:rPr lang="fr-FR" sz="3600" dirty="0"/>
              <a:t> attention</a:t>
            </a:r>
            <a:br>
              <a:rPr lang="fr-FR" sz="2400" dirty="0"/>
            </a:br>
            <a:endParaRPr lang="en-GB" sz="3600" dirty="0"/>
          </a:p>
        </p:txBody>
      </p:sp>
    </p:spTree>
    <p:extLst>
      <p:ext uri="{BB962C8B-B14F-4D97-AF65-F5344CB8AC3E}">
        <p14:creationId xmlns:p14="http://schemas.microsoft.com/office/powerpoint/2010/main" val="1578965928"/>
      </p:ext>
    </p:extLst>
  </p:cSld>
  <p:clrMapOvr>
    <a:masterClrMapping/>
  </p:clrMapOvr>
</p:sld>
</file>

<file path=ppt/theme/theme1.xml><?xml version="1.0" encoding="utf-8"?>
<a:theme xmlns:a="http://schemas.openxmlformats.org/drawingml/2006/main" name="Masque présentation OICA">
  <a:themeElements>
    <a:clrScheme name="Modèle par défau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Modèle par défau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Modèle par défau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Masque présentation avec nouveau logo et format 16x9" id="{85D48C29-F5D1-45D1-86B0-358C96AA2DC8}" vid="{438186FC-A8D2-4D68-B072-911AEBB13642}"/>
    </a:ext>
  </a:extLst>
</a:theme>
</file>

<file path=ppt/theme/theme2.xml><?xml version="1.0" encoding="utf-8"?>
<a:theme xmlns:a="http://schemas.openxmlformats.org/drawingml/2006/main" name="Thèm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OICA PP Template (16_9)</Template>
  <TotalTime>6244</TotalTime>
  <Words>450</Words>
  <Application>Microsoft Office PowerPoint</Application>
  <PresentationFormat>Widescreen</PresentationFormat>
  <Paragraphs>74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Courier New</vt:lpstr>
      <vt:lpstr>Wingdings</vt:lpstr>
      <vt:lpstr>Masque présentation OICA</vt:lpstr>
      <vt:lpstr>Regulation n°116, </vt:lpstr>
      <vt:lpstr>New regulations out of UN R116:    </vt:lpstr>
      <vt:lpstr>Thank you for your attention </vt:lpstr>
    </vt:vector>
  </TitlesOfParts>
  <Company>PEUGEOT CITROEN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BENOIT MOREAU - U161387</dc:creator>
  <cp:lastModifiedBy>WN</cp:lastModifiedBy>
  <cp:revision>228</cp:revision>
  <dcterms:created xsi:type="dcterms:W3CDTF">2019-03-27T12:30:47Z</dcterms:created>
  <dcterms:modified xsi:type="dcterms:W3CDTF">2020-07-16T07:54:08Z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2fd53d93-3f4c-4b90-b511-bd6bdbb4fba9_Enabled">
    <vt:lpwstr>True</vt:lpwstr>
  </property>
  <property fmtid="{D5CDD505-2E9C-101B-9397-08002B2CF9AE}" pid="3" name="MSIP_Label_2fd53d93-3f4c-4b90-b511-bd6bdbb4fba9_SiteId">
    <vt:lpwstr>d852d5cd-724c-4128-8812-ffa5db3f8507</vt:lpwstr>
  </property>
  <property fmtid="{D5CDD505-2E9C-101B-9397-08002B2CF9AE}" pid="4" name="MSIP_Label_2fd53d93-3f4c-4b90-b511-bd6bdbb4fba9_Owner">
    <vt:lpwstr>U161387@INETPSA.COM</vt:lpwstr>
  </property>
  <property fmtid="{D5CDD505-2E9C-101B-9397-08002B2CF9AE}" pid="5" name="MSIP_Label_2fd53d93-3f4c-4b90-b511-bd6bdbb4fba9_SetDate">
    <vt:lpwstr>2020-02-04T07:22:56.1002032Z</vt:lpwstr>
  </property>
  <property fmtid="{D5CDD505-2E9C-101B-9397-08002B2CF9AE}" pid="6" name="MSIP_Label_2fd53d93-3f4c-4b90-b511-bd6bdbb4fba9_Name">
    <vt:lpwstr>C2 - PSA Sensitive</vt:lpwstr>
  </property>
  <property fmtid="{D5CDD505-2E9C-101B-9397-08002B2CF9AE}" pid="7" name="MSIP_Label_2fd53d93-3f4c-4b90-b511-bd6bdbb4fba9_Application">
    <vt:lpwstr>Microsoft Azure Information Protection</vt:lpwstr>
  </property>
  <property fmtid="{D5CDD505-2E9C-101B-9397-08002B2CF9AE}" pid="8" name="MSIP_Label_2fd53d93-3f4c-4b90-b511-bd6bdbb4fba9_Extended_MSFT_Method">
    <vt:lpwstr>Automatic</vt:lpwstr>
  </property>
  <property fmtid="{D5CDD505-2E9C-101B-9397-08002B2CF9AE}" pid="9" name="Sensitivity">
    <vt:lpwstr>C2 - PSA Sensitive</vt:lpwstr>
  </property>
</Properties>
</file>

<file path=docProps/thumbnail.jpeg>
</file>