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3"/>
  </p:notesMasterIdLst>
  <p:sldIdLst>
    <p:sldId id="256" r:id="rId2"/>
    <p:sldId id="263" r:id="rId3"/>
    <p:sldId id="270" r:id="rId4"/>
    <p:sldId id="274" r:id="rId5"/>
    <p:sldId id="275" r:id="rId6"/>
    <p:sldId id="277" r:id="rId7"/>
    <p:sldId id="282" r:id="rId8"/>
    <p:sldId id="278" r:id="rId9"/>
    <p:sldId id="280" r:id="rId10"/>
    <p:sldId id="281" r:id="rId11"/>
    <p:sldId id="279" r:id="rId12"/>
  </p:sldIdLst>
  <p:sldSz cx="9144000" cy="6858000" type="screen4x3"/>
  <p:notesSz cx="6735763" cy="9866313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1078" autoAdjust="0"/>
  </p:normalViewPr>
  <p:slideViewPr>
    <p:cSldViewPr>
      <p:cViewPr varScale="1">
        <p:scale>
          <a:sx n="72" d="100"/>
          <a:sy n="72" d="100"/>
        </p:scale>
        <p:origin x="1326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828675" y="876300"/>
            <a:ext cx="5767388" cy="4325938"/>
          </a:xfrm>
          <a:prstGeom prst="rect">
            <a:avLst/>
          </a:prstGeom>
        </p:spPr>
        <p:txBody>
          <a:bodyPr lIns="0" tIns="0" rIns="0" bIns="0" anchor="ctr"/>
          <a:lstStyle/>
          <a:p>
            <a:r>
              <a:rPr lang="nl-NL" sz="1800" b="0" strike="noStrike" spc="-1">
                <a:solidFill>
                  <a:srgbClr val="000000"/>
                </a:solidFill>
                <a:latin typeface="Calibri"/>
              </a:rPr>
              <a:t>Click to move the slide</a:t>
            </a:r>
          </a:p>
        </p:txBody>
      </p:sp>
      <p:sp>
        <p:nvSpPr>
          <p:cNvPr id="83" name="PlaceHolder 2"/>
          <p:cNvSpPr>
            <a:spLocks noGrp="1"/>
          </p:cNvSpPr>
          <p:nvPr>
            <p:ph type="body"/>
          </p:nvPr>
        </p:nvSpPr>
        <p:spPr>
          <a:xfrm>
            <a:off x="742525" y="5479688"/>
            <a:ext cx="5939847" cy="5191079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en-US" sz="2000" b="0" strike="noStrike" spc="-1">
                <a:latin typeface="Arial"/>
              </a:rPr>
              <a:t>Click to edit the notes format</a:t>
            </a:r>
          </a:p>
        </p:txBody>
      </p:sp>
      <p:sp>
        <p:nvSpPr>
          <p:cNvPr id="84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22205" cy="576441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85" name="PlaceHolder 4"/>
          <p:cNvSpPr>
            <a:spLocks noGrp="1"/>
          </p:cNvSpPr>
          <p:nvPr>
            <p:ph type="dt"/>
          </p:nvPr>
        </p:nvSpPr>
        <p:spPr>
          <a:xfrm>
            <a:off x="4202692" y="0"/>
            <a:ext cx="3222205" cy="576441"/>
          </a:xfrm>
          <a:prstGeom prst="rect">
            <a:avLst/>
          </a:prstGeom>
        </p:spPr>
        <p:txBody>
          <a:bodyPr lIns="0" tIns="0" rIns="0" bIns="0"/>
          <a:lstStyle/>
          <a:p>
            <a:pPr algn="r"/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86" name="PlaceHolder 5"/>
          <p:cNvSpPr>
            <a:spLocks noGrp="1"/>
          </p:cNvSpPr>
          <p:nvPr>
            <p:ph type="ftr"/>
          </p:nvPr>
        </p:nvSpPr>
        <p:spPr>
          <a:xfrm>
            <a:off x="0" y="10959765"/>
            <a:ext cx="3222205" cy="576441"/>
          </a:xfrm>
          <a:prstGeom prst="rect">
            <a:avLst/>
          </a:prstGeom>
        </p:spPr>
        <p:txBody>
          <a:bodyPr lIns="0" tIns="0" rIns="0" bIns="0" anchor="b"/>
          <a:lstStyle/>
          <a:p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87" name="PlaceHolder 6"/>
          <p:cNvSpPr>
            <a:spLocks noGrp="1"/>
          </p:cNvSpPr>
          <p:nvPr>
            <p:ph type="sldNum"/>
          </p:nvPr>
        </p:nvSpPr>
        <p:spPr>
          <a:xfrm>
            <a:off x="4202692" y="10959765"/>
            <a:ext cx="3222205" cy="576441"/>
          </a:xfrm>
          <a:prstGeom prst="rect">
            <a:avLst/>
          </a:prstGeom>
        </p:spPr>
        <p:txBody>
          <a:bodyPr lIns="0" tIns="0" rIns="0" bIns="0" anchor="b"/>
          <a:lstStyle/>
          <a:p>
            <a:pPr algn="r"/>
            <a:fld id="{F02A3888-673D-4689-AF99-D29484F8A26A}" type="slidenum">
              <a:rPr lang="en-US" sz="1400" b="0" strike="noStrike" spc="-1">
                <a:latin typeface="Times New Roman"/>
              </a:rPr>
              <a:t>‹#›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29753639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</p:spPr>
      </p:sp>
      <p:sp>
        <p:nvSpPr>
          <p:cNvPr id="105" name="PlaceHolder 2"/>
          <p:cNvSpPr>
            <a:spLocks noGrp="1"/>
          </p:cNvSpPr>
          <p:nvPr>
            <p:ph type="body"/>
          </p:nvPr>
        </p:nvSpPr>
        <p:spPr>
          <a:xfrm>
            <a:off x="673576" y="4686499"/>
            <a:ext cx="5388257" cy="4439452"/>
          </a:xfrm>
          <a:prstGeom prst="rect">
            <a:avLst/>
          </a:prstGeom>
        </p:spPr>
        <p:txBody>
          <a:bodyPr/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106" name="TextShape 3"/>
          <p:cNvSpPr txBox="1"/>
          <p:nvPr/>
        </p:nvSpPr>
        <p:spPr>
          <a:xfrm>
            <a:off x="3815518" y="9371444"/>
            <a:ext cx="2918477" cy="492927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algn="r">
              <a:lnSpc>
                <a:spcPct val="100000"/>
              </a:lnSpc>
            </a:pPr>
            <a:fld id="{3D44F11D-34D0-4340-890E-88E39FCDE99E}" type="slidenum">
              <a:rPr lang="en-US" sz="1200" b="0" strike="noStrike" spc="-1">
                <a:solidFill>
                  <a:srgbClr val="000000"/>
                </a:solidFill>
                <a:latin typeface="+mn-lt"/>
                <a:ea typeface="+mn-ea"/>
              </a:rPr>
              <a:t>1</a:t>
            </a:fld>
            <a:endParaRPr lang="en-US" sz="1200" b="0" strike="noStrike" spc="-1">
              <a:latin typeface="Times New Roman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10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57183813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11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66275615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2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1645417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3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85115790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4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62921981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5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66085169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6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26037997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7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04782243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8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44901599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9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5728873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239640" y="160020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022080" y="160020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457200" y="396432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239640" y="396432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022080" y="396432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4400" b="0" strike="noStrike" spc="-1">
                <a:solidFill>
                  <a:srgbClr val="000000"/>
                </a:solidFill>
                <a:latin typeface="Calibri"/>
              </a:rPr>
              <a:t>Klik om de stijl te bewerken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>
              <a:lnSpc>
                <a:spcPct val="100000"/>
              </a:lnSpc>
            </a:pPr>
            <a:fld id="{5DAB8B57-6168-44C8-BBA1-51281CDAD602}" type="datetime">
              <a:rPr lang="en-US" sz="1200" b="0" strike="noStrike" spc="-1">
                <a:solidFill>
                  <a:srgbClr val="8B8B8B"/>
                </a:solidFill>
                <a:latin typeface="Calibri"/>
              </a:rPr>
              <a:t>7/3/2020</a:t>
            </a:fld>
            <a:endParaRPr lang="en-US" sz="1200" b="0" strike="noStrike" spc="-1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lstStyle/>
          <a:p>
            <a:endParaRPr lang="en-US" sz="2400" b="0" strike="noStrike" spc="-1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 algn="r">
              <a:lnSpc>
                <a:spcPct val="100000"/>
              </a:lnSpc>
            </a:pPr>
            <a:fld id="{CF5C2B08-6F4B-45EB-B014-59701702C745}" type="slidenum">
              <a:rPr lang="en-US" sz="1200" b="0" strike="noStrike" spc="-1">
                <a:solidFill>
                  <a:srgbClr val="8B8B8B"/>
                </a:solidFill>
                <a:latin typeface="Calibri"/>
              </a:rPr>
              <a:t>‹#›</a:t>
            </a:fld>
            <a:endParaRPr lang="en-US" sz="1200" b="0" strike="noStrike" spc="-1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3200" b="0" strike="noStrike" spc="-1">
                <a:solidFill>
                  <a:srgbClr val="000000"/>
                </a:solidFill>
                <a:latin typeface="Calibri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nl-NL" sz="2400" b="0" strike="noStrike" spc="-1">
                <a:solidFill>
                  <a:srgbClr val="000000"/>
                </a:solidFill>
                <a:latin typeface="Calibri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TextShape 1"/>
          <p:cNvSpPr txBox="1"/>
          <p:nvPr/>
        </p:nvSpPr>
        <p:spPr>
          <a:xfrm>
            <a:off x="324824" y="2132856"/>
            <a:ext cx="8423640" cy="1872208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4000" b="1" spc="-1" dirty="0">
                <a:solidFill>
                  <a:srgbClr val="000000"/>
                </a:solidFill>
                <a:latin typeface="Calibri"/>
              </a:rPr>
              <a:t>IWG on EDR/DSSAD</a:t>
            </a:r>
          </a:p>
          <a:p>
            <a:pPr algn="ctr">
              <a:lnSpc>
                <a:spcPct val="100000"/>
              </a:lnSpc>
            </a:pPr>
            <a:r>
              <a:rPr lang="en-US" altLang="ja-JP" sz="4000" b="1" strike="noStrike" spc="-1" dirty="0">
                <a:solidFill>
                  <a:srgbClr val="000000"/>
                </a:solidFill>
                <a:latin typeface="Calibri"/>
              </a:rPr>
              <a:t>Status</a:t>
            </a:r>
            <a:r>
              <a:rPr lang="ja-JP" altLang="en-US" sz="4000" b="1" strike="noStrike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en-US" altLang="ja-JP" sz="4000" b="1" strike="noStrike" spc="-1" dirty="0">
                <a:solidFill>
                  <a:srgbClr val="000000"/>
                </a:solidFill>
                <a:latin typeface="Calibri"/>
              </a:rPr>
              <a:t>Report</a:t>
            </a:r>
            <a:br>
              <a:rPr lang="en-US" altLang="ja-JP" sz="4000" b="1" strike="noStrike" spc="-1" dirty="0">
                <a:solidFill>
                  <a:srgbClr val="000000"/>
                </a:solidFill>
                <a:latin typeface="Calibri"/>
              </a:rPr>
            </a:br>
            <a:br>
              <a:rPr lang="en-US" altLang="ja-JP" sz="2000" b="1" strike="noStrike" spc="-1" dirty="0">
                <a:solidFill>
                  <a:srgbClr val="000000"/>
                </a:solidFill>
                <a:latin typeface="Calibri"/>
              </a:rPr>
            </a:br>
            <a:r>
              <a:rPr lang="en-US" altLang="ja-JP" sz="2000" b="1" strike="noStrike" spc="-1" dirty="0">
                <a:solidFill>
                  <a:srgbClr val="000000"/>
                </a:solidFill>
                <a:latin typeface="Calibri"/>
              </a:rPr>
              <a:t>July 2020</a:t>
            </a:r>
            <a:endParaRPr lang="nl-NL" sz="20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0" name="CustomShape 3"/>
          <p:cNvSpPr/>
          <p:nvPr/>
        </p:nvSpPr>
        <p:spPr>
          <a:xfrm>
            <a:off x="6660232" y="181835"/>
            <a:ext cx="2016224" cy="58286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1000" b="0" u="sng" strike="noStrike" spc="-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Informal document</a:t>
            </a:r>
            <a:r>
              <a:rPr lang="en-US" sz="1000" b="0" strike="noStrike" spc="-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1000" b="1" strike="noStrike" spc="-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GRSG-118-12</a:t>
            </a:r>
            <a:br>
              <a:rPr lang="en-US" sz="1000" b="0" strike="noStrike" spc="-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altLang="ja-JP" sz="1000" b="0" strike="noStrike" spc="-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118th</a:t>
            </a:r>
            <a:r>
              <a:rPr lang="en-US" sz="1000" b="0" strike="noStrike" spc="-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GRSG, 15-17 July 2020</a:t>
            </a:r>
          </a:p>
          <a:p>
            <a:pPr>
              <a:lnSpc>
                <a:spcPct val="100000"/>
              </a:lnSpc>
            </a:pPr>
            <a:r>
              <a:rPr lang="en-US" sz="1000" spc="-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Agenda item 15</a:t>
            </a:r>
            <a:endParaRPr lang="en-US" sz="1000" b="0" strike="noStrike" spc="-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1" name="CustomShape 4"/>
          <p:cNvSpPr/>
          <p:nvPr/>
        </p:nvSpPr>
        <p:spPr>
          <a:xfrm>
            <a:off x="467544" y="181835"/>
            <a:ext cx="4265985" cy="798893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1000" b="0" strike="noStrike" spc="-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Transmitted by the Co-Chairs of the</a:t>
            </a:r>
            <a:br>
              <a:rPr lang="en-US" sz="1000" b="0" strike="noStrike" spc="-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1000" b="0" strike="noStrike" spc="-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IWG on </a:t>
            </a:r>
            <a:r>
              <a:rPr lang="en-US" altLang="ja-JP" sz="1000" b="0" strike="noStrike" spc="-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EDR/DSSAD</a:t>
            </a:r>
            <a:endParaRPr lang="en-US" sz="1000" b="0" strike="noStrike" spc="-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20286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marL="360" algn="ctr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altLang="ja-JP" sz="3600" b="1" spc="-1" dirty="0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Next </a:t>
            </a:r>
            <a:r>
              <a:rPr lang="nl-NL" altLang="ja-JP" sz="3600" b="1" spc="-1" dirty="0" err="1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schedule</a:t>
            </a:r>
            <a:endParaRPr lang="nl-NL" altLang="ja-JP" sz="3600" b="1" spc="-1" dirty="0">
              <a:latin typeface="Calibri" panose="020F0502020204030204" pitchFamily="34" charset="0"/>
              <a:ea typeface="Noto Sans CJK SC Regular"/>
              <a:cs typeface="Calibri" panose="020F0502020204030204" pitchFamily="34" charset="0"/>
            </a:endParaRPr>
          </a:p>
        </p:txBody>
      </p:sp>
      <p:sp>
        <p:nvSpPr>
          <p:cNvPr id="9" name="角丸四角形 27">
            <a:extLst>
              <a:ext uri="{FF2B5EF4-FFF2-40B4-BE49-F238E27FC236}">
                <a16:creationId xmlns:a16="http://schemas.microsoft.com/office/drawing/2014/main" id="{3E673374-EB64-4069-B438-F4181B58BDEE}"/>
              </a:ext>
            </a:extLst>
          </p:cNvPr>
          <p:cNvSpPr/>
          <p:nvPr/>
        </p:nvSpPr>
        <p:spPr>
          <a:xfrm>
            <a:off x="350966" y="543141"/>
            <a:ext cx="8469506" cy="5688632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The IWG on EDR/DSSAD will continue to work on the EDR step 1 requirements.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An informal document will be submitted to the GRSG October session amending the current doc. 1 and doc. 2.</a:t>
            </a: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WP.29 Nov. session will be invited to adopt the official doc. 1 and 2 amended by the informal doc. from GRSG Oct. session.</a:t>
            </a: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From November the IWG on EDR/DSSAD will request the mandate to work on the advanced EDR Step 2 requirements!</a:t>
            </a:r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23528" y="3212976"/>
            <a:ext cx="8516112" cy="232684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80697977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20286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marL="360" algn="ctr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endParaRPr lang="nl-NL" altLang="ja-JP" sz="3600" b="1" spc="-1" dirty="0">
              <a:latin typeface="Calibri" panose="020F0502020204030204" pitchFamily="34" charset="0"/>
              <a:ea typeface="Noto Sans CJK SC Regular"/>
              <a:cs typeface="Calibri" panose="020F0502020204030204" pitchFamily="34" charset="0"/>
            </a:endParaRPr>
          </a:p>
        </p:txBody>
      </p:sp>
      <p:sp>
        <p:nvSpPr>
          <p:cNvPr id="9" name="角丸四角形 27">
            <a:extLst>
              <a:ext uri="{FF2B5EF4-FFF2-40B4-BE49-F238E27FC236}">
                <a16:creationId xmlns:a16="http://schemas.microsoft.com/office/drawing/2014/main" id="{3E673374-EB64-4069-B438-F4181B58BDEE}"/>
              </a:ext>
            </a:extLst>
          </p:cNvPr>
          <p:cNvSpPr/>
          <p:nvPr/>
        </p:nvSpPr>
        <p:spPr>
          <a:xfrm>
            <a:off x="406188" y="543141"/>
            <a:ext cx="8359006" cy="5688632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360" algn="ctr">
              <a:spcBef>
                <a:spcPts val="641"/>
              </a:spcBef>
              <a:buClr>
                <a:srgbClr val="000000"/>
              </a:buClr>
            </a:pPr>
            <a:endParaRPr kumimoji="1" lang="en-US" altLang="ja-JP" sz="3600" b="1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 algn="ctr">
              <a:spcBef>
                <a:spcPts val="641"/>
              </a:spcBef>
              <a:buClr>
                <a:srgbClr val="000000"/>
              </a:buClr>
            </a:pPr>
            <a:endParaRPr kumimoji="1" lang="en-US" altLang="ja-JP" sz="3600" b="1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 algn="ctr">
              <a:spcBef>
                <a:spcPts val="641"/>
              </a:spcBef>
              <a:buClr>
                <a:srgbClr val="000000"/>
              </a:buClr>
            </a:pPr>
            <a:endParaRPr kumimoji="1" lang="en-US" altLang="ja-JP" sz="3600" b="1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 algn="ctr">
              <a:spcBef>
                <a:spcPts val="641"/>
              </a:spcBef>
              <a:buClr>
                <a:srgbClr val="000000"/>
              </a:buClr>
            </a:pPr>
            <a:endParaRPr kumimoji="1" lang="en-US" altLang="ja-JP" b="1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 algn="ctr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36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Thank you!</a:t>
            </a:r>
          </a:p>
        </p:txBody>
      </p:sp>
    </p:spTree>
    <p:extLst>
      <p:ext uri="{BB962C8B-B14F-4D97-AF65-F5344CB8AC3E}">
        <p14:creationId xmlns:p14="http://schemas.microsoft.com/office/powerpoint/2010/main" val="2469001828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97404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600" b="1" spc="-1" dirty="0">
                <a:solidFill>
                  <a:srgbClr val="000000"/>
                </a:solidFill>
                <a:latin typeface="Calibri"/>
              </a:rPr>
              <a:t>Background IWG on EDR/DSSAD</a:t>
            </a:r>
            <a:endParaRPr lang="nl-NL" sz="36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3" name="TextShape 2"/>
          <p:cNvSpPr txBox="1"/>
          <p:nvPr/>
        </p:nvSpPr>
        <p:spPr>
          <a:xfrm>
            <a:off x="323528" y="1052736"/>
            <a:ext cx="8460090" cy="476391"/>
          </a:xfrm>
          <a:prstGeom prst="rect">
            <a:avLst/>
          </a:prstGeom>
          <a:noFill/>
          <a:ln>
            <a:noFill/>
          </a:ln>
        </p:spPr>
        <p:txBody>
          <a:bodyPr>
            <a:noAutofit/>
          </a:bodyPr>
          <a:lstStyle/>
          <a:p>
            <a:pPr marL="360" algn="ctr">
              <a:spcBef>
                <a:spcPts val="641"/>
              </a:spcBef>
              <a:buClr>
                <a:srgbClr val="000000"/>
              </a:buClr>
            </a:pPr>
            <a:r>
              <a:rPr lang="nl-NL" altLang="ja-JP" spc="-1" dirty="0">
                <a:solidFill>
                  <a:srgbClr val="000000"/>
                </a:solidFill>
                <a:latin typeface="Calibri"/>
              </a:rPr>
              <a:t>In </a:t>
            </a:r>
            <a:r>
              <a:rPr lang="nl-NL" altLang="ja-JP" spc="-1" dirty="0" err="1">
                <a:solidFill>
                  <a:srgbClr val="000000"/>
                </a:solidFill>
                <a:latin typeface="Calibri"/>
              </a:rPr>
              <a:t>accordance</a:t>
            </a:r>
            <a:r>
              <a:rPr lang="nl-NL" altLang="ja-JP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nl-NL" altLang="ja-JP" spc="-1" dirty="0" err="1">
                <a:solidFill>
                  <a:srgbClr val="000000"/>
                </a:solidFill>
                <a:latin typeface="Calibri"/>
              </a:rPr>
              <a:t>with</a:t>
            </a:r>
            <a:r>
              <a:rPr lang="nl-NL" altLang="ja-JP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nl-NL" altLang="ja-JP" spc="-1" dirty="0" err="1">
                <a:solidFill>
                  <a:srgbClr val="000000"/>
                </a:solidFill>
                <a:latin typeface="Calibri"/>
              </a:rPr>
              <a:t>the</a:t>
            </a:r>
            <a:r>
              <a:rPr lang="nl-NL" altLang="ja-JP" spc="-1" dirty="0">
                <a:solidFill>
                  <a:srgbClr val="000000"/>
                </a:solidFill>
                <a:latin typeface="Calibri"/>
              </a:rPr>
              <a:t> ‘Framework Document’ as </a:t>
            </a:r>
            <a:r>
              <a:rPr lang="nl-NL" altLang="ja-JP" spc="-1" dirty="0" err="1">
                <a:solidFill>
                  <a:srgbClr val="000000"/>
                </a:solidFill>
                <a:latin typeface="Calibri"/>
              </a:rPr>
              <a:t>adopted</a:t>
            </a:r>
            <a:r>
              <a:rPr lang="nl-NL" altLang="ja-JP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nl-NL" altLang="ja-JP" spc="-1" dirty="0" err="1">
                <a:solidFill>
                  <a:srgbClr val="000000"/>
                </a:solidFill>
                <a:latin typeface="Calibri"/>
              </a:rPr>
              <a:t>by</a:t>
            </a:r>
            <a:r>
              <a:rPr lang="nl-NL" altLang="ja-JP" spc="-1" dirty="0">
                <a:solidFill>
                  <a:srgbClr val="000000"/>
                </a:solidFill>
                <a:latin typeface="Calibri"/>
              </a:rPr>
              <a:t> WP.29-178, </a:t>
            </a:r>
            <a:r>
              <a:rPr lang="nl-NL" altLang="ja-JP" spc="-1" dirty="0" err="1">
                <a:solidFill>
                  <a:srgbClr val="000000"/>
                </a:solidFill>
                <a:latin typeface="Calibri"/>
              </a:rPr>
              <a:t>June</a:t>
            </a:r>
            <a:r>
              <a:rPr lang="nl-NL" altLang="ja-JP" spc="-1" dirty="0">
                <a:solidFill>
                  <a:srgbClr val="000000"/>
                </a:solidFill>
                <a:latin typeface="Calibri"/>
              </a:rPr>
              <a:t> 2019:</a:t>
            </a:r>
            <a:endParaRPr lang="nl-NL" b="0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" name="角丸四角形 27">
            <a:extLst>
              <a:ext uri="{FF2B5EF4-FFF2-40B4-BE49-F238E27FC236}">
                <a16:creationId xmlns:a16="http://schemas.microsoft.com/office/drawing/2014/main" id="{A75DF05F-4185-4875-971F-A6EF494389EB}"/>
              </a:ext>
            </a:extLst>
          </p:cNvPr>
          <p:cNvSpPr/>
          <p:nvPr/>
        </p:nvSpPr>
        <p:spPr>
          <a:xfrm>
            <a:off x="323528" y="4365104"/>
            <a:ext cx="8460090" cy="1872208"/>
          </a:xfrm>
          <a:prstGeom prst="roundRect">
            <a:avLst/>
          </a:prstGeom>
          <a:noFill/>
          <a:ln>
            <a:solidFill>
              <a:schemeClr val="tx2">
                <a:lumMod val="40000"/>
                <a:lumOff val="60000"/>
              </a:schemeClr>
            </a:solidFill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16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DELIVERABLES: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altLang="ja-JP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WP.29 Nov. 2019  Identification of differences between DSSAD and EDR 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altLang="ja-JP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WP.29 Mar. 2020  Requirements for DSSAD for Automated Lane Keeping Systems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altLang="ja-JP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WP.29 Mar. 2020  </a:t>
            </a:r>
            <a:r>
              <a:rPr kumimoji="1" lang="en-US" altLang="ja-JP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Review of the existing national/regional actives &amp; a proposed way </a:t>
            </a:r>
            <a:br>
              <a:rPr kumimoji="1" lang="en-US" altLang="ja-JP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                              forward for EDR/DSSAD</a:t>
            </a:r>
            <a:endParaRPr lang="en-US" altLang="ja-JP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altLang="ja-JP" b="1" u="sng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WP.29 Nov. 2020</a:t>
            </a:r>
            <a:r>
              <a:rPr lang="en-US" altLang="ja-JP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</a:t>
            </a:r>
            <a:r>
              <a:rPr lang="en-US" altLang="ja-JP" b="1" u="sng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Requirements for EDR</a:t>
            </a: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DC02C103-FE49-47DC-985F-72C243CC3F7F}"/>
              </a:ext>
            </a:extLst>
          </p:cNvPr>
          <p:cNvGrpSpPr>
            <a:grpSpLocks noChangeAspect="1"/>
          </p:cNvGrpSpPr>
          <p:nvPr/>
        </p:nvGrpSpPr>
        <p:grpSpPr>
          <a:xfrm>
            <a:off x="1857544" y="1484784"/>
            <a:ext cx="5456293" cy="1200505"/>
            <a:chOff x="6660232" y="3680535"/>
            <a:chExt cx="4392488" cy="945799"/>
          </a:xfrm>
        </p:grpSpPr>
        <p:sp>
          <p:nvSpPr>
            <p:cNvPr id="28" name="四角形: 角を丸くする 27">
              <a:extLst>
                <a:ext uri="{FF2B5EF4-FFF2-40B4-BE49-F238E27FC236}">
                  <a16:creationId xmlns:a16="http://schemas.microsoft.com/office/drawing/2014/main" id="{9A630B6C-5F49-498D-972E-2B36EED18368}"/>
                </a:ext>
              </a:extLst>
            </p:cNvPr>
            <p:cNvSpPr/>
            <p:nvPr/>
          </p:nvSpPr>
          <p:spPr>
            <a:xfrm>
              <a:off x="6660232" y="3680535"/>
              <a:ext cx="4392488" cy="945799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16" name="カギ線コネクタ 13">
              <a:extLst>
                <a:ext uri="{FF2B5EF4-FFF2-40B4-BE49-F238E27FC236}">
                  <a16:creationId xmlns:a16="http://schemas.microsoft.com/office/drawing/2014/main" id="{D1A6B654-6B4D-4F4D-9C2C-2508805DFDF1}"/>
                </a:ext>
              </a:extLst>
            </p:cNvPr>
            <p:cNvCxnSpPr>
              <a:cxnSpLocks/>
              <a:endCxn id="18" idx="2"/>
            </p:cNvCxnSpPr>
            <p:nvPr/>
          </p:nvCxnSpPr>
          <p:spPr>
            <a:xfrm rot="10800000">
              <a:off x="7285911" y="4048799"/>
              <a:ext cx="1548547" cy="282711"/>
            </a:xfrm>
            <a:prstGeom prst="bentConnector2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カギ線コネクタ 14">
              <a:extLst>
                <a:ext uri="{FF2B5EF4-FFF2-40B4-BE49-F238E27FC236}">
                  <a16:creationId xmlns:a16="http://schemas.microsoft.com/office/drawing/2014/main" id="{C51AC91E-CE30-4E39-8EE3-BE8A95756383}"/>
                </a:ext>
              </a:extLst>
            </p:cNvPr>
            <p:cNvCxnSpPr>
              <a:cxnSpLocks/>
              <a:stCxn id="15" idx="3"/>
              <a:endCxn id="19" idx="2"/>
            </p:cNvCxnSpPr>
            <p:nvPr/>
          </p:nvCxnSpPr>
          <p:spPr>
            <a:xfrm flipV="1">
              <a:off x="9816044" y="4048798"/>
              <a:ext cx="576946" cy="282712"/>
            </a:xfrm>
            <a:prstGeom prst="bentConnector2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" name="角丸四角形 21">
              <a:extLst>
                <a:ext uri="{FF2B5EF4-FFF2-40B4-BE49-F238E27FC236}">
                  <a16:creationId xmlns:a16="http://schemas.microsoft.com/office/drawing/2014/main" id="{CB1A1031-E909-4577-A3B7-7D7BE27CFA54}"/>
                </a:ext>
              </a:extLst>
            </p:cNvPr>
            <p:cNvSpPr/>
            <p:nvPr/>
          </p:nvSpPr>
          <p:spPr>
            <a:xfrm>
              <a:off x="6768434" y="3818440"/>
              <a:ext cx="1034952" cy="230358"/>
            </a:xfrm>
            <a:prstGeom prst="round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dirty="0">
                  <a:latin typeface="Calibri" panose="020F0502020204030204" pitchFamily="34" charset="0"/>
                  <a:ea typeface="Meiryo UI" panose="020B0604030504040204" pitchFamily="50" charset="-128"/>
                  <a:cs typeface="Calibri" panose="020F0502020204030204" pitchFamily="34" charset="0"/>
                </a:rPr>
                <a:t>GRSG</a:t>
              </a:r>
              <a:endParaRPr kumimoji="1" lang="ja-JP" altLang="en-US" dirty="0"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endParaRPr>
            </a:p>
          </p:txBody>
        </p:sp>
        <p:sp>
          <p:nvSpPr>
            <p:cNvPr id="19" name="角丸四角形 22">
              <a:extLst>
                <a:ext uri="{FF2B5EF4-FFF2-40B4-BE49-F238E27FC236}">
                  <a16:creationId xmlns:a16="http://schemas.microsoft.com/office/drawing/2014/main" id="{B58B6B4B-16FD-4892-952E-2DFFD10F94EB}"/>
                </a:ext>
              </a:extLst>
            </p:cNvPr>
            <p:cNvSpPr/>
            <p:nvPr/>
          </p:nvSpPr>
          <p:spPr>
            <a:xfrm>
              <a:off x="9875514" y="3818440"/>
              <a:ext cx="1034952" cy="230358"/>
            </a:xfrm>
            <a:prstGeom prst="round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dirty="0">
                  <a:latin typeface="Calibri" panose="020F0502020204030204" pitchFamily="34" charset="0"/>
                  <a:ea typeface="Meiryo UI" panose="020B0604030504040204" pitchFamily="50" charset="-128"/>
                  <a:cs typeface="Calibri" panose="020F0502020204030204" pitchFamily="34" charset="0"/>
                </a:rPr>
                <a:t>GRVA</a:t>
              </a:r>
              <a:endParaRPr kumimoji="1" lang="ja-JP" altLang="en-US" dirty="0"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endParaRPr>
            </a:p>
          </p:txBody>
        </p:sp>
        <p:sp>
          <p:nvSpPr>
            <p:cNvPr id="15" name="角丸四角形 10">
              <a:extLst>
                <a:ext uri="{FF2B5EF4-FFF2-40B4-BE49-F238E27FC236}">
                  <a16:creationId xmlns:a16="http://schemas.microsoft.com/office/drawing/2014/main" id="{38A90407-01B8-489C-8BE4-37F23367E6C4}"/>
                </a:ext>
              </a:extLst>
            </p:cNvPr>
            <p:cNvSpPr/>
            <p:nvPr/>
          </p:nvSpPr>
          <p:spPr>
            <a:xfrm>
              <a:off x="7896906" y="4243964"/>
              <a:ext cx="1919138" cy="175090"/>
            </a:xfrm>
            <a:prstGeom prst="roundRect">
              <a:avLst/>
            </a:prstGeom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dirty="0">
                  <a:latin typeface="Calibri" panose="020F0502020204030204" pitchFamily="34" charset="0"/>
                  <a:ea typeface="Meiryo UI" panose="020B0604030504040204" pitchFamily="50" charset="-128"/>
                  <a:cs typeface="Calibri" panose="020F0502020204030204" pitchFamily="34" charset="0"/>
                </a:rPr>
                <a:t>IWG on EDR/DSSAD</a:t>
              </a:r>
              <a:endParaRPr kumimoji="1" lang="ja-JP" altLang="en-US" dirty="0"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endParaRPr>
            </a:p>
          </p:txBody>
        </p:sp>
      </p:grpSp>
      <p:sp>
        <p:nvSpPr>
          <p:cNvPr id="20" name="角丸四角形 27">
            <a:extLst>
              <a:ext uri="{FF2B5EF4-FFF2-40B4-BE49-F238E27FC236}">
                <a16:creationId xmlns:a16="http://schemas.microsoft.com/office/drawing/2014/main" id="{D87D2C53-AD26-4374-9071-6844E4670532}"/>
              </a:ext>
            </a:extLst>
          </p:cNvPr>
          <p:cNvSpPr/>
          <p:nvPr/>
        </p:nvSpPr>
        <p:spPr>
          <a:xfrm>
            <a:off x="355644" y="3018958"/>
            <a:ext cx="8460090" cy="1226155"/>
          </a:xfrm>
          <a:prstGeom prst="roundRect">
            <a:avLst/>
          </a:prstGeom>
          <a:noFill/>
          <a:ln w="28575">
            <a:solidFill>
              <a:schemeClr val="accent6"/>
            </a:solidFill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>
            <a:defPPr>
              <a:defRPr lang="nl-NL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ja-JP" sz="16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TASKS: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altLang="ja-JP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Define the scope and specific objectives of, and differences between, EDR (Event Data Recorder) and DSSAD (Data Storage System for Automated Driving)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altLang="ja-JP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Define EDR and DSSAD technical requirements</a:t>
            </a:r>
          </a:p>
        </p:txBody>
      </p:sp>
    </p:spTree>
    <p:extLst>
      <p:ext uri="{BB962C8B-B14F-4D97-AF65-F5344CB8AC3E}">
        <p14:creationId xmlns:p14="http://schemas.microsoft.com/office/powerpoint/2010/main" val="417127509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20286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600" b="1" spc="-1" dirty="0">
                <a:solidFill>
                  <a:srgbClr val="000000"/>
                </a:solidFill>
                <a:latin typeface="Calibri"/>
              </a:rPr>
              <a:t>IWG </a:t>
            </a:r>
            <a:r>
              <a:rPr lang="nl-NL" sz="3600" b="1" spc="-1" dirty="0" err="1">
                <a:solidFill>
                  <a:srgbClr val="000000"/>
                </a:solidFill>
                <a:latin typeface="Calibri"/>
              </a:rPr>
              <a:t>Activities</a:t>
            </a:r>
            <a:r>
              <a:rPr lang="nl-NL" sz="2400" b="1" spc="-1" dirty="0">
                <a:solidFill>
                  <a:srgbClr val="000000"/>
                </a:solidFill>
                <a:latin typeface="Calibri"/>
              </a:rPr>
              <a:t> - </a:t>
            </a:r>
            <a:r>
              <a:rPr lang="nl-NL" sz="2400" b="1" spc="-1" dirty="0" err="1">
                <a:solidFill>
                  <a:srgbClr val="000000"/>
                </a:solidFill>
                <a:latin typeface="Calibri"/>
              </a:rPr>
              <a:t>since</a:t>
            </a:r>
            <a:r>
              <a:rPr lang="nl-NL" sz="2400" b="1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en-US" sz="2400" b="1" spc="-1" dirty="0">
                <a:solidFill>
                  <a:srgbClr val="000000"/>
                </a:solidFill>
                <a:latin typeface="Calibri"/>
              </a:rPr>
              <a:t>GRSG-117 (October 2019)</a:t>
            </a: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角丸四角形 27">
            <a:extLst>
              <a:ext uri="{FF2B5EF4-FFF2-40B4-BE49-F238E27FC236}">
                <a16:creationId xmlns:a16="http://schemas.microsoft.com/office/drawing/2014/main" id="{3E673374-EB64-4069-B438-F4181B58BDEE}"/>
              </a:ext>
            </a:extLst>
          </p:cNvPr>
          <p:cNvSpPr/>
          <p:nvPr/>
        </p:nvSpPr>
        <p:spPr>
          <a:xfrm>
            <a:off x="406188" y="543141"/>
            <a:ext cx="8359006" cy="5688632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   Established a sub-group on EDR.</a:t>
            </a:r>
          </a:p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endParaRPr lang="nl-NL" altLang="ja-JP" sz="2400" spc="-1" dirty="0">
              <a:solidFill>
                <a:schemeClr val="tx1"/>
              </a:solidFill>
              <a:latin typeface="Calibri" panose="020F0502020204030204" pitchFamily="34" charset="0"/>
              <a:ea typeface="Noto Sans CJK SC Regular"/>
              <a:cs typeface="Calibri" panose="020F0502020204030204" pitchFamily="34" charset="0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IWG EDR/DSSAD-3: December 2019 (Paris, OICA)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IWG EDR/DSSAD-4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: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January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2020 (Tokyo, JASIC)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IWG EDR/DSSAD-5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: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March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2020 (</a:t>
            </a:r>
            <a:r>
              <a:rPr lang="nl-NL" altLang="ja-JP" sz="2400" strike="sngStrike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Washington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 first 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web </a:t>
            </a:r>
            <a:b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</a:b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                                  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session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due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to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COVID-19)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SG-EDR: 8 web sessions between March and July 2020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In additional many other activities in smaller groups</a:t>
            </a:r>
          </a:p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endParaRPr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r>
              <a:rPr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   Participation by up to 70 people (representatives from </a:t>
            </a:r>
            <a:br>
              <a:rPr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   many contracting parties to the 1958 and 1998 </a:t>
            </a:r>
            <a:br>
              <a:rPr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   Agreements and experts from Industry and organizations </a:t>
            </a:r>
            <a:br>
              <a:rPr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   for PTI, insurance, accident analysis, etc.).</a:t>
            </a:r>
          </a:p>
        </p:txBody>
      </p:sp>
    </p:spTree>
    <p:extLst>
      <p:ext uri="{BB962C8B-B14F-4D97-AF65-F5344CB8AC3E}">
        <p14:creationId xmlns:p14="http://schemas.microsoft.com/office/powerpoint/2010/main" val="146546220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20286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600" b="1" spc="-1" dirty="0" err="1">
                <a:solidFill>
                  <a:srgbClr val="000000"/>
                </a:solidFill>
                <a:latin typeface="Calibri"/>
              </a:rPr>
              <a:t>Activities</a:t>
            </a:r>
            <a:r>
              <a:rPr lang="nl-NL" sz="3600" b="1" spc="-1" dirty="0">
                <a:solidFill>
                  <a:srgbClr val="000000"/>
                </a:solidFill>
                <a:latin typeface="Calibri"/>
              </a:rPr>
              <a:t> on EDR</a:t>
            </a:r>
            <a:r>
              <a:rPr lang="nl-NL" sz="2400" b="1" spc="-1" dirty="0">
                <a:solidFill>
                  <a:srgbClr val="000000"/>
                </a:solidFill>
                <a:latin typeface="Calibri"/>
              </a:rPr>
              <a:t> – </a:t>
            </a:r>
            <a:r>
              <a:rPr lang="nl-NL" sz="2400" b="1" spc="-1" dirty="0" err="1">
                <a:solidFill>
                  <a:srgbClr val="000000"/>
                </a:solidFill>
                <a:latin typeface="Calibri"/>
              </a:rPr>
              <a:t>two-step</a:t>
            </a:r>
            <a:r>
              <a:rPr lang="nl-NL" sz="2400" b="1" spc="-1" dirty="0">
                <a:solidFill>
                  <a:srgbClr val="000000"/>
                </a:solidFill>
                <a:latin typeface="Calibri"/>
              </a:rPr>
              <a:t> approach &amp; </a:t>
            </a:r>
            <a:r>
              <a:rPr lang="nl-NL" sz="2400" b="1" spc="-1" dirty="0" err="1">
                <a:solidFill>
                  <a:srgbClr val="000000"/>
                </a:solidFill>
                <a:latin typeface="Calibri"/>
              </a:rPr>
              <a:t>two</a:t>
            </a:r>
            <a:r>
              <a:rPr lang="nl-NL" sz="2400" b="1" spc="-1" dirty="0">
                <a:solidFill>
                  <a:srgbClr val="000000"/>
                </a:solidFill>
                <a:latin typeface="Calibri"/>
              </a:rPr>
              <a:t> deliverables</a:t>
            </a: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角丸四角形 27">
            <a:extLst>
              <a:ext uri="{FF2B5EF4-FFF2-40B4-BE49-F238E27FC236}">
                <a16:creationId xmlns:a16="http://schemas.microsoft.com/office/drawing/2014/main" id="{3E673374-EB64-4069-B438-F4181B58BDEE}"/>
              </a:ext>
            </a:extLst>
          </p:cNvPr>
          <p:cNvSpPr/>
          <p:nvPr/>
        </p:nvSpPr>
        <p:spPr>
          <a:xfrm>
            <a:off x="406188" y="543141"/>
            <a:ext cx="8359006" cy="5688632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u="sng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Step 1</a:t>
            </a: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: for WP.29 November 2020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           basic requirements for EDR.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           (based on existing well-known standard)</a:t>
            </a: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u="sng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Step 2</a:t>
            </a: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: after WP.29 November 2020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           new, advanced requirements for EDR.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           (based on new national legislation, safety benefits, 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            technological progress, etc. – to be identified)</a:t>
            </a:r>
          </a:p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endParaRPr lang="nl-NL" altLang="ja-JP" sz="2400" spc="-1" dirty="0">
              <a:solidFill>
                <a:schemeClr val="tx1"/>
              </a:solidFill>
              <a:latin typeface="Calibri" panose="020F0502020204030204" pitchFamily="34" charset="0"/>
              <a:ea typeface="Noto Sans CJK SC Regular"/>
              <a:cs typeface="Calibri" panose="020F0502020204030204" pitchFamily="34" charset="0"/>
            </a:endParaRPr>
          </a:p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Deliverables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for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</a:t>
            </a:r>
            <a:r>
              <a:rPr lang="nl-NL" altLang="ja-JP" sz="2400" u="sng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Step 1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:</a:t>
            </a:r>
          </a:p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altLang="ja-JP" sz="2400" u="sng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GRSG-118-XX, </a:t>
            </a:r>
            <a:r>
              <a:rPr lang="nl-NL" altLang="ja-JP" sz="2400" u="sng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doc</a:t>
            </a:r>
            <a:r>
              <a:rPr lang="nl-NL" altLang="ja-JP" sz="2400" u="sng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. 1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EDR Common Technical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Requirements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appropriate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for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adoption in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the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1958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and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1998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Agreements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.</a:t>
            </a:r>
          </a:p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altLang="ja-JP" sz="2400" u="sng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GRSG-118-XX, </a:t>
            </a:r>
            <a:r>
              <a:rPr lang="nl-NL" altLang="ja-JP" sz="2400" u="sng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doc</a:t>
            </a:r>
            <a:r>
              <a:rPr lang="nl-NL" altLang="ja-JP" sz="2400" u="sng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. 2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UN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Regulation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on EDR,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containing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the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same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common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technical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requirements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as </a:t>
            </a:r>
            <a:r>
              <a:rPr lang="nl-NL" altLang="ja-JP" sz="2400" spc="-1" dirty="0" err="1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doc</a:t>
            </a:r>
            <a:r>
              <a:rPr lang="nl-NL" altLang="ja-JP" sz="2400" spc="-1" dirty="0">
                <a:solidFill>
                  <a:schemeClr val="tx1"/>
                </a:solidFill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. 1.</a:t>
            </a:r>
            <a:endParaRPr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0611892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20286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marL="360" algn="ctr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altLang="ja-JP" sz="3600" b="1" spc="-1" dirty="0" err="1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doc</a:t>
            </a:r>
            <a:r>
              <a:rPr lang="nl-NL" altLang="ja-JP" sz="3600" b="1" spc="-1" dirty="0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. 1: EDR Common Technical </a:t>
            </a:r>
            <a:r>
              <a:rPr lang="nl-NL" altLang="ja-JP" sz="3600" b="1" spc="-1" dirty="0" err="1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Requirements</a:t>
            </a:r>
            <a:endParaRPr lang="nl-NL" altLang="ja-JP" sz="3600" b="1" spc="-1" dirty="0">
              <a:latin typeface="Calibri" panose="020F0502020204030204" pitchFamily="34" charset="0"/>
              <a:ea typeface="Noto Sans CJK SC Regular"/>
              <a:cs typeface="Calibri" panose="020F0502020204030204" pitchFamily="34" charset="0"/>
            </a:endParaRPr>
          </a:p>
        </p:txBody>
      </p:sp>
      <p:sp>
        <p:nvSpPr>
          <p:cNvPr id="9" name="角丸四角形 27">
            <a:extLst>
              <a:ext uri="{FF2B5EF4-FFF2-40B4-BE49-F238E27FC236}">
                <a16:creationId xmlns:a16="http://schemas.microsoft.com/office/drawing/2014/main" id="{3E673374-EB64-4069-B438-F4181B58BDEE}"/>
              </a:ext>
            </a:extLst>
          </p:cNvPr>
          <p:cNvSpPr/>
          <p:nvPr/>
        </p:nvSpPr>
        <p:spPr>
          <a:xfrm>
            <a:off x="406188" y="543141"/>
            <a:ext cx="8359006" cy="5688632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Capturing, recording and locking of data,</a:t>
            </a: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Data elements and format,</a:t>
            </a: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Survivability testing.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Data retrieval is excluded.</a:t>
            </a:r>
          </a:p>
        </p:txBody>
      </p:sp>
    </p:spTree>
    <p:extLst>
      <p:ext uri="{BB962C8B-B14F-4D97-AF65-F5344CB8AC3E}">
        <p14:creationId xmlns:p14="http://schemas.microsoft.com/office/powerpoint/2010/main" val="2158268582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20286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marL="360" algn="ctr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altLang="ja-JP" sz="3600" b="1" spc="-1" dirty="0" err="1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doc</a:t>
            </a:r>
            <a:r>
              <a:rPr lang="nl-NL" altLang="ja-JP" sz="3600" b="1" spc="-1" dirty="0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. 1: EDR Common Technical </a:t>
            </a:r>
            <a:r>
              <a:rPr lang="nl-NL" altLang="ja-JP" sz="3600" b="1" spc="-1" dirty="0" err="1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Requirements</a:t>
            </a:r>
            <a:endParaRPr lang="nl-NL" altLang="ja-JP" sz="3600" b="1" spc="-1" dirty="0">
              <a:latin typeface="Calibri" panose="020F0502020204030204" pitchFamily="34" charset="0"/>
              <a:ea typeface="Noto Sans CJK SC Regular"/>
              <a:cs typeface="Calibri" panose="020F0502020204030204" pitchFamily="34" charset="0"/>
            </a:endParaRPr>
          </a:p>
        </p:txBody>
      </p:sp>
      <p:sp>
        <p:nvSpPr>
          <p:cNvPr id="9" name="角丸四角形 27">
            <a:extLst>
              <a:ext uri="{FF2B5EF4-FFF2-40B4-BE49-F238E27FC236}">
                <a16:creationId xmlns:a16="http://schemas.microsoft.com/office/drawing/2014/main" id="{3E673374-EB64-4069-B438-F4181B58BDEE}"/>
              </a:ext>
            </a:extLst>
          </p:cNvPr>
          <p:cNvSpPr/>
          <p:nvPr/>
        </p:nvSpPr>
        <p:spPr>
          <a:xfrm>
            <a:off x="406188" y="543141"/>
            <a:ext cx="8359006" cy="5688632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u="sng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Open issues</a:t>
            </a: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:</a:t>
            </a: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Overwriting, in case the buffer is full: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option 1: OEM’s choice,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option 2: as 1, except for certain ‘mandatory event slots’,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option 3: chronological order with some flexibility for OEM.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16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(data of frontal, side or curtain/tube airbag deployment-events will not be overwritten)</a:t>
            </a:r>
            <a:endParaRPr kumimoji="1" lang="en-US" altLang="ja-JP" sz="1600" dirty="0">
              <a:solidFill>
                <a:srgbClr val="FF0000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Additional test elements: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Currently only survivability included.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Do we need to include, in step 1, additional test items like on triggering, storage capacity, overwriting mechanism and/or power failure?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 algn="ctr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GRSG is invited to provide guidance to the IWG.</a:t>
            </a:r>
          </a:p>
        </p:txBody>
      </p:sp>
    </p:spTree>
    <p:extLst>
      <p:ext uri="{BB962C8B-B14F-4D97-AF65-F5344CB8AC3E}">
        <p14:creationId xmlns:p14="http://schemas.microsoft.com/office/powerpoint/2010/main" val="983833988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20286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marL="360" algn="ctr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altLang="ja-JP" sz="3600" b="1" spc="-1" dirty="0" err="1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doc</a:t>
            </a:r>
            <a:r>
              <a:rPr lang="nl-NL" altLang="ja-JP" sz="3600" b="1" spc="-1" dirty="0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. 1: EDR Common Technical </a:t>
            </a:r>
            <a:r>
              <a:rPr lang="nl-NL" altLang="ja-JP" sz="3600" b="1" spc="-1" dirty="0" err="1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Requirements</a:t>
            </a:r>
            <a:endParaRPr lang="nl-NL" altLang="ja-JP" sz="3600" b="1" spc="-1" dirty="0">
              <a:latin typeface="Calibri" panose="020F0502020204030204" pitchFamily="34" charset="0"/>
              <a:ea typeface="Noto Sans CJK SC Regular"/>
              <a:cs typeface="Calibri" panose="020F0502020204030204" pitchFamily="34" charset="0"/>
            </a:endParaRPr>
          </a:p>
        </p:txBody>
      </p:sp>
      <p:sp>
        <p:nvSpPr>
          <p:cNvPr id="9" name="角丸四角形 27">
            <a:extLst>
              <a:ext uri="{FF2B5EF4-FFF2-40B4-BE49-F238E27FC236}">
                <a16:creationId xmlns:a16="http://schemas.microsoft.com/office/drawing/2014/main" id="{3E673374-EB64-4069-B438-F4181B58BDEE}"/>
              </a:ext>
            </a:extLst>
          </p:cNvPr>
          <p:cNvSpPr/>
          <p:nvPr/>
        </p:nvSpPr>
        <p:spPr>
          <a:xfrm>
            <a:off x="406188" y="543141"/>
            <a:ext cx="8359006" cy="5688632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u="sng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Other open issues</a:t>
            </a: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:</a:t>
            </a: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The EDR non-volatile memory buffer shall accommodate the data related to at least [two]/[three] different events.</a:t>
            </a: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Triggering of Vulnerable Road User secondary safety systems.</a:t>
            </a:r>
            <a:endParaRPr kumimoji="1" lang="en-US" altLang="ja-JP" sz="2400" dirty="0">
              <a:solidFill>
                <a:srgbClr val="FF0000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Specific description on triggering of rear impact events.</a:t>
            </a: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Data elements.</a:t>
            </a:r>
          </a:p>
        </p:txBody>
      </p:sp>
    </p:spTree>
    <p:extLst>
      <p:ext uri="{BB962C8B-B14F-4D97-AF65-F5344CB8AC3E}">
        <p14:creationId xmlns:p14="http://schemas.microsoft.com/office/powerpoint/2010/main" val="2801441222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20286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marL="360" algn="ctr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altLang="ja-JP" sz="3600" b="1" spc="-1" dirty="0" err="1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doc</a:t>
            </a:r>
            <a:r>
              <a:rPr lang="nl-NL" altLang="ja-JP" sz="3600" b="1" spc="-1" dirty="0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. 2: UN </a:t>
            </a:r>
            <a:r>
              <a:rPr lang="nl-NL" altLang="ja-JP" sz="3600" b="1" spc="-1" dirty="0" err="1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Regulation</a:t>
            </a:r>
            <a:r>
              <a:rPr lang="nl-NL" altLang="ja-JP" sz="3600" b="1" spc="-1" dirty="0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 on EDR</a:t>
            </a:r>
          </a:p>
        </p:txBody>
      </p:sp>
      <p:sp>
        <p:nvSpPr>
          <p:cNvPr id="9" name="角丸四角形 27">
            <a:extLst>
              <a:ext uri="{FF2B5EF4-FFF2-40B4-BE49-F238E27FC236}">
                <a16:creationId xmlns:a16="http://schemas.microsoft.com/office/drawing/2014/main" id="{3E673374-EB64-4069-B438-F4181B58BDEE}"/>
              </a:ext>
            </a:extLst>
          </p:cNvPr>
          <p:cNvSpPr/>
          <p:nvPr/>
        </p:nvSpPr>
        <p:spPr>
          <a:xfrm>
            <a:off x="406188" y="543141"/>
            <a:ext cx="8359006" cy="5688632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In addition to doc.1 on Common Technical Requirements:</a:t>
            </a: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All elements relevant for type-approval (application, </a:t>
            </a:r>
            <a:r>
              <a:rPr kumimoji="1" lang="en-US" altLang="ja-JP" sz="2400" dirty="0" err="1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CoP</a:t>
            </a: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, marking, templates, etc.),</a:t>
            </a: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Scope referencing to national law on privacy and data protection (as for UNECE R144),</a:t>
            </a: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The EDR shall record the captured data in the vehicle,</a:t>
            </a:r>
          </a:p>
          <a:p>
            <a:pPr marL="343260" indent="-3429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Definition on “vehicle type with regard to its EDR”.</a:t>
            </a:r>
          </a:p>
        </p:txBody>
      </p:sp>
    </p:spTree>
    <p:extLst>
      <p:ext uri="{BB962C8B-B14F-4D97-AF65-F5344CB8AC3E}">
        <p14:creationId xmlns:p14="http://schemas.microsoft.com/office/powerpoint/2010/main" val="4229712414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20286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marL="360" algn="ctr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altLang="ja-JP" sz="3600" b="1" spc="-1" dirty="0">
                <a:latin typeface="Calibri" panose="020F0502020204030204" pitchFamily="34" charset="0"/>
                <a:ea typeface="Noto Sans CJK SC Regular"/>
                <a:cs typeface="Calibri" panose="020F0502020204030204" pitchFamily="34" charset="0"/>
              </a:rPr>
              <a:t>Schedule</a:t>
            </a:r>
          </a:p>
        </p:txBody>
      </p:sp>
      <p:sp>
        <p:nvSpPr>
          <p:cNvPr id="9" name="角丸四角形 27">
            <a:extLst>
              <a:ext uri="{FF2B5EF4-FFF2-40B4-BE49-F238E27FC236}">
                <a16:creationId xmlns:a16="http://schemas.microsoft.com/office/drawing/2014/main" id="{3E673374-EB64-4069-B438-F4181B58BDEE}"/>
              </a:ext>
            </a:extLst>
          </p:cNvPr>
          <p:cNvSpPr/>
          <p:nvPr/>
        </p:nvSpPr>
        <p:spPr>
          <a:xfrm>
            <a:off x="406188" y="543141"/>
            <a:ext cx="8359006" cy="5688632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GRSG is invited to consider the </a:t>
            </a:r>
            <a:r>
              <a:rPr kumimoji="1" lang="en-US" altLang="ja-JP" sz="2400" i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provisional</a:t>
            </a: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endorsement of the proposals for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doc. 1: Common Technical Requirements on EDR, and</a:t>
            </a:r>
            <a:b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doc. 2: UN Regulation on EDR,</a:t>
            </a: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to submit both documents as official documents to the November session of AC.1 and WP.29,</a:t>
            </a: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to take a </a:t>
            </a:r>
            <a:r>
              <a:rPr kumimoji="1" lang="en-US" altLang="ja-JP" sz="2400" i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final</a:t>
            </a:r>
            <a:r>
              <a:rPr kumimoji="1" lang="en-US" altLang="ja-JP" sz="24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decision during GRSG’s October session on the endorsement of both documents and in addition an informal document (to be submitted by the IWG in Sept.) with further improvements.</a:t>
            </a: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kumimoji="1" lang="en-US" altLang="ja-JP" sz="24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08249904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2114</TotalTime>
  <Words>417</Words>
  <Application>Microsoft Office PowerPoint</Application>
  <PresentationFormat>On-screen Show (4:3)</PresentationFormat>
  <Paragraphs>91</Paragraphs>
  <Slides>11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Arial</vt:lpstr>
      <vt:lpstr>Calibri</vt:lpstr>
      <vt:lpstr>Symbol</vt:lpstr>
      <vt:lpstr>Times New Roman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RDW Voertuiginformatie en -toelating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striekwp</dc:creator>
  <cp:keywords/>
  <cp:lastModifiedBy>Benedicte Boudol</cp:lastModifiedBy>
  <cp:revision>165</cp:revision>
  <cp:lastPrinted>2019-01-21T05:39:52Z</cp:lastPrinted>
  <dcterms:created xsi:type="dcterms:W3CDTF">2019-01-14T05:13:36Z</dcterms:created>
  <dcterms:modified xsi:type="dcterms:W3CDTF">2020-07-03T08:56:14Z</dcterms:modified>
  <cp:category/>
  <dc:language>fr-FR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14.0000</vt:lpwstr>
  </property>
  <property fmtid="{D5CDD505-2E9C-101B-9397-08002B2CF9AE}" pid="3" name="Company">
    <vt:lpwstr>RDW Voertuiginformatie en -toelating</vt:lpwstr>
  </property>
  <property fmtid="{D5CDD505-2E9C-101B-9397-08002B2CF9AE}" pid="4" name="HiddenSlides">
    <vt:i4>0</vt:i4>
  </property>
  <property fmtid="{D5CDD505-2E9C-101B-9397-08002B2CF9AE}" pid="5" name="HyperlinksChanged">
    <vt:bool>false</vt:bool>
  </property>
  <property fmtid="{D5CDD505-2E9C-101B-9397-08002B2CF9AE}" pid="6" name="LinksUpToDate">
    <vt:bool>false</vt:bool>
  </property>
  <property fmtid="{D5CDD505-2E9C-101B-9397-08002B2CF9AE}" pid="7" name="MMClips">
    <vt:i4>0</vt:i4>
  </property>
  <property fmtid="{D5CDD505-2E9C-101B-9397-08002B2CF9AE}" pid="8" name="Notes">
    <vt:i4>1</vt:i4>
  </property>
  <property fmtid="{D5CDD505-2E9C-101B-9397-08002B2CF9AE}" pid="9" name="PresentationFormat">
    <vt:lpwstr>画面に合わせる (4:3)</vt:lpwstr>
  </property>
  <property fmtid="{D5CDD505-2E9C-101B-9397-08002B2CF9AE}" pid="10" name="ScaleCrop">
    <vt:bool>false</vt:bool>
  </property>
  <property fmtid="{D5CDD505-2E9C-101B-9397-08002B2CF9AE}" pid="11" name="ShareDoc">
    <vt:bool>false</vt:bool>
  </property>
  <property fmtid="{D5CDD505-2E9C-101B-9397-08002B2CF9AE}" pid="12" name="Slides">
    <vt:i4>6</vt:i4>
  </property>
</Properties>
</file>