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40" r:id="rId2"/>
    <p:sldId id="345" r:id="rId3"/>
    <p:sldId id="350" r:id="rId4"/>
    <p:sldId id="352" r:id="rId5"/>
    <p:sldId id="353" r:id="rId6"/>
    <p:sldId id="354" r:id="rId7"/>
    <p:sldId id="355" r:id="rId8"/>
  </p:sldIdLst>
  <p:sldSz cx="9144000" cy="5143500" type="screen16x9"/>
  <p:notesSz cx="6797675" cy="9928225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4">
          <p15:clr>
            <a:srgbClr val="A4A3A4"/>
          </p15:clr>
        </p15:guide>
        <p15:guide id="2" orient="horz" pos="225">
          <p15:clr>
            <a:srgbClr val="A4A3A4"/>
          </p15:clr>
        </p15:guide>
        <p15:guide id="3" orient="horz" pos="468">
          <p15:clr>
            <a:srgbClr val="A4A3A4"/>
          </p15:clr>
        </p15:guide>
        <p15:guide id="4" orient="horz" pos="2916">
          <p15:clr>
            <a:srgbClr val="A4A3A4"/>
          </p15:clr>
        </p15:guide>
        <p15:guide id="5" orient="horz" pos="3060">
          <p15:clr>
            <a:srgbClr val="A4A3A4"/>
          </p15:clr>
        </p15:guide>
        <p15:guide id="6" pos="2880">
          <p15:clr>
            <a:srgbClr val="A4A3A4"/>
          </p15:clr>
        </p15:guide>
        <p15:guide id="7" pos="336">
          <p15:clr>
            <a:srgbClr val="A4A3A4"/>
          </p15:clr>
        </p15:guide>
        <p15:guide id="8" pos="56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396">
          <p15:clr>
            <a:srgbClr val="A4A3A4"/>
          </p15:clr>
        </p15:guide>
        <p15:guide id="4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81"/>
    <a:srgbClr val="FFD34F"/>
    <a:srgbClr val="FF4242"/>
    <a:srgbClr val="FF6666"/>
    <a:srgbClr val="FFFFFF"/>
    <a:srgbClr val="51778B"/>
    <a:srgbClr val="55B631"/>
    <a:srgbClr val="E8814D"/>
    <a:srgbClr val="FAD602"/>
    <a:srgbClr val="E7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8B3C0A-EEC7-479D-9D83-19B332F2F28A}" v="32" dt="2020-02-03T13:35:15.0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8" autoAdjust="0"/>
    <p:restoredTop sz="93594" autoAdjust="0"/>
  </p:normalViewPr>
  <p:slideViewPr>
    <p:cSldViewPr>
      <p:cViewPr varScale="1">
        <p:scale>
          <a:sx n="89" d="100"/>
          <a:sy n="89" d="100"/>
        </p:scale>
        <p:origin x="690" y="78"/>
      </p:cViewPr>
      <p:guideLst>
        <p:guide orient="horz" pos="684"/>
        <p:guide orient="horz" pos="225"/>
        <p:guide orient="horz" pos="468"/>
        <p:guide orient="horz" pos="2916"/>
        <p:guide orient="horz" pos="3060"/>
        <p:guide pos="2880"/>
        <p:guide pos="336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3128"/>
        <p:guide pos="2141"/>
        <p:guide orient="horz" pos="3396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DE" dirty="0"/>
              <a:t>Bundesanstalt für Straßenwesen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036" y="1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DE" dirty="0"/>
              <a:t>Datum/Jahr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10236343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DE" dirty="0"/>
              <a:t>Max Mustermann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036" y="10236343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919CAAD-9063-45D9-A207-666D77987C0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DE" dirty="0"/>
              <a:t>Bundesanstalt für Straßenwesen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036" y="1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DE" dirty="0"/>
              <a:t>Datum/Jahr</a:t>
            </a:r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23838" y="808038"/>
            <a:ext cx="7186613" cy="4043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788" y="5121599"/>
            <a:ext cx="5390305" cy="484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10236343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DE" dirty="0"/>
              <a:t>Max Mustermann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036" y="10236343"/>
            <a:ext cx="2920273" cy="5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18B77F4-8FB5-4793-BA73-DC465E1C08E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4408488" y="4420791"/>
            <a:ext cx="4532312" cy="2857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de-DE" sz="18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247900"/>
            <a:ext cx="6400800" cy="13144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/>
            </a:lvl1pPr>
          </a:lstStyle>
          <a:p>
            <a:r>
              <a:rPr lang="de-DE" dirty="0"/>
              <a:t>Vortragsbezeichnung</a:t>
            </a:r>
          </a:p>
          <a:p>
            <a:endParaRPr lang="de-DE" dirty="0"/>
          </a:p>
          <a:p>
            <a:r>
              <a:rPr lang="de-DE" dirty="0"/>
              <a:t>Vortragende / Vortragender </a:t>
            </a:r>
            <a:br>
              <a:rPr lang="de-DE" dirty="0"/>
            </a:br>
            <a:r>
              <a:rPr lang="de-DE" dirty="0"/>
              <a:t>(Vorname Name)</a:t>
            </a:r>
          </a:p>
        </p:txBody>
      </p:sp>
      <p:grpSp>
        <p:nvGrpSpPr>
          <p:cNvPr id="37" name="Group 55"/>
          <p:cNvGrpSpPr>
            <a:grpSpLocks/>
          </p:cNvGrpSpPr>
          <p:nvPr userDrawn="1"/>
        </p:nvGrpSpPr>
        <p:grpSpPr bwMode="auto">
          <a:xfrm>
            <a:off x="0" y="226221"/>
            <a:ext cx="9144000" cy="4577953"/>
            <a:chOff x="0" y="190"/>
            <a:chExt cx="5760" cy="3845"/>
          </a:xfrm>
        </p:grpSpPr>
        <p:sp>
          <p:nvSpPr>
            <p:cNvPr id="38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9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40" name="Group 41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41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" name="Rectangle 4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" name="Freeform 4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" name="Rectangle 4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" name="Freeform 4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" name="Rectangle 4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7" name="Freeform 4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8" name="Rectangle 4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9" name="Freeform 5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50" name="Rectangle 5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51" name="Freeform 5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52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53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pic>
        <p:nvPicPr>
          <p:cNvPr id="54" name="Picture 1" descr="S:\Medien\Grafiken\Logos\BASt\bast_transpar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4409" y="51470"/>
            <a:ext cx="648071" cy="29146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1"/>
          <p:cNvSpPr>
            <a:spLocks noGrp="1"/>
          </p:cNvSpPr>
          <p:nvPr>
            <p:ph type="title"/>
          </p:nvPr>
        </p:nvSpPr>
        <p:spPr>
          <a:xfrm>
            <a:off x="265435" y="465516"/>
            <a:ext cx="7147520" cy="628650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20000"/>
              </a:lnSpc>
              <a:defRPr sz="2000" b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51520" y="1390651"/>
            <a:ext cx="8435975" cy="3234513"/>
          </a:xfrm>
          <a:prstGeom prst="rect">
            <a:avLst/>
          </a:prstGeom>
        </p:spPr>
        <p:txBody>
          <a:bodyPr lIns="0"/>
          <a:lstStyle>
            <a:lvl1pPr marL="361950" indent="-361950">
              <a:lnSpc>
                <a:spcPct val="120000"/>
              </a:lnSpc>
              <a:buClr>
                <a:srgbClr val="55B631"/>
              </a:buClr>
              <a:buSzPct val="120000"/>
              <a:buFont typeface="Wingdings" pitchFamily="2" charset="2"/>
              <a:buChar char=""/>
              <a:defRPr sz="1800"/>
            </a:lvl1pPr>
            <a:lvl2pPr>
              <a:lnSpc>
                <a:spcPct val="120000"/>
              </a:lnSpc>
              <a:buClr>
                <a:srgbClr val="55B631"/>
              </a:buClr>
              <a:buSzPct val="120000"/>
              <a:buFont typeface="Verdana" pitchFamily="34" charset="0"/>
              <a:buChar char="•"/>
              <a:defRPr sz="1600"/>
            </a:lvl2pPr>
            <a:lvl3pPr>
              <a:lnSpc>
                <a:spcPct val="120000"/>
              </a:lnSpc>
              <a:buClr>
                <a:srgbClr val="55B631"/>
              </a:buClr>
              <a:buFont typeface="Verdana" pitchFamily="34" charset="0"/>
              <a:buChar char="–"/>
              <a:defRPr sz="14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251520" y="4876586"/>
            <a:ext cx="15078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900" dirty="0">
                <a:solidFill>
                  <a:schemeClr val="bg2"/>
                </a:solidFill>
              </a:rPr>
              <a:t>Name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1"/>
          <p:cNvSpPr>
            <a:spLocks noGrp="1"/>
          </p:cNvSpPr>
          <p:nvPr>
            <p:ph type="title"/>
          </p:nvPr>
        </p:nvSpPr>
        <p:spPr>
          <a:xfrm>
            <a:off x="265435" y="465516"/>
            <a:ext cx="7147520" cy="628650"/>
          </a:xfrm>
          <a:prstGeom prst="rect">
            <a:avLst/>
          </a:prstGeom>
        </p:spPr>
        <p:txBody>
          <a:bodyPr lIns="0"/>
          <a:lstStyle>
            <a:lvl1pPr>
              <a:lnSpc>
                <a:spcPct val="120000"/>
              </a:lnSpc>
              <a:defRPr sz="2000" b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 txBox="1">
            <a:spLocks noChangeArrowheads="1"/>
          </p:cNvSpPr>
          <p:nvPr/>
        </p:nvSpPr>
        <p:spPr bwMode="auto">
          <a:xfrm>
            <a:off x="152400" y="4788532"/>
            <a:ext cx="2547938" cy="35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mtClean="0"/>
            </a:lvl1pPr>
          </a:lstStyle>
          <a:p>
            <a:pPr>
              <a:defRPr/>
            </a:pPr>
            <a:endParaRPr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0" name="Rectangle 6"/>
          <p:cNvSpPr txBox="1">
            <a:spLocks noChangeArrowheads="1"/>
          </p:cNvSpPr>
          <p:nvPr/>
        </p:nvSpPr>
        <p:spPr bwMode="auto">
          <a:xfrm>
            <a:off x="6948264" y="4861323"/>
            <a:ext cx="2024286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kern="12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fld id="{D54BE9BA-BB05-491B-A2BB-816375A953A7}" type="slidenum">
              <a:rPr lang="de-DE" sz="9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de-DE" sz="900" kern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2" name="Group 55"/>
          <p:cNvGrpSpPr>
            <a:grpSpLocks/>
          </p:cNvGrpSpPr>
          <p:nvPr/>
        </p:nvGrpSpPr>
        <p:grpSpPr bwMode="auto">
          <a:xfrm>
            <a:off x="0" y="226221"/>
            <a:ext cx="9144000" cy="4577953"/>
            <a:chOff x="0" y="190"/>
            <a:chExt cx="5760" cy="3845"/>
          </a:xfrm>
        </p:grpSpPr>
        <p:sp>
          <p:nvSpPr>
            <p:cNvPr id="23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25" name="Group 41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26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Rectangle 4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" name="Freeform 4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" name="Rectangle 4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" name="Freeform 4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4" name="Rectangle 4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5" name="Freeform 4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6" name="Rectangle 4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Freeform 5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Rectangle 5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Freeform 5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0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pic>
        <p:nvPicPr>
          <p:cNvPr id="42" name="Picture 1" descr="S:\Medien\Grafiken\Logos\BASt\bast_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9" y="51470"/>
            <a:ext cx="648071" cy="2914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5" r:id="rId2"/>
    <p:sldLayoutId id="2147484428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435100" indent="-3603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974850" indent="-36036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»"/>
        <a:defRPr sz="1600">
          <a:solidFill>
            <a:schemeClr val="tx1"/>
          </a:solidFill>
          <a:latin typeface="+mn-lt"/>
        </a:defRPr>
      </a:lvl4pPr>
      <a:lvl5pPr marL="2514600" indent="-360363" algn="l" rtl="0" eaLnBrk="0" fontAlgn="base" hangingPunct="0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5pPr>
      <a:lvl6pPr marL="29718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6pPr>
      <a:lvl7pPr marL="34290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7pPr>
      <a:lvl8pPr marL="38862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8pPr>
      <a:lvl9pPr marL="43434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16"/>
          <p:cNvSpPr txBox="1">
            <a:spLocks/>
          </p:cNvSpPr>
          <p:nvPr/>
        </p:nvSpPr>
        <p:spPr>
          <a:xfrm>
            <a:off x="179512" y="1419622"/>
            <a:ext cx="8640960" cy="3240361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Dooring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accidents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proposal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corresponding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1800" b="1" kern="0" dirty="0">
                <a:latin typeface="+mn-lt"/>
              </a:rPr>
              <a:t>D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river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Assistance </a:t>
            </a:r>
            <a:r>
              <a:rPr lang="de-DE" sz="1800" b="1" kern="0" dirty="0" err="1">
                <a:latin typeface="+mn-lt"/>
              </a:rPr>
              <a:t>S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ystem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de-DE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BF1275-8083-4894-ABA8-2C0E62753FB8}"/>
              </a:ext>
            </a:extLst>
          </p:cNvPr>
          <p:cNvSpPr txBox="1"/>
          <p:nvPr/>
        </p:nvSpPr>
        <p:spPr>
          <a:xfrm>
            <a:off x="6300192" y="483518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u="sng" dirty="0"/>
              <a:t>Informal document</a:t>
            </a:r>
            <a:r>
              <a:rPr lang="en-GB" sz="1000" dirty="0"/>
              <a:t> </a:t>
            </a:r>
            <a:r>
              <a:rPr lang="en-GB" sz="1000" b="1" dirty="0"/>
              <a:t>GRSG-118-08</a:t>
            </a:r>
            <a:endParaRPr lang="en-GB" sz="1000" dirty="0"/>
          </a:p>
          <a:p>
            <a:pPr algn="l"/>
            <a:r>
              <a:rPr lang="en-GB" sz="1000" dirty="0"/>
              <a:t>(118th GRSG, 15–17 July 2020 </a:t>
            </a:r>
            <a:br>
              <a:rPr lang="en-GB" sz="1000" dirty="0"/>
            </a:br>
            <a:r>
              <a:rPr lang="en-GB" sz="1000" dirty="0"/>
              <a:t>Agenda item 5)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Structure</a:t>
            </a:r>
            <a:r>
              <a:rPr lang="de-DE" dirty="0"/>
              <a:t>	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err="1"/>
              <a:t>Accidentology</a:t>
            </a:r>
            <a:endParaRPr lang="de-DE" b="1" dirty="0"/>
          </a:p>
          <a:p>
            <a:pPr lvl="1"/>
            <a:r>
              <a:rPr lang="de-DE" b="1" dirty="0"/>
              <a:t>National </a:t>
            </a:r>
            <a:r>
              <a:rPr lang="de-DE" b="1" dirty="0" err="1"/>
              <a:t>statistic</a:t>
            </a:r>
            <a:endParaRPr lang="de-DE" b="1" dirty="0"/>
          </a:p>
          <a:p>
            <a:pPr lvl="1"/>
            <a:r>
              <a:rPr lang="de-DE" b="1" dirty="0"/>
              <a:t>In-</a:t>
            </a:r>
            <a:r>
              <a:rPr lang="de-DE" b="1" dirty="0" err="1"/>
              <a:t>Depth</a:t>
            </a:r>
            <a:r>
              <a:rPr lang="de-DE" b="1" dirty="0"/>
              <a:t> (GIDAS)</a:t>
            </a:r>
          </a:p>
          <a:p>
            <a:pPr lvl="1"/>
            <a:r>
              <a:rPr lang="en-US" b="1" dirty="0"/>
              <a:t>Derivation of cyclist stopping distance</a:t>
            </a:r>
            <a:endParaRPr lang="de-DE" b="1" dirty="0"/>
          </a:p>
          <a:p>
            <a:r>
              <a:rPr lang="de-DE" b="1" dirty="0" err="1"/>
              <a:t>Proposal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Driver Assistance System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m.udv.de/unka/images/unfalltypen/2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532012"/>
            <a:ext cx="1619250" cy="2324101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Accident</a:t>
            </a:r>
            <a:r>
              <a:rPr lang="de-DE" dirty="0"/>
              <a:t> Analysis – National </a:t>
            </a:r>
            <a:r>
              <a:rPr lang="de-DE" dirty="0" err="1"/>
              <a:t>statistic</a:t>
            </a:r>
            <a:r>
              <a:rPr lang="de-DE" dirty="0"/>
              <a:t>	</a:t>
            </a:r>
          </a:p>
        </p:txBody>
      </p:sp>
      <p:graphicFrame>
        <p:nvGraphicFramePr>
          <p:cNvPr id="28" name="Tabelle 27"/>
          <p:cNvGraphicFramePr>
            <a:graphicFrameLocks noGrp="1"/>
          </p:cNvGraphicFramePr>
          <p:nvPr/>
        </p:nvGraphicFramePr>
        <p:xfrm>
          <a:off x="395536" y="1779662"/>
          <a:ext cx="5112568" cy="208823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78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97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8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8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6737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err="1"/>
                        <a:t>Accidents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err="1"/>
                        <a:t>Killed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err="1"/>
                        <a:t>Seriously</a:t>
                      </a:r>
                      <a:r>
                        <a:rPr lang="de-DE" sz="1200" u="none" strike="noStrike" dirty="0"/>
                        <a:t> </a:t>
                      </a:r>
                      <a:r>
                        <a:rPr lang="de-DE" sz="1200" u="none" strike="noStrike" dirty="0" err="1"/>
                        <a:t>injured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 err="1"/>
                        <a:t>Slightly</a:t>
                      </a:r>
                      <a:r>
                        <a:rPr lang="de-DE" sz="1200" u="none" strike="noStrike" dirty="0"/>
                        <a:t> </a:t>
                      </a:r>
                      <a:r>
                        <a:rPr lang="de-DE" sz="1200" u="none" strike="noStrike" dirty="0" err="1"/>
                        <a:t>injured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49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Total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2209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/>
                        <a:t>1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/>
                        <a:t>283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/>
                        <a:t>1967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49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err="1"/>
                        <a:t>Daylight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1907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250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1692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49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Dark / </a:t>
                      </a:r>
                      <a:r>
                        <a:rPr lang="de-DE" sz="1400" u="none" strike="noStrike" dirty="0" err="1"/>
                        <a:t>twilight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/>
                        <a:t>303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33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/>
                        <a:t>275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Rechteck 28"/>
          <p:cNvSpPr/>
          <p:nvPr/>
        </p:nvSpPr>
        <p:spPr>
          <a:xfrm>
            <a:off x="274886" y="1176040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spcBef>
                <a:spcPct val="20000"/>
              </a:spcBef>
              <a:defRPr/>
            </a:pPr>
            <a:r>
              <a:rPr lang="de-DE" sz="1800" kern="0" dirty="0">
                <a:latin typeface="+mj-lt"/>
                <a:cs typeface="Calibri" pitchFamily="34" charset="0"/>
              </a:rPr>
              <a:t>   </a:t>
            </a:r>
            <a:r>
              <a:rPr lang="de-DE" sz="1800" kern="0" dirty="0" err="1">
                <a:latin typeface="+mj-lt"/>
                <a:cs typeface="Calibri" pitchFamily="34" charset="0"/>
              </a:rPr>
              <a:t>Average</a:t>
            </a:r>
            <a:r>
              <a:rPr lang="de-DE" sz="1800" kern="0" dirty="0">
                <a:latin typeface="+mj-lt"/>
                <a:cs typeface="Calibri" pitchFamily="34" charset="0"/>
              </a:rPr>
              <a:t> </a:t>
            </a:r>
            <a:r>
              <a:rPr lang="de-DE" sz="1800" kern="0" dirty="0" err="1">
                <a:latin typeface="+mj-lt"/>
                <a:cs typeface="Calibri" pitchFamily="34" charset="0"/>
              </a:rPr>
              <a:t>Dooring</a:t>
            </a:r>
            <a:r>
              <a:rPr lang="de-DE" sz="1800" kern="0" dirty="0">
                <a:latin typeface="+mj-lt"/>
                <a:cs typeface="Calibri" pitchFamily="34" charset="0"/>
              </a:rPr>
              <a:t> </a:t>
            </a:r>
            <a:r>
              <a:rPr lang="de-DE" sz="1800" kern="0" dirty="0" err="1">
                <a:latin typeface="+mj-lt"/>
                <a:cs typeface="Calibri" pitchFamily="34" charset="0"/>
              </a:rPr>
              <a:t>accidents</a:t>
            </a:r>
            <a:r>
              <a:rPr lang="de-DE" sz="1800" kern="0" dirty="0">
                <a:latin typeface="+mj-lt"/>
                <a:cs typeface="Calibri" pitchFamily="34" charset="0"/>
              </a:rPr>
              <a:t> per </a:t>
            </a:r>
            <a:r>
              <a:rPr lang="de-DE" sz="1800" kern="0" dirty="0" err="1">
                <a:latin typeface="+mj-lt"/>
                <a:cs typeface="Calibri" pitchFamily="34" charset="0"/>
              </a:rPr>
              <a:t>year</a:t>
            </a:r>
            <a:r>
              <a:rPr lang="de-DE" sz="1800" kern="0" dirty="0">
                <a:latin typeface="+mj-lt"/>
                <a:cs typeface="Calibri" pitchFamily="34" charset="0"/>
              </a:rPr>
              <a:t> </a:t>
            </a:r>
            <a:r>
              <a:rPr lang="de-DE" sz="1800" kern="0" dirty="0" err="1">
                <a:latin typeface="+mj-lt"/>
                <a:cs typeface="Calibri" pitchFamily="34" charset="0"/>
              </a:rPr>
              <a:t>extrapolated</a:t>
            </a:r>
            <a:r>
              <a:rPr lang="de-DE" sz="1800" kern="0" dirty="0">
                <a:latin typeface="+mj-lt"/>
                <a:cs typeface="Calibri" pitchFamily="34" charset="0"/>
              </a:rPr>
              <a:t> </a:t>
            </a:r>
            <a:r>
              <a:rPr lang="de-DE" sz="1800" kern="0" dirty="0" err="1">
                <a:latin typeface="+mj-lt"/>
                <a:cs typeface="Calibri" pitchFamily="34" charset="0"/>
              </a:rPr>
              <a:t>for</a:t>
            </a:r>
            <a:r>
              <a:rPr lang="de-DE" sz="1800" kern="0" dirty="0">
                <a:latin typeface="+mj-lt"/>
                <a:cs typeface="Calibri" pitchFamily="34" charset="0"/>
              </a:rPr>
              <a:t> Germany (2007-2016)</a:t>
            </a:r>
            <a:endParaRPr lang="de-DE" sz="1400" kern="0" dirty="0">
              <a:latin typeface="+mj-lt"/>
              <a:cs typeface="Calibri" pitchFamily="34" charset="0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5705078" y="1178198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spcBef>
                <a:spcPct val="20000"/>
              </a:spcBef>
              <a:defRPr/>
            </a:pPr>
            <a:r>
              <a:rPr lang="de-DE" sz="1800" kern="0" dirty="0">
                <a:latin typeface="+mj-lt"/>
                <a:cs typeface="Calibri" pitchFamily="34" charset="0"/>
              </a:rPr>
              <a:t>Main </a:t>
            </a:r>
            <a:r>
              <a:rPr lang="de-DE" sz="1800" kern="0" dirty="0" err="1">
                <a:latin typeface="+mj-lt"/>
                <a:cs typeface="Calibri" pitchFamily="34" charset="0"/>
              </a:rPr>
              <a:t>accident</a:t>
            </a:r>
            <a:r>
              <a:rPr lang="de-DE" sz="1800" kern="0" dirty="0">
                <a:latin typeface="+mj-lt"/>
                <a:cs typeface="Calibri" pitchFamily="34" charset="0"/>
              </a:rPr>
              <a:t> </a:t>
            </a:r>
            <a:r>
              <a:rPr lang="de-DE" sz="1800" kern="0" dirty="0" err="1">
                <a:latin typeface="+mj-lt"/>
                <a:cs typeface="Calibri" pitchFamily="34" charset="0"/>
              </a:rPr>
              <a:t>types</a:t>
            </a:r>
            <a:endParaRPr lang="de-DE" sz="1400" kern="0" dirty="0">
              <a:latin typeface="+mj-lt"/>
              <a:cs typeface="Calibri" pitchFamily="34" charset="0"/>
            </a:endParaRPr>
          </a:p>
        </p:txBody>
      </p:sp>
      <p:pic>
        <p:nvPicPr>
          <p:cNvPr id="6146" name="Picture 2" descr="https://m.udv.de/unka/images/unfalltypen/2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551062"/>
            <a:ext cx="1619250" cy="232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Accident</a:t>
            </a:r>
            <a:r>
              <a:rPr lang="de-DE" dirty="0"/>
              <a:t> Analysis – In-</a:t>
            </a:r>
            <a:r>
              <a:rPr lang="de-DE" dirty="0" err="1"/>
              <a:t>Depth</a:t>
            </a:r>
            <a:r>
              <a:rPr lang="de-DE" dirty="0"/>
              <a:t> (GIDAS)	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err="1"/>
              <a:t>Results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GIDAS </a:t>
            </a:r>
            <a:r>
              <a:rPr lang="de-DE" b="1" dirty="0" err="1"/>
              <a:t>analysis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years</a:t>
            </a:r>
            <a:r>
              <a:rPr lang="de-DE" b="1" dirty="0"/>
              <a:t> 2000-2019</a:t>
            </a:r>
          </a:p>
          <a:p>
            <a:pPr lvl="0">
              <a:defRPr/>
            </a:pPr>
            <a:r>
              <a:rPr lang="de-DE" dirty="0"/>
              <a:t>In 95%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involved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type </a:t>
            </a:r>
            <a:r>
              <a:rPr lang="de-DE" dirty="0" err="1"/>
              <a:t>is</a:t>
            </a:r>
            <a:r>
              <a:rPr lang="de-DE" dirty="0"/>
              <a:t> passenger </a:t>
            </a:r>
            <a:r>
              <a:rPr lang="de-DE" dirty="0" err="1"/>
              <a:t>car</a:t>
            </a:r>
            <a:endParaRPr lang="de-DE" dirty="0"/>
          </a:p>
          <a:p>
            <a:r>
              <a:rPr lang="de-DE" dirty="0"/>
              <a:t>80%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Dooring</a:t>
            </a:r>
            <a:r>
              <a:rPr lang="de-DE" dirty="0"/>
              <a:t> </a:t>
            </a:r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occur</a:t>
            </a:r>
            <a:r>
              <a:rPr lang="de-DE" dirty="0"/>
              <a:t> in </a:t>
            </a:r>
            <a:r>
              <a:rPr lang="de-DE" dirty="0" err="1"/>
              <a:t>daylight</a:t>
            </a:r>
            <a:r>
              <a:rPr lang="de-DE" dirty="0"/>
              <a:t> </a:t>
            </a:r>
            <a:r>
              <a:rPr lang="de-DE" dirty="0" err="1"/>
              <a:t>situations</a:t>
            </a:r>
            <a:endParaRPr lang="de-DE" dirty="0"/>
          </a:p>
          <a:p>
            <a:r>
              <a:rPr lang="de-DE" dirty="0" err="1"/>
              <a:t>Around</a:t>
            </a:r>
            <a:r>
              <a:rPr lang="de-DE" dirty="0"/>
              <a:t> 80%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Dooring</a:t>
            </a:r>
            <a:r>
              <a:rPr lang="de-DE" dirty="0"/>
              <a:t> </a:t>
            </a:r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occur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driver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81658"/>
            <a:ext cx="2880000" cy="205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Accident</a:t>
            </a:r>
            <a:r>
              <a:rPr lang="de-DE" dirty="0"/>
              <a:t> Analysis – In-</a:t>
            </a:r>
            <a:r>
              <a:rPr lang="de-DE" dirty="0" err="1"/>
              <a:t>Depth</a:t>
            </a:r>
            <a:r>
              <a:rPr lang="de-DE" dirty="0"/>
              <a:t> (GIDAS)	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7864" y="1347614"/>
            <a:ext cx="5796136" cy="3378529"/>
          </a:xfrm>
        </p:spPr>
        <p:txBody>
          <a:bodyPr/>
          <a:lstStyle/>
          <a:p>
            <a:pPr lvl="0">
              <a:defRPr/>
            </a:pP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bicycle</a:t>
            </a:r>
            <a:r>
              <a:rPr lang="de-DE" dirty="0"/>
              <a:t> </a:t>
            </a:r>
            <a:r>
              <a:rPr lang="de-DE" dirty="0" err="1"/>
              <a:t>speed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16 km/h</a:t>
            </a:r>
          </a:p>
          <a:p>
            <a:pPr lvl="0">
              <a:defRPr/>
            </a:pPr>
            <a:r>
              <a:rPr lang="de-DE" dirty="0"/>
              <a:t>50%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cyclist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an </a:t>
            </a:r>
            <a:r>
              <a:rPr lang="de-DE" dirty="0" err="1"/>
              <a:t>initial</a:t>
            </a:r>
            <a:r>
              <a:rPr lang="de-DE" dirty="0"/>
              <a:t> </a:t>
            </a:r>
            <a:r>
              <a:rPr lang="de-DE" dirty="0" err="1"/>
              <a:t>velocity</a:t>
            </a:r>
            <a:r>
              <a:rPr lang="de-DE" dirty="0"/>
              <a:t> </a:t>
            </a:r>
            <a:r>
              <a:rPr lang="de-DE" dirty="0" err="1"/>
              <a:t>prior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crash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15 </a:t>
            </a:r>
            <a:r>
              <a:rPr lang="de-DE" dirty="0" err="1"/>
              <a:t>and</a:t>
            </a:r>
            <a:r>
              <a:rPr lang="de-DE" dirty="0"/>
              <a:t> 20 km/h</a:t>
            </a:r>
          </a:p>
          <a:p>
            <a:pPr lvl="0"/>
            <a:r>
              <a:rPr lang="de-DE" dirty="0" err="1"/>
              <a:t>Around</a:t>
            </a:r>
            <a:r>
              <a:rPr lang="de-DE" dirty="0"/>
              <a:t> 95%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cyclists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an </a:t>
            </a:r>
            <a:r>
              <a:rPr lang="de-DE" dirty="0" err="1"/>
              <a:t>initial</a:t>
            </a:r>
            <a:r>
              <a:rPr lang="de-DE" dirty="0"/>
              <a:t> </a:t>
            </a:r>
            <a:r>
              <a:rPr lang="de-DE" dirty="0" err="1"/>
              <a:t>velocity</a:t>
            </a:r>
            <a:r>
              <a:rPr lang="de-DE" dirty="0"/>
              <a:t> </a:t>
            </a:r>
            <a:r>
              <a:rPr lang="de-DE" dirty="0" err="1"/>
              <a:t>prior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crash</a:t>
            </a:r>
            <a:r>
              <a:rPr lang="de-DE" dirty="0"/>
              <a:t> &lt;= 25 km/h</a:t>
            </a:r>
          </a:p>
          <a:p>
            <a:pPr>
              <a:buNone/>
            </a:pP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32658"/>
            <a:ext cx="2880000" cy="205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Multiplizieren 9"/>
          <p:cNvSpPr/>
          <p:nvPr/>
        </p:nvSpPr>
        <p:spPr bwMode="auto">
          <a:xfrm>
            <a:off x="2608734" y="3022848"/>
            <a:ext cx="108000" cy="108000"/>
          </a:xfrm>
          <a:prstGeom prst="mathMultiply">
            <a:avLst/>
          </a:prstGeom>
          <a:solidFill>
            <a:srgbClr val="FFF48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Derivation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cyclist</a:t>
            </a:r>
            <a:r>
              <a:rPr lang="de-DE" dirty="0"/>
              <a:t> </a:t>
            </a:r>
            <a:r>
              <a:rPr lang="de-DE" dirty="0" err="1"/>
              <a:t>stopping</a:t>
            </a:r>
            <a:r>
              <a:rPr lang="de-DE" dirty="0"/>
              <a:t> </a:t>
            </a:r>
            <a:r>
              <a:rPr lang="de-DE" dirty="0" err="1"/>
              <a:t>distance</a:t>
            </a:r>
            <a:endParaRPr lang="de-DE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64408"/>
            <a:ext cx="4464496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nhaltsplatzhalter 2"/>
          <p:cNvSpPr txBox="1">
            <a:spLocks/>
          </p:cNvSpPr>
          <p:nvPr/>
        </p:nvSpPr>
        <p:spPr>
          <a:xfrm>
            <a:off x="251520" y="987574"/>
            <a:ext cx="4104456" cy="1944216"/>
          </a:xfrm>
          <a:prstGeom prst="rect">
            <a:avLst/>
          </a:prstGeom>
        </p:spPr>
        <p:txBody>
          <a:bodyPr lIns="0">
            <a:normAutofit/>
          </a:bodyPr>
          <a:lstStyle/>
          <a:p>
            <a:pPr marL="361950" indent="-361950" algn="l" eaLnBrk="0" hangingPunct="0">
              <a:lnSpc>
                <a:spcPct val="120000"/>
              </a:lnSpc>
              <a:spcBef>
                <a:spcPct val="20000"/>
              </a:spcBef>
              <a:buClr>
                <a:srgbClr val="55B631"/>
              </a:buClr>
              <a:buSzPct val="120000"/>
              <a:defRPr/>
            </a:pPr>
            <a:r>
              <a:rPr kumimoji="0" lang="de-DE" sz="1400" b="0" i="0" u="sng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Assumptions</a:t>
            </a:r>
            <a:r>
              <a:rPr kumimoji="0" lang="de-DE" sz="1400" b="0" i="0" u="sng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1950" indent="-361950" algn="l" eaLnBrk="0" hangingPunct="0">
              <a:lnSpc>
                <a:spcPct val="120000"/>
              </a:lnSpc>
              <a:spcBef>
                <a:spcPct val="20000"/>
              </a:spcBef>
              <a:buClr>
                <a:srgbClr val="55B631"/>
              </a:buClr>
              <a:buSzPct val="120000"/>
              <a:buFont typeface="Wingdings" pitchFamily="2" charset="2"/>
              <a:buChar char=""/>
              <a:defRPr/>
            </a:pPr>
            <a:r>
              <a:rPr lang="de-DE" sz="1400" kern="0" dirty="0" err="1">
                <a:latin typeface="+mn-lt"/>
              </a:rPr>
              <a:t>Bicycle</a:t>
            </a:r>
            <a:r>
              <a:rPr lang="de-DE" sz="1400" kern="0" dirty="0">
                <a:latin typeface="+mn-lt"/>
              </a:rPr>
              <a:t> </a:t>
            </a:r>
            <a:r>
              <a:rPr lang="de-DE" sz="1400" kern="0" dirty="0" err="1">
                <a:latin typeface="+mn-lt"/>
              </a:rPr>
              <a:t>speed</a:t>
            </a:r>
            <a:r>
              <a:rPr lang="de-DE" sz="1400" kern="0" dirty="0">
                <a:latin typeface="+mn-lt"/>
              </a:rPr>
              <a:t> </a:t>
            </a:r>
            <a:r>
              <a:rPr lang="de-DE" sz="1400" kern="0" dirty="0" err="1">
                <a:latin typeface="+mn-lt"/>
              </a:rPr>
              <a:t>v</a:t>
            </a:r>
            <a:r>
              <a:rPr lang="de-DE" sz="1400" kern="0" baseline="-25000" dirty="0" err="1">
                <a:latin typeface="+mn-lt"/>
              </a:rPr>
              <a:t>bicycle</a:t>
            </a:r>
            <a:r>
              <a:rPr lang="de-DE" sz="1400" kern="0" dirty="0">
                <a:latin typeface="+mn-lt"/>
              </a:rPr>
              <a:t> = 25 km/h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1950" indent="-361950" algn="l" eaLnBrk="0" hangingPunct="0">
              <a:lnSpc>
                <a:spcPct val="120000"/>
              </a:lnSpc>
              <a:spcBef>
                <a:spcPct val="20000"/>
              </a:spcBef>
              <a:buClr>
                <a:srgbClr val="55B631"/>
              </a:buClr>
              <a:buSzPct val="120000"/>
              <a:buFont typeface="Wingdings" pitchFamily="2" charset="2"/>
              <a:buChar char=""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Bicycle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deceleration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de-DE" sz="1400" b="0" i="0" u="none" strike="noStrike" kern="0" cap="none" spc="0" normalizeH="0" baseline="-25000" noProof="0" dirty="0" err="1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bicycle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= 3.5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m/s²</a:t>
            </a:r>
            <a:r>
              <a:rPr kumimoji="0" lang="de-DE" sz="14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400" b="0" i="0" u="none" strike="noStrike" kern="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according</a:t>
            </a:r>
            <a:r>
              <a:rPr kumimoji="0" lang="de-DE" sz="14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400" b="0" i="0" u="none" strike="noStrike" kern="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lang="de-DE" sz="1400" kern="0" dirty="0">
                <a:latin typeface="+mn-lt"/>
              </a:rPr>
              <a:t> DIN EN ISO 4210-2</a:t>
            </a:r>
          </a:p>
          <a:p>
            <a:pPr marL="361950" indent="-361950" algn="l" eaLnBrk="0" hangingPunct="0">
              <a:lnSpc>
                <a:spcPct val="120000"/>
              </a:lnSpc>
              <a:spcBef>
                <a:spcPct val="20000"/>
              </a:spcBef>
              <a:buClr>
                <a:srgbClr val="55B631"/>
              </a:buClr>
              <a:buSzPct val="120000"/>
              <a:buFont typeface="Wingdings" pitchFamily="2" charset="2"/>
              <a:buChar char=""/>
              <a:defRPr/>
            </a:pPr>
            <a:r>
              <a:rPr lang="de-DE" sz="1400" kern="0" dirty="0" err="1">
                <a:latin typeface="+mn-lt"/>
              </a:rPr>
              <a:t>Reaction</a:t>
            </a:r>
            <a:r>
              <a:rPr lang="de-DE" sz="1400" kern="0" dirty="0">
                <a:latin typeface="+mn-lt"/>
              </a:rPr>
              <a:t> time </a:t>
            </a:r>
            <a:r>
              <a:rPr lang="de-DE" sz="1400" kern="0" dirty="0" err="1">
                <a:latin typeface="+mn-lt"/>
              </a:rPr>
              <a:t>t</a:t>
            </a:r>
            <a:r>
              <a:rPr lang="de-DE" sz="1400" kern="0" baseline="-25000" dirty="0" err="1">
                <a:latin typeface="+mn-lt"/>
              </a:rPr>
              <a:t>reaction</a:t>
            </a:r>
            <a:r>
              <a:rPr lang="de-DE" sz="1400" kern="0" dirty="0">
                <a:latin typeface="+mn-lt"/>
              </a:rPr>
              <a:t> = 1.2 s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4644008" y="1000274"/>
            <a:ext cx="4104456" cy="3672408"/>
            <a:chOff x="4644008" y="987574"/>
            <a:chExt cx="4104456" cy="3672408"/>
          </a:xfrm>
        </p:grpSpPr>
        <p:sp>
          <p:nvSpPr>
            <p:cNvPr id="17" name="Inhaltsplatzhalter 2"/>
            <p:cNvSpPr txBox="1">
              <a:spLocks/>
            </p:cNvSpPr>
            <p:nvPr/>
          </p:nvSpPr>
          <p:spPr>
            <a:xfrm>
              <a:off x="4644008" y="987574"/>
              <a:ext cx="4104456" cy="3672408"/>
            </a:xfrm>
            <a:prstGeom prst="rect">
              <a:avLst/>
            </a:prstGeom>
          </p:spPr>
          <p:txBody>
            <a:bodyPr lIns="0">
              <a:normAutofit lnSpcReduction="10000"/>
            </a:bodyPr>
            <a:lstStyle/>
            <a:p>
              <a:pPr marL="361950" indent="-361950" algn="l" eaLnBrk="0" hangingPunct="0">
                <a:lnSpc>
                  <a:spcPct val="120000"/>
                </a:lnSpc>
                <a:spcBef>
                  <a:spcPct val="20000"/>
                </a:spcBef>
                <a:buClr>
                  <a:srgbClr val="55B631"/>
                </a:buClr>
                <a:buSzPct val="120000"/>
                <a:defRPr/>
              </a:pPr>
              <a:r>
                <a:rPr kumimoji="0" lang="de-DE" sz="1400" b="0" i="0" u="sng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Calculations</a:t>
              </a:r>
              <a:r>
                <a:rPr kumimoji="0" lang="de-DE" sz="1400" b="0" i="0" u="sng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:</a:t>
              </a:r>
            </a:p>
            <a:p>
              <a:pPr marL="361950" indent="-361950" algn="l" eaLnBrk="0" hangingPunct="0">
                <a:lnSpc>
                  <a:spcPct val="120000"/>
                </a:lnSpc>
                <a:spcBef>
                  <a:spcPct val="20000"/>
                </a:spcBef>
                <a:buClr>
                  <a:srgbClr val="55B631"/>
                </a:buClr>
                <a:buSzPct val="120000"/>
                <a:buFont typeface="Wingdings" pitchFamily="2" charset="2"/>
                <a:buChar char=""/>
                <a:defRPr/>
              </a:pPr>
              <a:r>
                <a:rPr lang="de-DE" sz="1400" kern="0" dirty="0" err="1"/>
                <a:t>Braking</a:t>
              </a:r>
              <a:r>
                <a:rPr lang="de-DE" sz="1400" kern="0" dirty="0"/>
                <a:t> </a:t>
              </a:r>
              <a:r>
                <a:rPr lang="de-DE" sz="1400" kern="0" dirty="0" err="1"/>
                <a:t>distance</a:t>
              </a:r>
              <a:r>
                <a:rPr lang="de-DE" sz="1400" kern="0" dirty="0"/>
                <a:t> </a:t>
              </a:r>
              <a:r>
                <a:rPr lang="de-DE" sz="1400" kern="0" dirty="0" err="1"/>
                <a:t>to</a:t>
              </a:r>
              <a:r>
                <a:rPr lang="de-DE" sz="1400" kern="0" dirty="0"/>
                <a:t> standstill:</a:t>
              </a:r>
              <a:br>
                <a:rPr lang="de-DE" sz="1400" kern="0" dirty="0"/>
              </a:br>
              <a:r>
                <a:rPr lang="de-DE" sz="1400" kern="0" dirty="0"/>
                <a:t> </a:t>
              </a:r>
              <a:br>
                <a:rPr lang="de-DE" sz="1400" kern="0" dirty="0"/>
              </a:br>
              <a:r>
                <a:rPr lang="de-DE" sz="1400" kern="0" dirty="0" err="1"/>
                <a:t>s</a:t>
              </a:r>
              <a:r>
                <a:rPr lang="de-DE" sz="1400" kern="0" baseline="-25000" dirty="0" err="1"/>
                <a:t>braking</a:t>
              </a:r>
              <a:r>
                <a:rPr lang="de-DE" sz="1400" kern="0" dirty="0"/>
                <a:t> =	      = 6.9 m</a:t>
              </a:r>
              <a:br>
                <a:rPr lang="de-DE" sz="1400" kern="0" dirty="0"/>
              </a:br>
              <a:endParaRPr lang="de-DE" sz="1400" kern="0" dirty="0"/>
            </a:p>
            <a:p>
              <a:pPr marL="361950" indent="-361950" algn="l" eaLnBrk="0" hangingPunct="0">
                <a:lnSpc>
                  <a:spcPct val="120000"/>
                </a:lnSpc>
                <a:spcBef>
                  <a:spcPct val="20000"/>
                </a:spcBef>
                <a:buClr>
                  <a:srgbClr val="55B631"/>
                </a:buClr>
                <a:buSzPct val="120000"/>
                <a:buFont typeface="Wingdings" pitchFamily="2" charset="2"/>
                <a:buChar char=""/>
                <a:defRPr/>
              </a:pPr>
              <a:r>
                <a:rPr lang="de-DE" sz="1400" kern="0" dirty="0" err="1"/>
                <a:t>Thinking</a:t>
              </a:r>
              <a:r>
                <a:rPr lang="de-DE" sz="1400" kern="0" dirty="0"/>
                <a:t> </a:t>
              </a:r>
              <a:r>
                <a:rPr lang="de-DE" sz="1400" kern="0" dirty="0" err="1"/>
                <a:t>distance</a:t>
              </a:r>
              <a:r>
                <a:rPr lang="de-DE" sz="1400" kern="0" dirty="0"/>
                <a:t>:</a:t>
              </a:r>
              <a:br>
                <a:rPr lang="de-DE" sz="1400" kern="0" dirty="0"/>
              </a:br>
              <a:r>
                <a:rPr lang="de-DE" sz="1400" kern="0" dirty="0"/>
                <a:t> </a:t>
              </a:r>
              <a:r>
                <a:rPr lang="de-DE" sz="1400" kern="0" dirty="0" err="1"/>
                <a:t>s</a:t>
              </a:r>
              <a:r>
                <a:rPr lang="de-DE" sz="1400" kern="0" baseline="-25000" dirty="0" err="1"/>
                <a:t>reaction</a:t>
              </a:r>
              <a:r>
                <a:rPr lang="de-DE" sz="1400" kern="0" dirty="0"/>
                <a:t> = </a:t>
              </a:r>
              <a:r>
                <a:rPr lang="de-DE" sz="1400" kern="0" dirty="0" err="1"/>
                <a:t>t</a:t>
              </a:r>
              <a:r>
                <a:rPr lang="de-DE" sz="1400" kern="0" baseline="-25000" dirty="0" err="1"/>
                <a:t>reaction</a:t>
              </a:r>
              <a:r>
                <a:rPr lang="de-DE" sz="1400" kern="0" dirty="0"/>
                <a:t> × </a:t>
              </a:r>
              <a:r>
                <a:rPr lang="de-DE" sz="1400" kern="0" dirty="0" err="1"/>
                <a:t>v</a:t>
              </a:r>
              <a:r>
                <a:rPr lang="de-DE" sz="1400" kern="0" baseline="-25000" dirty="0" err="1"/>
                <a:t>bicycle</a:t>
              </a:r>
              <a:r>
                <a:rPr lang="de-DE" sz="1400" kern="0" dirty="0"/>
                <a:t> = 8.3 m</a:t>
              </a:r>
            </a:p>
            <a:p>
              <a:pPr marL="361950" indent="-361950" algn="l" eaLnBrk="0" hangingPunct="0">
                <a:lnSpc>
                  <a:spcPct val="120000"/>
                </a:lnSpc>
                <a:spcBef>
                  <a:spcPct val="20000"/>
                </a:spcBef>
                <a:buClr>
                  <a:srgbClr val="55B631"/>
                </a:buClr>
                <a:buSzPct val="120000"/>
                <a:buFont typeface="Wingdings" pitchFamily="2" charset="2"/>
                <a:buChar char=""/>
                <a:defRPr/>
              </a:pPr>
              <a:endParaRPr lang="de-DE" sz="1400" kern="0" dirty="0"/>
            </a:p>
            <a:p>
              <a:pPr marL="361950" indent="-361950" algn="l" eaLnBrk="0" hangingPunct="0">
                <a:lnSpc>
                  <a:spcPct val="120000"/>
                </a:lnSpc>
                <a:spcBef>
                  <a:spcPct val="20000"/>
                </a:spcBef>
                <a:buClr>
                  <a:srgbClr val="55B631"/>
                </a:buClr>
                <a:buSzPct val="120000"/>
                <a:buFont typeface="Wingdings" pitchFamily="2" charset="2"/>
                <a:buChar char=""/>
                <a:defRPr/>
              </a:pPr>
              <a:r>
                <a:rPr lang="de-DE" sz="1400" kern="0" dirty="0" err="1"/>
                <a:t>Stopping</a:t>
              </a:r>
              <a:r>
                <a:rPr lang="de-DE" sz="1400" kern="0" dirty="0"/>
                <a:t> </a:t>
              </a:r>
              <a:r>
                <a:rPr lang="de-DE" sz="1400" kern="0" dirty="0" err="1"/>
                <a:t>distance</a:t>
              </a:r>
              <a:r>
                <a:rPr lang="de-DE" sz="1400" kern="0" dirty="0"/>
                <a:t>:</a:t>
              </a:r>
              <a:br>
                <a:rPr lang="de-DE" sz="1400" kern="0" dirty="0"/>
              </a:br>
              <a:r>
                <a:rPr lang="de-DE" sz="1400" kern="0" dirty="0"/>
                <a:t> </a:t>
              </a:r>
              <a:r>
                <a:rPr lang="de-DE" sz="1400" kern="0" dirty="0" err="1"/>
                <a:t>s</a:t>
              </a:r>
              <a:r>
                <a:rPr lang="de-DE" sz="1400" kern="0" baseline="-25000" dirty="0" err="1"/>
                <a:t>stop</a:t>
              </a:r>
              <a:r>
                <a:rPr lang="de-DE" sz="1400" kern="0" dirty="0"/>
                <a:t> = </a:t>
              </a:r>
              <a:r>
                <a:rPr lang="de-DE" sz="1400" kern="0" dirty="0" err="1"/>
                <a:t>s</a:t>
              </a:r>
              <a:r>
                <a:rPr lang="de-DE" sz="1400" kern="0" baseline="-25000" dirty="0" err="1"/>
                <a:t>reaction</a:t>
              </a:r>
              <a:r>
                <a:rPr lang="de-DE" sz="1400" kern="0" dirty="0"/>
                <a:t> + </a:t>
              </a:r>
              <a:r>
                <a:rPr lang="de-DE" sz="1400" kern="0" dirty="0" err="1"/>
                <a:t>s</a:t>
              </a:r>
              <a:r>
                <a:rPr lang="de-DE" sz="1400" kern="0" baseline="-25000" dirty="0" err="1"/>
                <a:t>braking</a:t>
              </a:r>
              <a:r>
                <a:rPr lang="de-DE" sz="1400" kern="0" dirty="0"/>
                <a:t> = </a:t>
              </a:r>
              <a:r>
                <a:rPr lang="de-DE" sz="1400" b="1" u="sng" kern="0" dirty="0"/>
                <a:t>15.2 m</a:t>
              </a:r>
            </a:p>
            <a:p>
              <a:pPr marL="361950" indent="-361950" algn="l" eaLnBrk="0" hangingPunct="0">
                <a:lnSpc>
                  <a:spcPct val="120000"/>
                </a:lnSpc>
                <a:spcBef>
                  <a:spcPct val="20000"/>
                </a:spcBef>
                <a:buClr>
                  <a:srgbClr val="55B631"/>
                </a:buClr>
                <a:buSzPct val="120000"/>
                <a:buFont typeface="Wingdings" pitchFamily="2" charset="2"/>
                <a:buChar char=""/>
                <a:defRPr/>
              </a:pPr>
              <a:endParaRPr lang="de-DE" sz="1400" b="1" u="sng" kern="0" dirty="0"/>
            </a:p>
            <a:p>
              <a:pPr marL="361950" indent="-361950" algn="l" eaLnBrk="0" hangingPunct="0">
                <a:lnSpc>
                  <a:spcPct val="120000"/>
                </a:lnSpc>
                <a:spcBef>
                  <a:spcPct val="20000"/>
                </a:spcBef>
                <a:buClr>
                  <a:srgbClr val="55B631"/>
                </a:buClr>
                <a:buSzPct val="120000"/>
                <a:buFont typeface="Wingdings" pitchFamily="2" charset="2"/>
                <a:buChar char=""/>
                <a:defRPr/>
              </a:pPr>
              <a:r>
                <a:rPr lang="de-DE" sz="1400" b="1" kern="0" dirty="0" err="1"/>
                <a:t>Cyclist</a:t>
              </a:r>
              <a:r>
                <a:rPr lang="de-DE" sz="1400" b="1" kern="0" dirty="0"/>
                <a:t> </a:t>
              </a:r>
              <a:r>
                <a:rPr lang="de-DE" sz="1400" b="1" kern="0" dirty="0" err="1"/>
                <a:t>needs</a:t>
              </a:r>
              <a:r>
                <a:rPr lang="de-DE" sz="1400" b="1" kern="0" dirty="0"/>
                <a:t> 15.2 m </a:t>
              </a:r>
              <a:r>
                <a:rPr lang="de-DE" sz="1400" b="1" kern="0" dirty="0" err="1"/>
                <a:t>to</a:t>
              </a:r>
              <a:r>
                <a:rPr lang="de-DE" sz="1400" b="1" kern="0" dirty="0"/>
                <a:t> </a:t>
              </a:r>
              <a:r>
                <a:rPr lang="de-DE" sz="1400" b="1" kern="0" dirty="0" err="1"/>
                <a:t>reach</a:t>
              </a:r>
              <a:r>
                <a:rPr lang="de-DE" sz="1400" b="1" kern="0" dirty="0"/>
                <a:t> standstill </a:t>
              </a:r>
              <a:r>
                <a:rPr lang="de-DE" sz="1400" b="1" kern="0" dirty="0" err="1"/>
                <a:t>from</a:t>
              </a:r>
              <a:r>
                <a:rPr lang="de-DE" sz="1400" b="1" kern="0" dirty="0"/>
                <a:t> an </a:t>
              </a:r>
              <a:r>
                <a:rPr lang="de-DE" sz="1400" b="1" kern="0" dirty="0" err="1"/>
                <a:t>initial</a:t>
              </a:r>
              <a:r>
                <a:rPr lang="de-DE" sz="1400" b="1" kern="0" dirty="0"/>
                <a:t> </a:t>
              </a:r>
              <a:r>
                <a:rPr lang="de-DE" sz="1400" b="1" kern="0" dirty="0" err="1"/>
                <a:t>velocity</a:t>
              </a:r>
              <a:r>
                <a:rPr lang="de-DE" sz="1400" b="1" kern="0" dirty="0"/>
                <a:t> </a:t>
              </a:r>
              <a:r>
                <a:rPr lang="de-DE" sz="1400" b="1" kern="0" dirty="0" err="1"/>
                <a:t>of</a:t>
              </a:r>
              <a:r>
                <a:rPr lang="de-DE" sz="1400" b="1" kern="0" dirty="0"/>
                <a:t> 25 km/h</a:t>
              </a:r>
            </a:p>
          </p:txBody>
        </p:sp>
        <p:grpSp>
          <p:nvGrpSpPr>
            <p:cNvPr id="27" name="Gruppieren 26"/>
            <p:cNvGrpSpPr/>
            <p:nvPr/>
          </p:nvGrpSpPr>
          <p:grpSpPr>
            <a:xfrm>
              <a:off x="5702920" y="1545927"/>
              <a:ext cx="1154286" cy="597967"/>
              <a:chOff x="5721970" y="1627138"/>
              <a:chExt cx="1154286" cy="597967"/>
            </a:xfrm>
          </p:grpSpPr>
          <p:sp>
            <p:nvSpPr>
              <p:cNvPr id="13" name="Textfeld 12"/>
              <p:cNvSpPr txBox="1"/>
              <p:nvPr/>
            </p:nvSpPr>
            <p:spPr>
              <a:xfrm>
                <a:off x="6177771" y="1661046"/>
                <a:ext cx="6960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kern="0" dirty="0" err="1"/>
                  <a:t>v</a:t>
                </a:r>
                <a:r>
                  <a:rPr lang="de-DE" sz="1400" kern="0" baseline="-25000" dirty="0" err="1"/>
                  <a:t>bicycle</a:t>
                </a:r>
                <a:endParaRPr lang="de-DE" sz="1400" dirty="0"/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6178629" y="1917328"/>
                <a:ext cx="6976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kern="0" dirty="0" err="1"/>
                  <a:t>a</a:t>
                </a:r>
                <a:r>
                  <a:rPr lang="de-DE" sz="1400" kern="0" baseline="-25000" dirty="0" err="1"/>
                  <a:t>bicycle</a:t>
                </a:r>
                <a:endParaRPr lang="de-DE" sz="1400" dirty="0"/>
              </a:p>
            </p:txBody>
          </p:sp>
          <p:cxnSp>
            <p:nvCxnSpPr>
              <p:cNvPr id="16" name="Gerade Verbindung 15"/>
              <p:cNvCxnSpPr/>
              <p:nvPr/>
            </p:nvCxnSpPr>
            <p:spPr bwMode="auto">
              <a:xfrm>
                <a:off x="6282387" y="1989336"/>
                <a:ext cx="50405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6276037" y="1627138"/>
                <a:ext cx="25840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900" kern="0" dirty="0"/>
                  <a:t>2</a:t>
                </a:r>
                <a:endParaRPr lang="de-DE" sz="900" dirty="0"/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5721970" y="1813570"/>
                <a:ext cx="6880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kern="0" dirty="0"/>
                  <a:t>0.5× </a:t>
                </a:r>
                <a:endParaRPr lang="de-DE" sz="1400" dirty="0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Driver Assistance System</a:t>
            </a:r>
            <a:br>
              <a:rPr lang="de-DE" dirty="0"/>
            </a:br>
            <a:endParaRPr lang="de-DE" dirty="0"/>
          </a:p>
        </p:txBody>
      </p:sp>
      <p:sp>
        <p:nvSpPr>
          <p:cNvPr id="19" name="Auf der gleichen Seite des Rechtecks liegende Ecken abrunden 18"/>
          <p:cNvSpPr/>
          <p:nvPr/>
        </p:nvSpPr>
        <p:spPr bwMode="auto">
          <a:xfrm rot="16200000">
            <a:off x="897189" y="1443452"/>
            <a:ext cx="648000" cy="1440000"/>
          </a:xfrm>
          <a:prstGeom prst="round2Same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0" name="Gleichschenkliges Dreieck 19"/>
          <p:cNvSpPr/>
          <p:nvPr/>
        </p:nvSpPr>
        <p:spPr bwMode="auto">
          <a:xfrm rot="5400000">
            <a:off x="251049" y="2061672"/>
            <a:ext cx="252028" cy="216000"/>
          </a:xfrm>
          <a:prstGeom prst="triangl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1" name="Gleichschenkliges Dreieck 20"/>
          <p:cNvSpPr/>
          <p:nvPr/>
        </p:nvSpPr>
        <p:spPr bwMode="auto">
          <a:xfrm rot="5400000">
            <a:off x="251049" y="2371019"/>
            <a:ext cx="252028" cy="216000"/>
          </a:xfrm>
          <a:prstGeom prst="triangl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789221" y="1973228"/>
            <a:ext cx="792088" cy="40011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24" name="Gerade Verbindung 23"/>
          <p:cNvCxnSpPr/>
          <p:nvPr/>
        </p:nvCxnSpPr>
        <p:spPr bwMode="auto">
          <a:xfrm flipH="1" flipV="1">
            <a:off x="645205" y="1875384"/>
            <a:ext cx="144016" cy="9106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Gerade Verbindung 30"/>
          <p:cNvCxnSpPr/>
          <p:nvPr/>
        </p:nvCxnSpPr>
        <p:spPr bwMode="auto">
          <a:xfrm>
            <a:off x="1581309" y="2373090"/>
            <a:ext cx="360040" cy="7200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Gerade Verbindung 32"/>
          <p:cNvCxnSpPr/>
          <p:nvPr/>
        </p:nvCxnSpPr>
        <p:spPr bwMode="auto">
          <a:xfrm>
            <a:off x="645205" y="1843634"/>
            <a:ext cx="4762" cy="63378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Gerade Verbindung 40"/>
          <p:cNvCxnSpPr/>
          <p:nvPr/>
        </p:nvCxnSpPr>
        <p:spPr bwMode="auto">
          <a:xfrm flipH="1">
            <a:off x="645205" y="2377059"/>
            <a:ext cx="144016" cy="7200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Gerade Verbindung 43"/>
          <p:cNvCxnSpPr/>
          <p:nvPr/>
        </p:nvCxnSpPr>
        <p:spPr bwMode="auto">
          <a:xfrm flipV="1">
            <a:off x="1581309" y="1865859"/>
            <a:ext cx="360040" cy="1059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 bwMode="auto">
          <a:xfrm>
            <a:off x="678543" y="1746005"/>
            <a:ext cx="45719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9" name="Rechteck 48"/>
          <p:cNvSpPr/>
          <p:nvPr/>
        </p:nvSpPr>
        <p:spPr bwMode="auto">
          <a:xfrm>
            <a:off x="1246222" y="2509166"/>
            <a:ext cx="5400000" cy="360000"/>
          </a:xfrm>
          <a:prstGeom prst="rect">
            <a:avLst/>
          </a:prstGeom>
          <a:solidFill>
            <a:srgbClr val="FF424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0" name="Rechteck 49"/>
          <p:cNvSpPr/>
          <p:nvPr/>
        </p:nvSpPr>
        <p:spPr bwMode="auto">
          <a:xfrm>
            <a:off x="1239565" y="1460699"/>
            <a:ext cx="5400000" cy="360000"/>
          </a:xfrm>
          <a:prstGeom prst="rect">
            <a:avLst/>
          </a:prstGeom>
          <a:solidFill>
            <a:srgbClr val="FF424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78" name="Gerade Verbindung 77"/>
          <p:cNvCxnSpPr>
            <a:stCxn id="22" idx="0"/>
            <a:endCxn id="19" idx="0"/>
          </p:cNvCxnSpPr>
          <p:nvPr/>
        </p:nvCxnSpPr>
        <p:spPr bwMode="auto">
          <a:xfrm flipV="1">
            <a:off x="1185265" y="1839452"/>
            <a:ext cx="35924" cy="1337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Gerade Verbindung 79"/>
          <p:cNvCxnSpPr/>
          <p:nvPr/>
        </p:nvCxnSpPr>
        <p:spPr bwMode="auto">
          <a:xfrm flipH="1" flipV="1">
            <a:off x="1187625" y="2376959"/>
            <a:ext cx="33564" cy="10811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Geschweifte Klammer links 83"/>
          <p:cNvSpPr/>
          <p:nvPr/>
        </p:nvSpPr>
        <p:spPr bwMode="auto">
          <a:xfrm flipH="1">
            <a:off x="6652858" y="2512442"/>
            <a:ext cx="244028" cy="360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6803224" y="2536948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1 m</a:t>
            </a:r>
          </a:p>
        </p:txBody>
      </p:sp>
      <p:sp>
        <p:nvSpPr>
          <p:cNvPr id="87" name="Geschweifte Klammer rechts 86"/>
          <p:cNvSpPr/>
          <p:nvPr/>
        </p:nvSpPr>
        <p:spPr bwMode="auto">
          <a:xfrm rot="16200000">
            <a:off x="3758201" y="-1421722"/>
            <a:ext cx="364762" cy="53904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8" name="Textfeld 87"/>
          <p:cNvSpPr txBox="1"/>
          <p:nvPr/>
        </p:nvSpPr>
        <p:spPr>
          <a:xfrm>
            <a:off x="2949820" y="843806"/>
            <a:ext cx="1970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Critical </a:t>
            </a:r>
            <a:r>
              <a:rPr lang="de-DE" sz="1200" dirty="0" err="1"/>
              <a:t>area</a:t>
            </a:r>
            <a:r>
              <a:rPr lang="de-DE" sz="1200" dirty="0"/>
              <a:t> </a:t>
            </a:r>
            <a:r>
              <a:rPr lang="de-DE" sz="1200" dirty="0" err="1"/>
              <a:t>up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15m</a:t>
            </a:r>
          </a:p>
        </p:txBody>
      </p:sp>
      <p:sp>
        <p:nvSpPr>
          <p:cNvPr id="91" name="Inhaltsplatzhalter 2"/>
          <p:cNvSpPr>
            <a:spLocks noGrp="1"/>
          </p:cNvSpPr>
          <p:nvPr>
            <p:ph idx="1"/>
          </p:nvPr>
        </p:nvSpPr>
        <p:spPr>
          <a:xfrm>
            <a:off x="251520" y="2859782"/>
            <a:ext cx="8424936" cy="1800200"/>
          </a:xfrm>
        </p:spPr>
        <p:txBody>
          <a:bodyPr>
            <a:normAutofit/>
          </a:bodyPr>
          <a:lstStyle/>
          <a:p>
            <a:pPr marL="266700" indent="-26670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600" dirty="0" err="1"/>
              <a:t>Proposal</a:t>
            </a:r>
            <a:r>
              <a:rPr lang="de-DE" sz="1600" dirty="0"/>
              <a:t>:</a:t>
            </a:r>
          </a:p>
          <a:p>
            <a:pPr marL="266700" indent="-266700">
              <a:lnSpc>
                <a:spcPct val="100000"/>
              </a:lnSpc>
              <a:spcAft>
                <a:spcPts val="0"/>
              </a:spcAft>
            </a:pPr>
            <a:r>
              <a:rPr lang="de-DE" sz="1600" dirty="0"/>
              <a:t>Speed adaptive </a:t>
            </a:r>
            <a:r>
              <a:rPr lang="de-DE" sz="1600" dirty="0" err="1"/>
              <a:t>critical</a:t>
            </a:r>
            <a:r>
              <a:rPr lang="de-DE" sz="1600" dirty="0"/>
              <a:t> </a:t>
            </a:r>
            <a:r>
              <a:rPr lang="de-DE" sz="1600" dirty="0" err="1"/>
              <a:t>area</a:t>
            </a:r>
            <a:r>
              <a:rPr lang="de-DE" sz="1600" dirty="0"/>
              <a:t> </a:t>
            </a:r>
            <a:r>
              <a:rPr lang="de-DE" sz="1600" dirty="0" err="1"/>
              <a:t>up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15m </a:t>
            </a:r>
            <a:r>
              <a:rPr lang="de-DE" sz="1600" dirty="0" err="1"/>
              <a:t>with</a:t>
            </a:r>
            <a:r>
              <a:rPr lang="de-DE" sz="1600" dirty="0"/>
              <a:t> intensive </a:t>
            </a:r>
            <a:r>
              <a:rPr lang="de-DE" sz="1600" dirty="0" err="1"/>
              <a:t>warning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exiting</a:t>
            </a:r>
            <a:r>
              <a:rPr lang="de-DE" sz="1600" dirty="0"/>
              <a:t> </a:t>
            </a:r>
            <a:r>
              <a:rPr lang="de-DE" sz="1600" dirty="0" err="1"/>
              <a:t>car</a:t>
            </a:r>
            <a:r>
              <a:rPr lang="de-DE" sz="1600" dirty="0"/>
              <a:t> </a:t>
            </a:r>
            <a:r>
              <a:rPr lang="de-DE" sz="1600" dirty="0" err="1"/>
              <a:t>occupants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</a:t>
            </a:r>
            <a:r>
              <a:rPr lang="de-DE" sz="1600" dirty="0" err="1"/>
              <a:t>temporary</a:t>
            </a:r>
            <a:r>
              <a:rPr lang="de-DE" sz="1600" dirty="0"/>
              <a:t> </a:t>
            </a:r>
            <a:r>
              <a:rPr lang="de-DE" sz="1600" dirty="0" err="1"/>
              <a:t>blockade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door</a:t>
            </a:r>
            <a:endParaRPr lang="de-DE" sz="1600" dirty="0"/>
          </a:p>
          <a:p>
            <a:pPr marL="266700" indent="-266700">
              <a:lnSpc>
                <a:spcPct val="100000"/>
              </a:lnSpc>
              <a:spcAft>
                <a:spcPts val="0"/>
              </a:spcAft>
            </a:pPr>
            <a:r>
              <a:rPr lang="de-DE" sz="1600" dirty="0" err="1"/>
              <a:t>Adressing</a:t>
            </a:r>
            <a:r>
              <a:rPr lang="de-DE" sz="1600" dirty="0"/>
              <a:t> lateral </a:t>
            </a:r>
            <a:r>
              <a:rPr lang="de-DE" sz="1600" dirty="0" err="1"/>
              <a:t>distance</a:t>
            </a:r>
            <a:r>
              <a:rPr lang="de-DE" sz="1600" dirty="0"/>
              <a:t> </a:t>
            </a:r>
            <a:r>
              <a:rPr lang="de-DE" sz="1600" dirty="0" err="1"/>
              <a:t>up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1m</a:t>
            </a:r>
          </a:p>
          <a:p>
            <a:pPr marL="266700" indent="-266700">
              <a:lnSpc>
                <a:spcPct val="100000"/>
              </a:lnSpc>
              <a:spcAft>
                <a:spcPts val="0"/>
              </a:spcAft>
            </a:pPr>
            <a:r>
              <a:rPr lang="de-DE" sz="1600" dirty="0"/>
              <a:t>Working </a:t>
            </a:r>
            <a:r>
              <a:rPr lang="de-DE" sz="1600" dirty="0" err="1"/>
              <a:t>under</a:t>
            </a:r>
            <a:r>
              <a:rPr lang="de-DE" sz="1600" dirty="0"/>
              <a:t> </a:t>
            </a:r>
            <a:r>
              <a:rPr lang="de-DE" sz="1600" dirty="0" err="1"/>
              <a:t>daylight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well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lowlight</a:t>
            </a:r>
            <a:r>
              <a:rPr lang="de-DE" sz="1600" dirty="0"/>
              <a:t> </a:t>
            </a:r>
            <a:r>
              <a:rPr lang="de-DE" sz="1600" dirty="0" err="1"/>
              <a:t>conditions</a:t>
            </a:r>
            <a:endParaRPr lang="de-DE" sz="1600" dirty="0"/>
          </a:p>
          <a:p>
            <a:pPr marL="266700" indent="-266700">
              <a:lnSpc>
                <a:spcPct val="100000"/>
              </a:lnSpc>
              <a:spcAft>
                <a:spcPts val="0"/>
              </a:spcAft>
            </a:pPr>
            <a:r>
              <a:rPr lang="de-DE" sz="1600" dirty="0"/>
              <a:t>Working on </a:t>
            </a:r>
            <a:r>
              <a:rPr lang="de-DE" sz="1600" dirty="0" err="1"/>
              <a:t>driver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well </a:t>
            </a:r>
            <a:r>
              <a:rPr lang="de-DE" sz="1600" dirty="0" err="1"/>
              <a:t>as</a:t>
            </a:r>
            <a:r>
              <a:rPr lang="de-DE" sz="1600" dirty="0"/>
              <a:t> front </a:t>
            </a:r>
            <a:r>
              <a:rPr lang="de-DE" sz="1600" dirty="0" err="1"/>
              <a:t>seat</a:t>
            </a:r>
            <a:r>
              <a:rPr lang="de-DE" sz="1600" dirty="0"/>
              <a:t> passenger </a:t>
            </a:r>
            <a:r>
              <a:rPr lang="de-DE" sz="1600" dirty="0" err="1"/>
              <a:t>side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 bwMode="auto">
          <a:xfrm>
            <a:off x="683568" y="2509396"/>
            <a:ext cx="45719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tmuster07">
  <a:themeElements>
    <a:clrScheme name="bastmuster07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bastmuster0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stmuster07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293</Words>
  <Application>Microsoft Office PowerPoint</Application>
  <PresentationFormat>On-screen Show (16:9)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Verdana</vt:lpstr>
      <vt:lpstr>Wingdings</vt:lpstr>
      <vt:lpstr>bastmuster07</vt:lpstr>
      <vt:lpstr>PowerPoint Presentation</vt:lpstr>
      <vt:lpstr>Structure </vt:lpstr>
      <vt:lpstr>Accident Analysis – National statistic </vt:lpstr>
      <vt:lpstr>Accident Analysis – In-Depth (GIDAS) </vt:lpstr>
      <vt:lpstr>Accident Analysis – In-Depth (GIDAS) </vt:lpstr>
      <vt:lpstr>Derivation of cyclist stopping distance</vt:lpstr>
      <vt:lpstr>Proposal for Driver Assistance System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/>
  <cp:lastModifiedBy/>
  <cp:revision>25</cp:revision>
  <dcterms:created xsi:type="dcterms:W3CDTF">2016-02-26T15:20:26Z</dcterms:created>
  <dcterms:modified xsi:type="dcterms:W3CDTF">2020-07-03T08:37:38Z</dcterms:modified>
</cp:coreProperties>
</file>