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303" r:id="rId2"/>
    <p:sldId id="335" r:id="rId3"/>
    <p:sldId id="305" r:id="rId4"/>
    <p:sldId id="339" r:id="rId5"/>
    <p:sldId id="340" r:id="rId6"/>
    <p:sldId id="341" r:id="rId7"/>
    <p:sldId id="342" r:id="rId8"/>
    <p:sldId id="343" r:id="rId9"/>
    <p:sldId id="344" r:id="rId10"/>
    <p:sldId id="345" r:id="rId11"/>
    <p:sldId id="353" r:id="rId12"/>
    <p:sldId id="346" r:id="rId13"/>
    <p:sldId id="348" r:id="rId14"/>
    <p:sldId id="349" r:id="rId15"/>
    <p:sldId id="351" r:id="rId16"/>
    <p:sldId id="347" r:id="rId17"/>
    <p:sldId id="352" r:id="rId18"/>
    <p:sldId id="286" r:id="rId19"/>
    <p:sldId id="300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777">
          <p15:clr>
            <a:srgbClr val="A4A3A4"/>
          </p15:clr>
        </p15:guide>
        <p15:guide id="4" pos="3839">
          <p15:clr>
            <a:srgbClr val="A4A3A4"/>
          </p15:clr>
        </p15:guide>
        <p15:guide id="5" orient="horz" pos="2162">
          <p15:clr>
            <a:srgbClr val="A4A3A4"/>
          </p15:clr>
        </p15:guide>
        <p15:guide id="6" pos="3835">
          <p15:clr>
            <a:srgbClr val="A4A3A4"/>
          </p15:clr>
        </p15:guide>
        <p15:guide id="7" orient="horz" pos="135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34ABE3"/>
    <a:srgbClr val="2AB6F0"/>
    <a:srgbClr val="195989"/>
    <a:srgbClr val="1D679F"/>
    <a:srgbClr val="1F6DA6"/>
    <a:srgbClr val="1B5B87"/>
    <a:srgbClr val="227DC1"/>
    <a:srgbClr val="2178B9"/>
    <a:srgbClr val="2177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76" d="100"/>
          <a:sy n="76" d="100"/>
        </p:scale>
        <p:origin x="582" y="84"/>
      </p:cViewPr>
      <p:guideLst>
        <p:guide orient="horz" pos="2092"/>
        <p:guide pos="3840"/>
        <p:guide orient="horz" pos="3777"/>
        <p:guide pos="3839"/>
        <p:guide orient="horz" pos="2162"/>
        <p:guide pos="3835"/>
        <p:guide orient="horz" pos="1352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85" d="100"/>
          <a:sy n="85" d="100"/>
        </p:scale>
        <p:origin x="2952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pPr/>
              <a:t>09/06/2020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pPr/>
              <a:t>09/06/2020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yintracomm.ec.europa.eu/corp/intellectual-property/Documents/2019_Reuse-guidelines(CC-BY).pdf" TargetMode="External"/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90301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90301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90301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90301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Delete/update</a:t>
            </a:r>
            <a:r>
              <a:rPr lang="en-IE" baseline="0" dirty="0"/>
              <a:t> as appropriate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19794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Update/add/delete parts of the</a:t>
            </a:r>
            <a:r>
              <a:rPr lang="en-IE" baseline="0" dirty="0"/>
              <a:t> copy right notice where appropriate.</a:t>
            </a:r>
          </a:p>
          <a:p>
            <a:r>
              <a:rPr lang="en-IE" baseline="0" dirty="0"/>
              <a:t>More information: </a:t>
            </a:r>
            <a:r>
              <a:rPr lang="en-GB" dirty="0">
                <a:hlinkClick r:id="rId3"/>
              </a:rPr>
              <a:t>https://myintracomm.ec.europa.eu/corp/intellectual-property/Documents/2019_Reuse-guidelines%28CC-BY%29.pdf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073101"/>
            <a:ext cx="12192000" cy="57849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49" y="1992572"/>
            <a:ext cx="10290265" cy="2149523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0" y="4418049"/>
            <a:ext cx="10290265" cy="8977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3" y="5391726"/>
            <a:ext cx="5267202" cy="8774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spcAft>
                <a:spcPts val="800"/>
              </a:spcAft>
              <a:buFontTx/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Speaker</a:t>
            </a:r>
            <a:br>
              <a:rPr lang="en-GB" noProof="0" dirty="0"/>
            </a:br>
            <a:r>
              <a:rPr lang="en-GB" noProof="0" dirty="0"/>
              <a:t>Venue and date</a:t>
            </a:r>
          </a:p>
        </p:txBody>
      </p:sp>
      <p:pic>
        <p:nvPicPr>
          <p:cNvPr id="8" name="Picture 7" descr="Foote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221" y="6390001"/>
            <a:ext cx="697559" cy="467999"/>
          </a:xfrm>
          <a:prstGeom prst="rect">
            <a:avLst/>
          </a:prstGeom>
        </p:spPr>
      </p:pic>
      <p:pic>
        <p:nvPicPr>
          <p:cNvPr id="13" name="Picture 12" descr="EC-JRC-logo_vertical_EN_pos_transparent-background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3" t="5040" r="4159" b="4382"/>
          <a:stretch/>
        </p:blipFill>
        <p:spPr>
          <a:xfrm>
            <a:off x="5373779" y="264907"/>
            <a:ext cx="1674947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7615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214048" y="1992572"/>
            <a:ext cx="8010798" cy="3616657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662614" y="1825625"/>
            <a:ext cx="4583519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buClr>
                <a:schemeClr val="accent5"/>
              </a:buClr>
              <a:buFont typeface="Arial"/>
              <a:buNone/>
              <a:defRPr/>
            </a:lvl1pPr>
            <a:lvl2pPr>
              <a:buClr>
                <a:schemeClr val="accent5"/>
              </a:buClr>
              <a:buNone/>
              <a:defRPr/>
            </a:lvl2pPr>
            <a:lvl3pPr>
              <a:buClr>
                <a:schemeClr val="accent5"/>
              </a:buClr>
              <a:buNone/>
              <a:defRPr/>
            </a:lvl3pPr>
            <a:lvl4pPr>
              <a:buClr>
                <a:schemeClr val="accent5"/>
              </a:buClr>
              <a:buNone/>
              <a:defRPr/>
            </a:lvl4pPr>
            <a:lvl5pPr>
              <a:buClr>
                <a:schemeClr val="accent5"/>
              </a:buClr>
              <a:buNone/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662614" y="586765"/>
            <a:ext cx="4581771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Pictur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-63280" y="-62165"/>
            <a:ext cx="12318560" cy="3468939"/>
          </a:xfrm>
          <a:prstGeom prst="rect">
            <a:avLst/>
          </a:prstGeom>
          <a:solidFill>
            <a:schemeClr val="bg2"/>
          </a:solidFill>
          <a:ln w="28575" cmpd="sng">
            <a:solidFill>
              <a:schemeClr val="accent5"/>
            </a:solidFill>
          </a:ln>
        </p:spPr>
        <p:txBody>
          <a:bodyPr/>
          <a:lstStyle>
            <a:lvl1pPr marL="0" indent="0">
              <a:buClr>
                <a:schemeClr val="accent2"/>
              </a:buClr>
              <a:buFont typeface="Arial"/>
              <a:buNone/>
              <a:defRPr/>
            </a:lvl1pPr>
          </a:lstStyle>
          <a:p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385" y="2818576"/>
            <a:ext cx="10287000" cy="628377"/>
          </a:xfrm>
          <a:prstGeom prst="rect">
            <a:avLst/>
          </a:prstGeom>
          <a:solidFill>
            <a:schemeClr val="bg1"/>
          </a:solidFill>
        </p:spPr>
        <p:txBody>
          <a:bodyPr wrap="square" anchor="b">
            <a:sp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957385" y="3630613"/>
            <a:ext cx="10287000" cy="2365375"/>
          </a:xfrm>
          <a:prstGeom prst="rect">
            <a:avLst/>
          </a:prstGeom>
        </p:spPr>
        <p:txBody>
          <a:bodyPr/>
          <a:lstStyle>
            <a:lvl1pPr marL="0" indent="-342900" algn="l">
              <a:buClr>
                <a:schemeClr val="accent5"/>
              </a:buClr>
              <a:buFont typeface="Arial"/>
              <a:buNone/>
              <a:defRPr/>
            </a:lvl1pPr>
            <a:lvl2pPr marL="800100" indent="-342900">
              <a:buClr>
                <a:schemeClr val="accent5"/>
              </a:buClr>
              <a:buFont typeface="Arial"/>
              <a:buNone/>
              <a:defRPr/>
            </a:lvl2pPr>
            <a:lvl3pPr marL="1200150" indent="-285750">
              <a:buClr>
                <a:schemeClr val="accent5"/>
              </a:buClr>
              <a:buFont typeface="Arial"/>
              <a:buNone/>
              <a:defRPr/>
            </a:lvl3pPr>
            <a:lvl4pPr marL="1657350" indent="-285750">
              <a:buClr>
                <a:schemeClr val="accent5"/>
              </a:buClr>
              <a:buFont typeface="Arial"/>
              <a:buNone/>
              <a:defRPr/>
            </a:lvl4pPr>
            <a:lvl5pPr marL="2114550" indent="-285750">
              <a:buClr>
                <a:schemeClr val="accent5"/>
              </a:buClr>
              <a:buFont typeface="Arial"/>
              <a:buNone/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F77687C-AC6F-634F-AC60-81131BCE7FC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38201" y="1750540"/>
            <a:ext cx="3416382" cy="3523152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A1F17483-D7EC-5F47-B284-CA9DDB1A890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178392" y="4331292"/>
            <a:ext cx="2736000" cy="152423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en-GB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E020C457-3C2E-CA42-88B4-5E3F06B1AE9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338313" y="1750540"/>
            <a:ext cx="3416382" cy="3523152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B33CC6E2-D391-D44C-9F83-EE43AEFB9DA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678504" y="4331292"/>
            <a:ext cx="2736000" cy="152423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en-GB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82EE2749-4448-E94D-A3B6-E8FD4C9B9E3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7841783" y="1750540"/>
            <a:ext cx="3416382" cy="3523152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292FCF7F-70FF-AF43-824A-E78383E715EC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181974" y="4331292"/>
            <a:ext cx="2736000" cy="152423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5F365213-848B-024E-A456-0D200676FA2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733074" y="1750540"/>
            <a:ext cx="3330000" cy="208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27" name="Picture Placeholder 2">
            <a:extLst>
              <a:ext uri="{FF2B5EF4-FFF2-40B4-BE49-F238E27FC236}">
                <a16:creationId xmlns:a16="http://schemas.microsoft.com/office/drawing/2014/main" id="{1F0C252E-54B1-624A-B251-93ACB24B44E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33075" y="3907988"/>
            <a:ext cx="3330000" cy="208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28" name="Picture Placeholder 2">
            <a:extLst>
              <a:ext uri="{FF2B5EF4-FFF2-40B4-BE49-F238E27FC236}">
                <a16:creationId xmlns:a16="http://schemas.microsoft.com/office/drawing/2014/main" id="{EC7BFE4B-D881-0841-972F-3BB3E43AAF6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27391" y="1750540"/>
            <a:ext cx="3330000" cy="208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29" name="Text Placeholder 12">
            <a:extLst>
              <a:ext uri="{FF2B5EF4-FFF2-40B4-BE49-F238E27FC236}">
                <a16:creationId xmlns:a16="http://schemas.microsoft.com/office/drawing/2014/main" id="{26D230BA-B3D4-3543-AD14-9F6C784D2F4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549106" y="3907988"/>
            <a:ext cx="1620000" cy="208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lnSpc>
                <a:spcPts val="168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30" name="Text Placeholder 12">
            <a:extLst>
              <a:ext uri="{FF2B5EF4-FFF2-40B4-BE49-F238E27FC236}">
                <a16:creationId xmlns:a16="http://schemas.microsoft.com/office/drawing/2014/main" id="{6151C0D4-98EF-D447-A8C6-142CA23E3F1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70722" y="1750540"/>
            <a:ext cx="1663928" cy="208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lnSpc>
                <a:spcPts val="168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31" name="Picture Placeholder 2">
            <a:extLst>
              <a:ext uri="{FF2B5EF4-FFF2-40B4-BE49-F238E27FC236}">
                <a16:creationId xmlns:a16="http://schemas.microsoft.com/office/drawing/2014/main" id="{3298D3D7-E8BE-DE4C-9995-3011560B905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127393" y="3907988"/>
            <a:ext cx="3330000" cy="208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32" name="Text Placeholder 12">
            <a:extLst>
              <a:ext uri="{FF2B5EF4-FFF2-40B4-BE49-F238E27FC236}">
                <a16:creationId xmlns:a16="http://schemas.microsoft.com/office/drawing/2014/main" id="{5AA5AF97-B62D-1649-9296-29B8A162A14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78650" y="3897313"/>
            <a:ext cx="1656000" cy="2098675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lnSpc>
                <a:spcPts val="168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33" name="Text Placeholder 12">
            <a:extLst>
              <a:ext uri="{FF2B5EF4-FFF2-40B4-BE49-F238E27FC236}">
                <a16:creationId xmlns:a16="http://schemas.microsoft.com/office/drawing/2014/main" id="{018AC41E-3877-BF47-AA29-7A9F0F0A096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549106" y="1750540"/>
            <a:ext cx="1620000" cy="208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lnSpc>
                <a:spcPts val="168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30587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rgbClr val="F8CC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100617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34321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305502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cover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"/>
            <a:ext cx="12192000" cy="68580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281657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rgbClr val="FFD129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1657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rgbClr val="FFD1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284602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4602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 pitchFamily="34" charset="0"/>
              <a:buNone/>
              <a:defRPr baseline="0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2525" y="1825625"/>
            <a:ext cx="5002090" cy="417036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Clr>
                <a:schemeClr val="accent5"/>
              </a:buClr>
              <a:buFont typeface="Arial"/>
              <a:buNone/>
              <a:defRPr/>
            </a:lvl1pPr>
          </a:lstStyle>
          <a:p>
            <a:pPr lvl="0"/>
            <a:endParaRPr lang="en-GB" noProof="0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0" hasCustomPrompt="1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 baseline="0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5pPr>
          </a:lstStyle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pPr>
            <a:r>
              <a:rPr lang="en-GB" noProof="0" dirty="0"/>
              <a:t>Insert text</a:t>
            </a: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pPr>
            <a:endParaRPr lang="en-GB" noProof="0" dirty="0"/>
          </a:p>
          <a:p>
            <a:pPr lvl="0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1" hasCustomPrompt="1"/>
          </p:nvPr>
        </p:nvSpPr>
        <p:spPr>
          <a:xfrm>
            <a:off x="623252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None/>
              <a:defRPr strike="noStrike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 hasCustomPrompt="1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 pitchFamily="34" charset="0"/>
              <a:buNone/>
              <a:defRPr baseline="0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970722" y="1825625"/>
            <a:ext cx="3229533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buClr>
                <a:schemeClr val="accent5"/>
              </a:buClr>
              <a:buFont typeface="Arial"/>
              <a:buNone/>
              <a:defRPr baseline="0"/>
            </a:lvl1pPr>
            <a:lvl2pPr>
              <a:buClr>
                <a:schemeClr val="accent5"/>
              </a:buClr>
              <a:buNone/>
              <a:defRPr/>
            </a:lvl2pPr>
            <a:lvl3pPr>
              <a:buClr>
                <a:schemeClr val="accent5"/>
              </a:buClr>
              <a:buNone/>
              <a:defRPr/>
            </a:lvl3pPr>
            <a:lvl4pPr>
              <a:buClr>
                <a:schemeClr val="accent5"/>
              </a:buClr>
              <a:buNone/>
              <a:defRPr/>
            </a:lvl4pPr>
            <a:lvl5pPr>
              <a:buClr>
                <a:schemeClr val="accent5"/>
              </a:buClr>
              <a:buNone/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3" hasCustomPrompt="1"/>
          </p:nvPr>
        </p:nvSpPr>
        <p:spPr>
          <a:xfrm>
            <a:off x="4476002" y="1825624"/>
            <a:ext cx="3239996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pPr>
            <a:r>
              <a:rPr lang="en-GB" noProof="0" dirty="0"/>
              <a:t>Insert text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5" hasCustomPrompt="1"/>
          </p:nvPr>
        </p:nvSpPr>
        <p:spPr>
          <a:xfrm>
            <a:off x="7990763" y="1825624"/>
            <a:ext cx="3239998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pPr>
            <a:r>
              <a:rPr lang="en-GB" noProof="0" dirty="0"/>
              <a:t>Insert text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0722" y="1681163"/>
            <a:ext cx="5003999" cy="823912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970722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-342900">
              <a:buClr>
                <a:schemeClr val="accent5"/>
              </a:buClr>
              <a:buFont typeface="Arial"/>
              <a:buNone/>
              <a:defRPr/>
            </a:lvl1pPr>
            <a:lvl2pPr>
              <a:buClr>
                <a:schemeClr val="accent5"/>
              </a:buClr>
              <a:buNone/>
              <a:defRPr/>
            </a:lvl2pPr>
            <a:lvl3pPr>
              <a:buClr>
                <a:schemeClr val="accent5"/>
              </a:buClr>
              <a:buNone/>
              <a:defRPr/>
            </a:lvl3pPr>
            <a:lvl4pPr>
              <a:buClr>
                <a:schemeClr val="accent5"/>
              </a:buClr>
              <a:buNone/>
              <a:defRPr/>
            </a:lvl4pPr>
            <a:lvl5pPr>
              <a:buClr>
                <a:schemeClr val="accent5"/>
              </a:buClr>
              <a:buNone/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2768" y="1681163"/>
            <a:ext cx="5003999" cy="823912"/>
          </a:xfrm>
          <a:prstGeom prst="rect">
            <a:avLst/>
          </a:prstGeo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232768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-342900">
              <a:buClr>
                <a:schemeClr val="accent5"/>
              </a:buClr>
              <a:buFont typeface="Arial"/>
              <a:buNone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750540"/>
            <a:ext cx="12192000" cy="424544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EC-JRC-logo_horizontal_EN_pos_transparent-background.png"/>
          <p:cNvPicPr>
            <a:picLocks noChangeAspect="1"/>
          </p:cNvPicPr>
          <p:nvPr userDrawn="1"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2" t="10944" r="6669" b="9113"/>
          <a:stretch/>
        </p:blipFill>
        <p:spPr>
          <a:xfrm>
            <a:off x="9945929" y="6177847"/>
            <a:ext cx="1727997" cy="467228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902658" y="6436338"/>
            <a:ext cx="444383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indent="0" algn="l">
              <a:buClr>
                <a:schemeClr val="accent5"/>
              </a:buClr>
              <a:buFont typeface="Arial"/>
              <a:buNone/>
            </a:pPr>
            <a:fld id="{7CDCD853-BF31-41A2-A1D4-0871305F302F}" type="slidenum">
              <a:rPr lang="en-GB" sz="120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</a:rPr>
              <a:pPr marL="0" indent="0" algn="l">
                <a:buClr>
                  <a:schemeClr val="accent5"/>
                </a:buClr>
                <a:buFont typeface="Arial"/>
                <a:buNone/>
              </a:pPr>
              <a:t>‹#›</a:t>
            </a:fld>
            <a:endParaRPr lang="en-GB" sz="1600" noProof="0" dirty="0">
              <a:ln>
                <a:noFill/>
              </a:ln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799653" y="6411461"/>
            <a:ext cx="1" cy="446539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49" r:id="rId2"/>
    <p:sldLayoutId id="2147483651" r:id="rId3"/>
    <p:sldLayoutId id="2147483650" r:id="rId4"/>
    <p:sldLayoutId id="2147483660" r:id="rId5"/>
    <p:sldLayoutId id="2147483652" r:id="rId6"/>
    <p:sldLayoutId id="2147483661" r:id="rId7"/>
    <p:sldLayoutId id="2147483653" r:id="rId8"/>
    <p:sldLayoutId id="2147483654" r:id="rId9"/>
    <p:sldLayoutId id="2147483659" r:id="rId10"/>
    <p:sldLayoutId id="2147483658" r:id="rId11"/>
    <p:sldLayoutId id="2147483668" r:id="rId12"/>
    <p:sldLayoutId id="2147483666" r:id="rId13"/>
    <p:sldLayoutId id="2147483667" r:id="rId14"/>
    <p:sldLayoutId id="2147483655" r:id="rId15"/>
    <p:sldLayoutId id="2147483670" r:id="rId16"/>
    <p:sldLayoutId id="2147483669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78" userDrawn="1">
          <p15:clr>
            <a:srgbClr val="F26B43"/>
          </p15:clr>
        </p15:guide>
        <p15:guide id="2" pos="50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/>
              <a:t>81</a:t>
            </a:r>
            <a:r>
              <a:rPr lang="en-IE" baseline="30000" dirty="0"/>
              <a:t>st</a:t>
            </a:r>
            <a:r>
              <a:rPr lang="en-IE" dirty="0"/>
              <a:t> UNECE GRPE session</a:t>
            </a:r>
            <a:br>
              <a:rPr lang="en-IE" dirty="0"/>
            </a:br>
            <a:br>
              <a:rPr lang="en-IE" dirty="0"/>
            </a:br>
            <a:r>
              <a:rPr lang="en-IE" dirty="0"/>
              <a:t>PMP IWG Progress Report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G. Martini, T. Grigoratos</a:t>
            </a:r>
          </a:p>
          <a:p>
            <a:r>
              <a:rPr lang="it-IT" dirty="0"/>
              <a:t>Webconf, 9</a:t>
            </a:r>
            <a:r>
              <a:rPr lang="it-IT" baseline="30000" dirty="0"/>
              <a:t>th</a:t>
            </a:r>
            <a:r>
              <a:rPr lang="it-IT" dirty="0"/>
              <a:t> -11</a:t>
            </a:r>
            <a:r>
              <a:rPr lang="it-IT" baseline="30000" dirty="0"/>
              <a:t>th</a:t>
            </a:r>
            <a:r>
              <a:rPr lang="it-IT" dirty="0"/>
              <a:t> June 2020</a:t>
            </a:r>
            <a:endParaRPr lang="en-US" dirty="0"/>
          </a:p>
          <a:p>
            <a:endParaRPr lang="nl-NL" dirty="0"/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63622" y="4844875"/>
            <a:ext cx="1969717" cy="1493763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963622" y="6448243"/>
            <a:ext cx="24962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1600" b="1" dirty="0">
                <a:solidFill>
                  <a:schemeClr val="bg1"/>
                </a:solidFill>
              </a:rPr>
              <a:t>UNITED NATIONS</a:t>
            </a:r>
            <a:endParaRPr lang="en-IE" sz="1600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0F986AD-8E60-4AAC-9FFD-A34A6BF0FAA9}"/>
              </a:ext>
            </a:extLst>
          </p:cNvPr>
          <p:cNvSpPr txBox="1"/>
          <p:nvPr/>
        </p:nvSpPr>
        <p:spPr>
          <a:xfrm>
            <a:off x="8191500" y="74898"/>
            <a:ext cx="4000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Informal document </a:t>
            </a:r>
            <a:r>
              <a:rPr lang="fr-FR" b="1" dirty="0"/>
              <a:t>GRPE-81-31</a:t>
            </a:r>
            <a:endParaRPr lang="en-GB" dirty="0"/>
          </a:p>
          <a:p>
            <a:pPr algn="r"/>
            <a:r>
              <a:rPr lang="fr-FR" dirty="0"/>
              <a:t>81</a:t>
            </a:r>
            <a:r>
              <a:rPr lang="fr-FR" baseline="30000" dirty="0"/>
              <a:t>st</a:t>
            </a:r>
            <a:r>
              <a:rPr lang="fr-FR" dirty="0"/>
              <a:t> GRPE, 9-11 June 2020, </a:t>
            </a:r>
            <a:endParaRPr lang="en-GB" dirty="0"/>
          </a:p>
          <a:p>
            <a:pPr algn="r"/>
            <a:r>
              <a:rPr lang="en-US" dirty="0"/>
              <a:t>agenda item 7</a:t>
            </a:r>
            <a:endParaRPr lang="en-GB" noProof="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7A902C-596B-44A6-A8AA-09262C87A463}"/>
              </a:ext>
            </a:extLst>
          </p:cNvPr>
          <p:cNvSpPr txBox="1"/>
          <p:nvPr/>
        </p:nvSpPr>
        <p:spPr>
          <a:xfrm>
            <a:off x="0" y="150030"/>
            <a:ext cx="3784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GB" dirty="0"/>
              <a:t>Submitted by the IWG on PMP</a:t>
            </a:r>
          </a:p>
          <a:p>
            <a:pPr marL="285750" indent="-285750">
              <a:buClr>
                <a:schemeClr val="accent5"/>
              </a:buClr>
              <a:buFont typeface="Arial"/>
              <a:buChar char="•"/>
            </a:pPr>
            <a:endParaRPr lang="en-GB" sz="2400" noProof="0" dirty="0"/>
          </a:p>
        </p:txBody>
      </p:sp>
    </p:spTree>
    <p:extLst>
      <p:ext uri="{BB962C8B-B14F-4D97-AF65-F5344CB8AC3E}">
        <p14:creationId xmlns:p14="http://schemas.microsoft.com/office/powerpoint/2010/main" val="42750955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IE" altLang="en-US" sz="2800" dirty="0"/>
              <a:t>Include on-road PN measurements (PN-PEMS) in the scope of the PMP IWG (request from RDE IWG)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E" altLang="en-US" sz="2800" dirty="0"/>
              <a:t>Tasks: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E" altLang="en-US" sz="2400" dirty="0"/>
              <a:t>Submissions of an informal proposal for HD raw exhaust PN sampling and extension of sub-23 nm procedure to HD engines: January 2021</a:t>
            </a:r>
            <a:endParaRPr lang="en-IE" altLang="en-US" sz="2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IE" altLang="en-US" sz="2400" dirty="0"/>
              <a:t>Submissions of an informal proposal for LD PN-PEMS 10 nm specifications : June 2021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Revised </a:t>
            </a:r>
            <a:r>
              <a:rPr lang="en-US" dirty="0" err="1"/>
              <a:t>ToR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25932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/>
            <a:r>
              <a:rPr lang="en-IE" altLang="en-US" sz="2400" i="1" dirty="0"/>
              <a:t>Submissions of an informal proposal for HD raw exhaust PN sampling and extension of sub-23 nm procedure to HD engines</a:t>
            </a:r>
          </a:p>
          <a:p>
            <a:pPr marL="457200" lvl="1" indent="0"/>
            <a:r>
              <a:rPr lang="en-IE" altLang="en-US" sz="2400" dirty="0"/>
              <a:t>For LD the PN measurement method was both in Reg. 83 and GTR 15. So it was decided to amend GTR 15. </a:t>
            </a:r>
          </a:p>
          <a:p>
            <a:pPr marL="457200" lvl="1" indent="0"/>
            <a:r>
              <a:rPr lang="en-IE" altLang="en-US" sz="2400" dirty="0"/>
              <a:t>The PN measurement method for HD is described in UNECE Reg. 49 and not in GTR 4.</a:t>
            </a:r>
          </a:p>
          <a:p>
            <a:pPr marL="457200" lvl="1" indent="0"/>
            <a:r>
              <a:rPr lang="en-IE" altLang="en-US" sz="2400" dirty="0"/>
              <a:t> What approach?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Procedural issue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70922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NON-EXHAUST PARTICLE EMISSIONS</a:t>
            </a:r>
            <a:br>
              <a:rPr lang="en-US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76144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65946" y="613320"/>
            <a:ext cx="11073806" cy="782357"/>
          </a:xfrm>
        </p:spPr>
        <p:txBody>
          <a:bodyPr/>
          <a:lstStyle/>
          <a:p>
            <a:r>
              <a:rPr lang="" u="sng" dirty="0">
                <a:solidFill>
                  <a:srgbClr val="1D679F"/>
                </a:solidFill>
              </a:rPr>
              <a:t>Brake Emissions </a:t>
            </a:r>
            <a:r>
              <a:rPr lang="en-GB" u="sng" dirty="0">
                <a:solidFill>
                  <a:srgbClr val="1D679F"/>
                </a:solidFill>
              </a:rPr>
              <a:t>–</a:t>
            </a:r>
            <a:r>
              <a:rPr lang="" u="sng" dirty="0">
                <a:solidFill>
                  <a:srgbClr val="1D679F"/>
                </a:solidFill>
              </a:rPr>
              <a:t> Task Force 1</a:t>
            </a:r>
            <a:endParaRPr lang="en-GB" u="sng" dirty="0">
              <a:solidFill>
                <a:srgbClr val="1D679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4"/>
          </p:nvPr>
        </p:nvSpPr>
        <p:spPr>
          <a:xfrm>
            <a:off x="924791" y="1485889"/>
            <a:ext cx="10795159" cy="4717484"/>
          </a:xfrm>
        </p:spPr>
        <p:txBody>
          <a:bodyPr/>
          <a:lstStyle/>
          <a:p>
            <a:pPr marL="0" indent="0" algn="just">
              <a:buClrTx/>
              <a:buNone/>
            </a:pPr>
            <a:r>
              <a:rPr lang="en-US" sz="1800" i="1" dirty="0">
                <a:solidFill>
                  <a:srgbClr val="820000"/>
                </a:solidFill>
              </a:rPr>
              <a:t>What were the main activities of TF1 during the last months?</a:t>
            </a:r>
            <a:r>
              <a:rPr lang="en-US" sz="1800" dirty="0">
                <a:solidFill>
                  <a:srgbClr val="820000"/>
                </a:solidFill>
              </a:rPr>
              <a:t> </a:t>
            </a:r>
          </a:p>
          <a:p>
            <a:pPr algn="just">
              <a:buClrTx/>
              <a:buFont typeface="Wingdings" panose="05000000000000000000" pitchFamily="2" charset="2"/>
              <a:buChar char="ü"/>
            </a:pPr>
            <a:r>
              <a:rPr lang="en-GB" sz="1800" dirty="0">
                <a:solidFill>
                  <a:srgbClr val="820000"/>
                </a:solidFill>
              </a:rPr>
              <a:t>TF1 submitted the Informal Document GRPE-81-XX entitled "</a:t>
            </a:r>
            <a:r>
              <a:rPr lang="en-US" sz="1800" b="1" i="1" dirty="0">
                <a:solidFill>
                  <a:srgbClr val="820000"/>
                </a:solidFill>
              </a:rPr>
              <a:t>Non-Exhaust Brake Emissions — Laboratory testing — Part 1: Inertia Dynamometer Protocol to Measure and Characterise Brake Emissions Using the WLTP-Brake Cycle</a:t>
            </a:r>
            <a:r>
              <a:rPr lang="en-US" sz="1800" dirty="0">
                <a:solidFill>
                  <a:srgbClr val="820000"/>
                </a:solidFill>
              </a:rPr>
              <a:t>"</a:t>
            </a:r>
            <a:endParaRPr lang="" sz="1800" dirty="0">
              <a:solidFill>
                <a:srgbClr val="820000"/>
              </a:solidFill>
            </a:endParaRPr>
          </a:p>
          <a:p>
            <a:pPr algn="just">
              <a:buClrTx/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rgbClr val="820000"/>
                </a:solidFill>
              </a:rPr>
              <a:t>The </a:t>
            </a:r>
            <a:r>
              <a:rPr lang="en-GB" sz="1800" dirty="0">
                <a:solidFill>
                  <a:srgbClr val="820000"/>
                </a:solidFill>
              </a:rPr>
              <a:t>document is the first part of the overall protocol (</a:t>
            </a:r>
            <a:r>
              <a:rPr lang="en-GB" sz="1800" i="1" dirty="0">
                <a:solidFill>
                  <a:srgbClr val="820000"/>
                </a:solidFill>
              </a:rPr>
              <a:t>PMP Brake Protocol</a:t>
            </a:r>
            <a:r>
              <a:rPr lang="en-GB" sz="1800" dirty="0">
                <a:solidFill>
                  <a:srgbClr val="820000"/>
                </a:solidFill>
              </a:rPr>
              <a:t>) and </a:t>
            </a:r>
            <a:r>
              <a:rPr lang="en-US" sz="1800" dirty="0">
                <a:solidFill>
                  <a:srgbClr val="820000"/>
                </a:solidFill>
              </a:rPr>
              <a:t>addresses items related to the novel WLTP-Brake Cycle and the inertia dynamometer test itself. </a:t>
            </a:r>
          </a:p>
          <a:p>
            <a:pPr indent="0" algn="just">
              <a:buClrTx/>
            </a:pPr>
            <a:endParaRPr lang="en-US" sz="1800" dirty="0">
              <a:solidFill>
                <a:srgbClr val="820000"/>
              </a:solidFill>
            </a:endParaRPr>
          </a:p>
          <a:p>
            <a:pPr indent="0" algn="just">
              <a:buClrTx/>
            </a:pPr>
            <a:endParaRPr lang="en-US" sz="1800" dirty="0">
              <a:solidFill>
                <a:srgbClr val="820000"/>
              </a:solidFill>
            </a:endParaRPr>
          </a:p>
          <a:p>
            <a:pPr indent="0" algn="just">
              <a:buClrTx/>
            </a:pPr>
            <a:endParaRPr lang="en-US" sz="1800" dirty="0">
              <a:solidFill>
                <a:srgbClr val="820000"/>
              </a:solidFill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975834"/>
              </p:ext>
            </p:extLst>
          </p:nvPr>
        </p:nvGraphicFramePr>
        <p:xfrm>
          <a:off x="1014966" y="3945038"/>
          <a:ext cx="10562400" cy="16969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3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3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3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73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73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73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736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736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1736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505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  <a:ea typeface="MS Mincho" panose="02020609040205080304" pitchFamily="49" charset="-128"/>
                        </a:rPr>
                        <a:t>Chapter 1</a:t>
                      </a:r>
                    </a:p>
                  </a:txBody>
                  <a:tcPr marL="43594" marR="43594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  <a:ea typeface="MS Mincho" panose="02020609040205080304" pitchFamily="49" charset="-128"/>
                        </a:rPr>
                        <a:t>Chapter </a:t>
                      </a:r>
                      <a:r>
                        <a:rPr lang="en-GB" sz="1200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  <a:ea typeface="MS Mincho" panose="02020609040205080304" pitchFamily="49" charset="-128"/>
                        </a:rPr>
                        <a:t>2</a:t>
                      </a:r>
                    </a:p>
                  </a:txBody>
                  <a:tcPr marL="43594" marR="435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  <a:ea typeface="MS Mincho" panose="02020609040205080304" pitchFamily="49" charset="-128"/>
                        </a:rPr>
                        <a:t>Chapter </a:t>
                      </a:r>
                      <a:r>
                        <a:rPr lang="en-GB" sz="1200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  <a:ea typeface="MS Mincho" panose="02020609040205080304" pitchFamily="49" charset="-128"/>
                        </a:rPr>
                        <a:t>3</a:t>
                      </a:r>
                    </a:p>
                  </a:txBody>
                  <a:tcPr marL="43594" marR="43594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  <a:ea typeface="MS Mincho" panose="02020609040205080304" pitchFamily="49" charset="-128"/>
                        </a:rPr>
                        <a:t>Chapter </a:t>
                      </a:r>
                      <a:r>
                        <a:rPr lang="en-GB" sz="1200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  <a:ea typeface="MS Mincho" panose="02020609040205080304" pitchFamily="49" charset="-128"/>
                        </a:rPr>
                        <a:t>4</a:t>
                      </a:r>
                    </a:p>
                  </a:txBody>
                  <a:tcPr marL="43594" marR="435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  <a:ea typeface="MS Mincho" panose="02020609040205080304" pitchFamily="49" charset="-128"/>
                        </a:rPr>
                        <a:t>Chapter </a:t>
                      </a:r>
                      <a:r>
                        <a:rPr lang="en-GB" sz="1200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  <a:ea typeface="MS Mincho" panose="02020609040205080304" pitchFamily="49" charset="-128"/>
                        </a:rPr>
                        <a:t>5</a:t>
                      </a:r>
                    </a:p>
                  </a:txBody>
                  <a:tcPr marL="43594" marR="43594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  <a:ea typeface="MS Mincho" panose="02020609040205080304" pitchFamily="49" charset="-128"/>
                        </a:rPr>
                        <a:t>Chapter </a:t>
                      </a:r>
                      <a:r>
                        <a:rPr lang="en-GB" sz="1200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  <a:ea typeface="MS Mincho" panose="02020609040205080304" pitchFamily="49" charset="-128"/>
                        </a:rPr>
                        <a:t>6</a:t>
                      </a:r>
                    </a:p>
                  </a:txBody>
                  <a:tcPr marL="43594" marR="435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  <a:ea typeface="MS Mincho" panose="02020609040205080304" pitchFamily="49" charset="-128"/>
                        </a:rPr>
                        <a:t>Chapter </a:t>
                      </a:r>
                      <a:r>
                        <a:rPr lang="en-GB" sz="1200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  <a:ea typeface="MS Mincho" panose="02020609040205080304" pitchFamily="49" charset="-128"/>
                        </a:rPr>
                        <a:t>7</a:t>
                      </a:r>
                    </a:p>
                  </a:txBody>
                  <a:tcPr marL="43594" marR="43594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  <a:ea typeface="MS Mincho" panose="02020609040205080304" pitchFamily="49" charset="-128"/>
                        </a:rPr>
                        <a:t>Chapter </a:t>
                      </a:r>
                      <a:r>
                        <a:rPr lang="en-GB" sz="1200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  <a:ea typeface="MS Mincho" panose="02020609040205080304" pitchFamily="49" charset="-128"/>
                        </a:rPr>
                        <a:t>8</a:t>
                      </a:r>
                    </a:p>
                  </a:txBody>
                  <a:tcPr marL="43594" marR="435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  <a:ea typeface="MS Mincho" panose="02020609040205080304" pitchFamily="49" charset="-128"/>
                        </a:rPr>
                        <a:t>Chapter </a:t>
                      </a:r>
                      <a:r>
                        <a:rPr lang="en-GB" sz="1200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  <a:ea typeface="MS Mincho" panose="02020609040205080304" pitchFamily="49" charset="-128"/>
                        </a:rPr>
                        <a:t>9</a:t>
                      </a:r>
                    </a:p>
                  </a:txBody>
                  <a:tcPr marL="43594" marR="43594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rgbClr val="820000"/>
                          </a:solidFill>
                          <a:latin typeface="+mn-lt"/>
                          <a:ea typeface="+mn-ea"/>
                          <a:cs typeface="+mn-cs"/>
                        </a:rPr>
                        <a:t>Purpose</a:t>
                      </a:r>
                    </a:p>
                  </a:txBody>
                  <a:tcPr marL="43594" marR="435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rgbClr val="820000"/>
                          </a:solidFill>
                          <a:latin typeface="+mn-lt"/>
                          <a:ea typeface="+mn-ea"/>
                          <a:cs typeface="+mn-cs"/>
                        </a:rPr>
                        <a:t>Scope</a:t>
                      </a:r>
                    </a:p>
                  </a:txBody>
                  <a:tcPr marL="43594" marR="435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rgbClr val="820000"/>
                          </a:solidFill>
                          <a:latin typeface="+mn-lt"/>
                          <a:ea typeface="+mn-ea"/>
                          <a:cs typeface="+mn-cs"/>
                        </a:rPr>
                        <a:t>Normative References</a:t>
                      </a:r>
                    </a:p>
                  </a:txBody>
                  <a:tcPr marL="43594" marR="435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rgbClr val="820000"/>
                          </a:solidFill>
                          <a:latin typeface="+mn-lt"/>
                          <a:ea typeface="+mn-ea"/>
                          <a:cs typeface="+mn-cs"/>
                        </a:rPr>
                        <a:t>Terms and Definitions</a:t>
                      </a:r>
                    </a:p>
                  </a:txBody>
                  <a:tcPr marL="43594" marR="435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rgbClr val="820000"/>
                          </a:solidFill>
                          <a:latin typeface="+mn-lt"/>
                          <a:ea typeface="+mn-ea"/>
                          <a:cs typeface="+mn-cs"/>
                        </a:rPr>
                        <a:t>Symbols and abbreviations</a:t>
                      </a:r>
                    </a:p>
                  </a:txBody>
                  <a:tcPr marL="43594" marR="435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rgbClr val="820000"/>
                          </a:solidFill>
                          <a:latin typeface="+mn-lt"/>
                          <a:ea typeface="+mn-ea"/>
                          <a:cs typeface="+mn-cs"/>
                        </a:rPr>
                        <a:t>General dyno requirements</a:t>
                      </a:r>
                    </a:p>
                  </a:txBody>
                  <a:tcPr marL="43594" marR="435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kern="1200" dirty="0">
                          <a:solidFill>
                            <a:srgbClr val="820000"/>
                          </a:solidFill>
                          <a:latin typeface="+mn-lt"/>
                          <a:ea typeface="+mn-ea"/>
                          <a:cs typeface="+mn-cs"/>
                        </a:rPr>
                        <a:t>Adjustment of cooling air</a:t>
                      </a:r>
                    </a:p>
                  </a:txBody>
                  <a:tcPr marL="43594" marR="435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kern="1200" dirty="0">
                          <a:solidFill>
                            <a:srgbClr val="820000"/>
                          </a:solidFill>
                          <a:latin typeface="+mn-lt"/>
                          <a:ea typeface="+mn-ea"/>
                          <a:cs typeface="+mn-cs"/>
                        </a:rPr>
                        <a:t>Test </a:t>
                      </a:r>
                    </a:p>
                    <a:p>
                      <a:pPr algn="ctr"/>
                      <a:r>
                        <a:rPr lang="en-GB" sz="1200" b="1" kern="1200" dirty="0">
                          <a:solidFill>
                            <a:srgbClr val="820000"/>
                          </a:solidFill>
                          <a:latin typeface="+mn-lt"/>
                          <a:ea typeface="+mn-ea"/>
                          <a:cs typeface="+mn-cs"/>
                        </a:rPr>
                        <a:t>Sequence</a:t>
                      </a:r>
                    </a:p>
                  </a:txBody>
                  <a:tcPr marL="43594" marR="435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rgbClr val="820000"/>
                          </a:solidFill>
                          <a:latin typeface="+mn-lt"/>
                          <a:ea typeface="+mn-ea"/>
                          <a:cs typeface="+mn-cs"/>
                        </a:rPr>
                        <a:t>Test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rgbClr val="820000"/>
                          </a:solidFill>
                          <a:latin typeface="+mn-lt"/>
                          <a:ea typeface="+mn-ea"/>
                          <a:cs typeface="+mn-cs"/>
                        </a:rPr>
                        <a:t>Reports</a:t>
                      </a:r>
                    </a:p>
                  </a:txBody>
                  <a:tcPr marL="43594" marR="435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0" kern="1200" dirty="0">
                          <a:solidFill>
                            <a:srgbClr val="820000"/>
                          </a:solidFill>
                          <a:latin typeface="+mn-lt"/>
                          <a:ea typeface="+mn-ea"/>
                          <a:cs typeface="+mn-cs"/>
                        </a:rPr>
                        <a:t>Describes the purpose of the submitted ID </a:t>
                      </a:r>
                    </a:p>
                  </a:txBody>
                  <a:tcPr marL="43594" marR="435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kern="1200" dirty="0">
                          <a:solidFill>
                            <a:srgbClr val="820000"/>
                          </a:solidFill>
                          <a:latin typeface="+mn-lt"/>
                          <a:ea typeface="+mn-ea"/>
                          <a:cs typeface="+mn-cs"/>
                        </a:rPr>
                        <a:t>Describes the scope of the submitted ID </a:t>
                      </a:r>
                    </a:p>
                  </a:txBody>
                  <a:tcPr marL="43594" marR="435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0" kern="1200" dirty="0">
                          <a:solidFill>
                            <a:srgbClr val="820000"/>
                          </a:solidFill>
                          <a:latin typeface="+mn-lt"/>
                          <a:ea typeface="+mn-ea"/>
                          <a:cs typeface="+mn-cs"/>
                        </a:rPr>
                        <a:t>An overview of the documents referenced in the document</a:t>
                      </a:r>
                    </a:p>
                  </a:txBody>
                  <a:tcPr marL="43594" marR="435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0" kern="1200" dirty="0">
                          <a:solidFill>
                            <a:srgbClr val="820000"/>
                          </a:solidFill>
                          <a:latin typeface="+mn-lt"/>
                          <a:ea typeface="+mn-ea"/>
                          <a:cs typeface="+mn-cs"/>
                        </a:rPr>
                        <a:t>An overview of terms related to brake emission measurement</a:t>
                      </a:r>
                    </a:p>
                  </a:txBody>
                  <a:tcPr marL="43594" marR="435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0" kern="1200" dirty="0">
                          <a:solidFill>
                            <a:srgbClr val="820000"/>
                          </a:solidFill>
                          <a:latin typeface="+mn-lt"/>
                          <a:ea typeface="+mn-ea"/>
                          <a:cs typeface="+mn-cs"/>
                        </a:rPr>
                        <a:t>A Table with all symbols and abbreviations in the protocol</a:t>
                      </a:r>
                    </a:p>
                  </a:txBody>
                  <a:tcPr marL="43594" marR="435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0" kern="1200" dirty="0">
                          <a:solidFill>
                            <a:srgbClr val="820000"/>
                          </a:solidFill>
                          <a:latin typeface="+mn-lt"/>
                          <a:ea typeface="+mn-ea"/>
                          <a:cs typeface="+mn-cs"/>
                        </a:rPr>
                        <a:t>Set of minimum requirements that a dyno should meet to run BE tests</a:t>
                      </a:r>
                    </a:p>
                  </a:txBody>
                  <a:tcPr marL="43594" marR="435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0" kern="1200" dirty="0">
                          <a:solidFill>
                            <a:srgbClr val="820000"/>
                          </a:solidFill>
                          <a:latin typeface="+mn-lt"/>
                          <a:ea typeface="+mn-ea"/>
                          <a:cs typeface="+mn-cs"/>
                        </a:rPr>
                        <a:t>Describes how to set cooling air speed in different dynos plus examples</a:t>
                      </a:r>
                    </a:p>
                  </a:txBody>
                  <a:tcPr marL="43594" marR="435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0" kern="1200" dirty="0">
                          <a:solidFill>
                            <a:srgbClr val="820000"/>
                          </a:solidFill>
                          <a:latin typeface="+mn-lt"/>
                          <a:ea typeface="+mn-ea"/>
                          <a:cs typeface="+mn-cs"/>
                        </a:rPr>
                        <a:t>Gives a general overview of the WLTP-Brake cycle</a:t>
                      </a:r>
                    </a:p>
                  </a:txBody>
                  <a:tcPr marL="43594" marR="435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0" kern="1200" dirty="0">
                          <a:solidFill>
                            <a:srgbClr val="820000"/>
                          </a:solidFill>
                          <a:latin typeface="+mn-lt"/>
                          <a:ea typeface="+mn-ea"/>
                          <a:cs typeface="+mn-cs"/>
                        </a:rPr>
                        <a:t>Describes the 2 main outputs of brake dyno tests</a:t>
                      </a:r>
                    </a:p>
                  </a:txBody>
                  <a:tcPr marL="43594" marR="435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16458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65946" y="613320"/>
            <a:ext cx="11073806" cy="782357"/>
          </a:xfrm>
        </p:spPr>
        <p:txBody>
          <a:bodyPr/>
          <a:lstStyle/>
          <a:p>
            <a:r>
              <a:rPr lang="" u="sng" dirty="0">
                <a:solidFill>
                  <a:srgbClr val="1D679F"/>
                </a:solidFill>
              </a:rPr>
              <a:t>Brake Emissions </a:t>
            </a:r>
            <a:r>
              <a:rPr lang="en-GB" u="sng" dirty="0">
                <a:solidFill>
                  <a:srgbClr val="1D679F"/>
                </a:solidFill>
              </a:rPr>
              <a:t>–</a:t>
            </a:r>
            <a:r>
              <a:rPr lang="" u="sng" dirty="0">
                <a:solidFill>
                  <a:srgbClr val="1D679F"/>
                </a:solidFill>
              </a:rPr>
              <a:t> Task Force 2</a:t>
            </a:r>
            <a:endParaRPr lang="en-GB" u="sng" dirty="0">
              <a:solidFill>
                <a:srgbClr val="1D679F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sz="quarter" idx="4"/>
          </p:nvPr>
        </p:nvSpPr>
        <p:spPr>
          <a:xfrm>
            <a:off x="848349" y="1470139"/>
            <a:ext cx="10871602" cy="3288898"/>
          </a:xfrm>
        </p:spPr>
        <p:txBody>
          <a:bodyPr/>
          <a:lstStyle/>
          <a:p>
            <a:pPr marL="0" indent="0" algn="just">
              <a:spcAft>
                <a:spcPts val="600"/>
              </a:spcAft>
              <a:buClrTx/>
              <a:buNone/>
            </a:pPr>
            <a:r>
              <a:rPr lang="" sz="1800" b="1" i="1" u="sng" dirty="0">
                <a:solidFill>
                  <a:srgbClr val="820000"/>
                </a:solidFill>
              </a:rPr>
              <a:t>Preparation Phase</a:t>
            </a:r>
            <a:endParaRPr lang="en-US" sz="1800" b="1" i="1" u="sng" dirty="0">
              <a:solidFill>
                <a:srgbClr val="820000"/>
              </a:solidFill>
            </a:endParaRPr>
          </a:p>
          <a:p>
            <a:pPr algn="just">
              <a:buClrTx/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rgbClr val="820000"/>
                </a:solidFill>
              </a:rPr>
              <a:t>I</a:t>
            </a:r>
            <a:r>
              <a:rPr lang="" sz="1800" dirty="0">
                <a:solidFill>
                  <a:srgbClr val="820000"/>
                </a:solidFill>
              </a:rPr>
              <a:t>ncluded the decision on the test method approach at the PMP level (brake dynamometer) as well as the merging of sampling and measurement discussion to a common group --- </a:t>
            </a:r>
            <a:r>
              <a:rPr lang="" sz="1800" b="1" dirty="0">
                <a:solidFill>
                  <a:srgbClr val="820000"/>
                </a:solidFill>
              </a:rPr>
              <a:t>Completed</a:t>
            </a:r>
          </a:p>
          <a:p>
            <a:pPr marL="0" indent="0" algn="just">
              <a:spcAft>
                <a:spcPts val="600"/>
              </a:spcAft>
              <a:buClrTx/>
              <a:buNone/>
            </a:pPr>
            <a:r>
              <a:rPr lang="" sz="1800" b="1" i="1" u="sng" dirty="0">
                <a:solidFill>
                  <a:srgbClr val="820000"/>
                </a:solidFill>
              </a:rPr>
              <a:t>Understanding Phase</a:t>
            </a:r>
            <a:endParaRPr lang="en-US" sz="1800" b="1" i="1" u="sng" dirty="0">
              <a:solidFill>
                <a:srgbClr val="820000"/>
              </a:solidFill>
            </a:endParaRPr>
          </a:p>
          <a:p>
            <a:pPr algn="just">
              <a:buClrTx/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rgbClr val="820000"/>
                </a:solidFill>
              </a:rPr>
              <a:t>I</a:t>
            </a:r>
            <a:r>
              <a:rPr lang="" sz="1800" dirty="0">
                <a:solidFill>
                  <a:srgbClr val="820000"/>
                </a:solidFill>
              </a:rPr>
              <a:t>ncluded the presentation and discussion on existing and state-of-the-art configurations for brake particles sampling and measurement --- </a:t>
            </a:r>
            <a:r>
              <a:rPr lang="" sz="1800" b="1" dirty="0">
                <a:solidFill>
                  <a:srgbClr val="820000"/>
                </a:solidFill>
              </a:rPr>
              <a:t>Completed</a:t>
            </a:r>
          </a:p>
          <a:p>
            <a:pPr indent="0" algn="just">
              <a:spcAft>
                <a:spcPts val="600"/>
              </a:spcAft>
              <a:buClrTx/>
            </a:pPr>
            <a:r>
              <a:rPr lang="" sz="1800" b="1" i="1" u="sng" dirty="0">
                <a:solidFill>
                  <a:srgbClr val="820000"/>
                </a:solidFill>
              </a:rPr>
              <a:t>Development Phase</a:t>
            </a:r>
            <a:endParaRPr lang="en-US" sz="1800" b="1" i="1" u="sng" dirty="0">
              <a:solidFill>
                <a:srgbClr val="820000"/>
              </a:solidFill>
            </a:endParaRPr>
          </a:p>
          <a:p>
            <a:pPr algn="just">
              <a:buClrTx/>
              <a:buFont typeface="Wingdings" panose="05000000000000000000" pitchFamily="2" charset="2"/>
              <a:buChar char="ü"/>
            </a:pPr>
            <a:r>
              <a:rPr lang="" sz="1800" dirty="0">
                <a:solidFill>
                  <a:srgbClr val="820000"/>
                </a:solidFill>
              </a:rPr>
              <a:t>Define a set of </a:t>
            </a:r>
            <a:r>
              <a:rPr lang="" sz="1800" b="1" i="1" dirty="0">
                <a:solidFill>
                  <a:srgbClr val="820000"/>
                </a:solidFill>
              </a:rPr>
              <a:t>min requirements </a:t>
            </a:r>
            <a:r>
              <a:rPr lang="" sz="1800" dirty="0">
                <a:solidFill>
                  <a:srgbClr val="820000"/>
                </a:solidFill>
              </a:rPr>
              <a:t>for measuring brake particle emissions. Apply requirements in a RR exercise and come up with final technical specs --- On-going (</a:t>
            </a:r>
            <a:r>
              <a:rPr lang="" sz="1800" b="1" dirty="0">
                <a:solidFill>
                  <a:srgbClr val="820000"/>
                </a:solidFill>
              </a:rPr>
              <a:t>Expected to be finalized by end Q3/2020</a:t>
            </a:r>
            <a:r>
              <a:rPr lang="" sz="1800" dirty="0">
                <a:solidFill>
                  <a:srgbClr val="820000"/>
                </a:solidFill>
              </a:rPr>
              <a:t>)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1167876"/>
              </p:ext>
            </p:extLst>
          </p:nvPr>
        </p:nvGraphicFramePr>
        <p:xfrm>
          <a:off x="963011" y="4901010"/>
          <a:ext cx="10692000" cy="12145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8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8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8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8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8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18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505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  <a:ea typeface="MS Mincho" panose="02020609040205080304" pitchFamily="49" charset="-128"/>
                        </a:rPr>
                        <a:t>Parameter 1</a:t>
                      </a:r>
                    </a:p>
                  </a:txBody>
                  <a:tcPr marL="43594" marR="43594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  <a:ea typeface="MS Mincho" panose="02020609040205080304" pitchFamily="49" charset="-128"/>
                        </a:rPr>
                        <a:t>Parameter 2</a:t>
                      </a:r>
                    </a:p>
                  </a:txBody>
                  <a:tcPr marL="43594" marR="435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  <a:ea typeface="MS Mincho" panose="02020609040205080304" pitchFamily="49" charset="-128"/>
                        </a:rPr>
                        <a:t>Parameter 3</a:t>
                      </a:r>
                    </a:p>
                  </a:txBody>
                  <a:tcPr marL="43594" marR="43594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  <a:ea typeface="MS Mincho" panose="02020609040205080304" pitchFamily="49" charset="-128"/>
                        </a:rPr>
                        <a:t>Parameter 4</a:t>
                      </a:r>
                    </a:p>
                  </a:txBody>
                  <a:tcPr marL="43594" marR="435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  <a:ea typeface="MS Mincho" panose="02020609040205080304" pitchFamily="49" charset="-128"/>
                        </a:rPr>
                        <a:t>Parameter 5</a:t>
                      </a:r>
                    </a:p>
                  </a:txBody>
                  <a:tcPr marL="43594" marR="43594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  <a:ea typeface="MS Mincho" panose="02020609040205080304" pitchFamily="49" charset="-128"/>
                        </a:rPr>
                        <a:t>Parameter 6</a:t>
                      </a:r>
                    </a:p>
                  </a:txBody>
                  <a:tcPr marL="43594" marR="435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  <a:ea typeface="MS Mincho" panose="02020609040205080304" pitchFamily="49" charset="-128"/>
                        </a:rPr>
                        <a:t>Parameter 7</a:t>
                      </a:r>
                    </a:p>
                  </a:txBody>
                  <a:tcPr marL="43594" marR="43594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  <a:ea typeface="MS Mincho" panose="02020609040205080304" pitchFamily="49" charset="-128"/>
                        </a:rPr>
                        <a:t>Parameter 8</a:t>
                      </a:r>
                    </a:p>
                  </a:txBody>
                  <a:tcPr marL="43594" marR="435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  <a:ea typeface="MS Mincho" panose="02020609040205080304" pitchFamily="49" charset="-128"/>
                        </a:rPr>
                        <a:t>Parameter 9</a:t>
                      </a:r>
                    </a:p>
                  </a:txBody>
                  <a:tcPr marL="43594" marR="43594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rgbClr val="820000"/>
                          </a:solidFill>
                          <a:latin typeface="+mn-lt"/>
                          <a:ea typeface="+mn-ea"/>
                          <a:cs typeface="+mn-cs"/>
                        </a:rPr>
                        <a:t>WLTP-Brake Cycle</a:t>
                      </a:r>
                    </a:p>
                  </a:txBody>
                  <a:tcPr marL="43594" marR="435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rgbClr val="820000"/>
                          </a:solidFill>
                          <a:latin typeface="+mn-lt"/>
                          <a:ea typeface="+mn-ea"/>
                          <a:cs typeface="+mn-cs"/>
                        </a:rPr>
                        <a:t>Background Concentration</a:t>
                      </a:r>
                    </a:p>
                  </a:txBody>
                  <a:tcPr marL="43594" marR="435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rgbClr val="820000"/>
                          </a:solidFill>
                          <a:latin typeface="+mn-lt"/>
                          <a:ea typeface="+mn-ea"/>
                          <a:cs typeface="+mn-cs"/>
                        </a:rPr>
                        <a:t>Dynamometer</a:t>
                      </a:r>
                      <a:r>
                        <a:rPr lang="en-GB" sz="1200" b="1" kern="1200" baseline="0" dirty="0">
                          <a:solidFill>
                            <a:srgbClr val="820000"/>
                          </a:solidFill>
                          <a:latin typeface="+mn-lt"/>
                          <a:ea typeface="+mn-ea"/>
                          <a:cs typeface="+mn-cs"/>
                        </a:rPr>
                        <a:t> Climatics</a:t>
                      </a:r>
                      <a:endParaRPr lang="en-GB" sz="1200" b="1" kern="1200" dirty="0">
                        <a:solidFill>
                          <a:srgbClr val="82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3594" marR="435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rgbClr val="820000"/>
                          </a:solidFill>
                          <a:latin typeface="+mn-lt"/>
                          <a:ea typeface="+mn-ea"/>
                          <a:cs typeface="+mn-cs"/>
                        </a:rPr>
                        <a:t>Temperature Measurement</a:t>
                      </a:r>
                    </a:p>
                  </a:txBody>
                  <a:tcPr marL="43594" marR="435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rgbClr val="820000"/>
                          </a:solidFill>
                          <a:latin typeface="+mn-lt"/>
                          <a:ea typeface="+mn-ea"/>
                          <a:cs typeface="+mn-cs"/>
                        </a:rPr>
                        <a:t>Bedding-in</a:t>
                      </a:r>
                      <a:r>
                        <a:rPr lang="en-GB" sz="1200" b="1" kern="1200" baseline="0" dirty="0">
                          <a:solidFill>
                            <a:srgbClr val="820000"/>
                          </a:solidFill>
                          <a:latin typeface="+mn-lt"/>
                          <a:ea typeface="+mn-ea"/>
                          <a:cs typeface="+mn-cs"/>
                        </a:rPr>
                        <a:t> Procedure</a:t>
                      </a:r>
                      <a:endParaRPr lang="en-GB" sz="1200" b="1" kern="1200" dirty="0">
                        <a:solidFill>
                          <a:srgbClr val="82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3594" marR="435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rgbClr val="820000"/>
                          </a:solidFill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  <a:r>
                        <a:rPr lang="en-GB" sz="1200" b="1" kern="1200" baseline="0" dirty="0">
                          <a:solidFill>
                            <a:srgbClr val="820000"/>
                          </a:solidFill>
                          <a:latin typeface="+mn-lt"/>
                          <a:ea typeface="+mn-ea"/>
                          <a:cs typeface="+mn-cs"/>
                        </a:rPr>
                        <a:t>nclosure Design</a:t>
                      </a:r>
                      <a:endParaRPr lang="en-GB" sz="1200" b="1" kern="1200" dirty="0">
                        <a:solidFill>
                          <a:srgbClr val="82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3594" marR="435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kern="1200" dirty="0">
                          <a:solidFill>
                            <a:srgbClr val="820000"/>
                          </a:solidFill>
                          <a:latin typeface="+mn-lt"/>
                          <a:ea typeface="+mn-ea"/>
                          <a:cs typeface="+mn-cs"/>
                        </a:rPr>
                        <a:t>PM</a:t>
                      </a:r>
                      <a:r>
                        <a:rPr lang="en-GB" sz="1200" b="1" kern="1200" baseline="0" dirty="0">
                          <a:solidFill>
                            <a:srgbClr val="820000"/>
                          </a:solidFill>
                          <a:latin typeface="+mn-lt"/>
                          <a:ea typeface="+mn-ea"/>
                          <a:cs typeface="+mn-cs"/>
                        </a:rPr>
                        <a:t> Measurement</a:t>
                      </a:r>
                      <a:endParaRPr lang="en-GB" sz="1200" b="1" kern="1200" dirty="0">
                        <a:solidFill>
                          <a:srgbClr val="82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3594" marR="435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kern="1200" dirty="0">
                          <a:solidFill>
                            <a:srgbClr val="820000"/>
                          </a:solidFill>
                          <a:latin typeface="+mn-lt"/>
                          <a:ea typeface="+mn-ea"/>
                          <a:cs typeface="+mn-cs"/>
                        </a:rPr>
                        <a:t>PN</a:t>
                      </a:r>
                      <a:r>
                        <a:rPr lang="en-GB" sz="1200" b="1" kern="1200" baseline="0" dirty="0">
                          <a:solidFill>
                            <a:srgbClr val="820000"/>
                          </a:solidFill>
                          <a:latin typeface="+mn-lt"/>
                          <a:ea typeface="+mn-ea"/>
                          <a:cs typeface="+mn-cs"/>
                        </a:rPr>
                        <a:t> Measurement</a:t>
                      </a:r>
                      <a:endParaRPr lang="en-GB" sz="1200" b="1" kern="1200" dirty="0">
                        <a:solidFill>
                          <a:srgbClr val="82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3594" marR="435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rgbClr val="820000"/>
                          </a:solidFill>
                          <a:latin typeface="+mn-lt"/>
                          <a:ea typeface="+mn-ea"/>
                          <a:cs typeface="+mn-cs"/>
                        </a:rPr>
                        <a:t>Other Topics</a:t>
                      </a:r>
                    </a:p>
                  </a:txBody>
                  <a:tcPr marL="43594" marR="435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GB" sz="1200" b="0" kern="1200" dirty="0">
                        <a:solidFill>
                          <a:srgbClr val="82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3594" marR="435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kern="1200" dirty="0">
                        <a:solidFill>
                          <a:srgbClr val="82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3594" marR="435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GB" sz="1200" b="0" kern="1200" dirty="0">
                        <a:solidFill>
                          <a:srgbClr val="82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3594" marR="435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GB" sz="1200" b="0" kern="1200" dirty="0">
                        <a:solidFill>
                          <a:srgbClr val="82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3594" marR="435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GB" sz="1200" b="0" kern="1200" dirty="0">
                        <a:solidFill>
                          <a:srgbClr val="82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3594" marR="435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GB" sz="1200" b="0" kern="1200" dirty="0">
                        <a:solidFill>
                          <a:srgbClr val="82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3594" marR="435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GB" sz="1200" b="0" kern="1200" dirty="0">
                        <a:solidFill>
                          <a:srgbClr val="82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3594" marR="435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GB" sz="1200" b="0" kern="1200" dirty="0">
                        <a:solidFill>
                          <a:srgbClr val="82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3594" marR="435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GB" sz="1200" b="0" kern="1200" dirty="0">
                        <a:solidFill>
                          <a:srgbClr val="82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3594" marR="435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>
          <a:xfrm>
            <a:off x="1321964" y="5715000"/>
            <a:ext cx="396000" cy="39333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>
          <a:xfrm>
            <a:off x="2523855" y="5711535"/>
            <a:ext cx="396000" cy="39333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>
          <a:xfrm>
            <a:off x="3718800" y="5715000"/>
            <a:ext cx="396000" cy="39333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>
          <a:xfrm>
            <a:off x="4924146" y="5715000"/>
            <a:ext cx="396000" cy="39333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>
          <a:xfrm>
            <a:off x="6119100" y="5704609"/>
            <a:ext cx="396000" cy="39333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>
          <a:xfrm>
            <a:off x="7303665" y="5707314"/>
            <a:ext cx="396000" cy="39333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>
          <a:xfrm>
            <a:off x="8513618" y="5715000"/>
            <a:ext cx="396000" cy="39333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>
          <a:xfrm>
            <a:off x="9694727" y="5701144"/>
            <a:ext cx="396000" cy="39333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>
          <a:xfrm>
            <a:off x="10889692" y="5701144"/>
            <a:ext cx="396000" cy="393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8721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65946" y="613320"/>
            <a:ext cx="11073806" cy="782357"/>
          </a:xfrm>
        </p:spPr>
        <p:txBody>
          <a:bodyPr/>
          <a:lstStyle/>
          <a:p>
            <a:r>
              <a:rPr lang="" u="sng" dirty="0">
                <a:solidFill>
                  <a:srgbClr val="1D679F"/>
                </a:solidFill>
              </a:rPr>
              <a:t>Brake Emissions </a:t>
            </a:r>
            <a:r>
              <a:rPr lang="en-GB" u="sng" dirty="0">
                <a:solidFill>
                  <a:srgbClr val="1D679F"/>
                </a:solidFill>
              </a:rPr>
              <a:t>–</a:t>
            </a:r>
            <a:r>
              <a:rPr lang="" u="sng" dirty="0">
                <a:solidFill>
                  <a:srgbClr val="1D679F"/>
                </a:solidFill>
              </a:rPr>
              <a:t> Task Force 2</a:t>
            </a:r>
            <a:r>
              <a:rPr lang="" u="sng">
                <a:solidFill>
                  <a:srgbClr val="1D679F"/>
                </a:solidFill>
              </a:rPr>
              <a:t> </a:t>
            </a:r>
            <a:r>
              <a:rPr lang="en-GB" u="sng" dirty="0">
                <a:solidFill>
                  <a:srgbClr val="1D679F"/>
                </a:solidFill>
              </a:rPr>
              <a:t>–</a:t>
            </a:r>
            <a:r>
              <a:rPr lang="" u="sng">
                <a:solidFill>
                  <a:srgbClr val="1D679F"/>
                </a:solidFill>
              </a:rPr>
              <a:t> Next Steps</a:t>
            </a:r>
            <a:endParaRPr lang="en-GB" u="sng" dirty="0">
              <a:solidFill>
                <a:srgbClr val="1D679F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sz="quarter" idx="4"/>
          </p:nvPr>
        </p:nvSpPr>
        <p:spPr>
          <a:xfrm>
            <a:off x="848349" y="1481638"/>
            <a:ext cx="10871602" cy="4451572"/>
          </a:xfrm>
        </p:spPr>
        <p:txBody>
          <a:bodyPr/>
          <a:lstStyle/>
          <a:p>
            <a:pPr indent="0" algn="just">
              <a:spcAft>
                <a:spcPts val="600"/>
              </a:spcAft>
              <a:buClrTx/>
            </a:pPr>
            <a:r>
              <a:rPr lang="" sz="1800" b="1" i="1" u="sng" dirty="0">
                <a:solidFill>
                  <a:srgbClr val="820000"/>
                </a:solidFill>
              </a:rPr>
              <a:t>Testing Phase</a:t>
            </a:r>
            <a:endParaRPr lang="en-US" sz="1800" b="1" i="1" u="sng" dirty="0">
              <a:solidFill>
                <a:srgbClr val="820000"/>
              </a:solidFill>
            </a:endParaRPr>
          </a:p>
          <a:p>
            <a:pPr algn="just">
              <a:spcAft>
                <a:spcPts val="900"/>
              </a:spcAft>
              <a:buClrTx/>
              <a:buFont typeface="Wingdings" panose="05000000000000000000" pitchFamily="2" charset="2"/>
              <a:buChar char="ü"/>
            </a:pPr>
            <a:r>
              <a:rPr lang="en-GB" sz="1800" dirty="0">
                <a:solidFill>
                  <a:srgbClr val="820000"/>
                </a:solidFill>
              </a:rPr>
              <a:t>A RR campaign will take place in the next months. </a:t>
            </a:r>
            <a:r>
              <a:rPr lang="" sz="1800">
                <a:solidFill>
                  <a:srgbClr val="820000"/>
                </a:solidFill>
              </a:rPr>
              <a:t>PMP</a:t>
            </a:r>
            <a:r>
              <a:rPr lang="en-GB" sz="1800" dirty="0">
                <a:solidFill>
                  <a:srgbClr val="820000"/>
                </a:solidFill>
              </a:rPr>
              <a:t> members </a:t>
            </a:r>
            <a:r>
              <a:rPr lang="" sz="1800" dirty="0">
                <a:solidFill>
                  <a:srgbClr val="820000"/>
                </a:solidFill>
              </a:rPr>
              <a:t>able to follow</a:t>
            </a:r>
            <a:r>
              <a:rPr lang="en-GB" sz="1800" dirty="0">
                <a:solidFill>
                  <a:srgbClr val="820000"/>
                </a:solidFill>
              </a:rPr>
              <a:t> the specified requirements </a:t>
            </a:r>
            <a:r>
              <a:rPr lang="" sz="1800">
                <a:solidFill>
                  <a:srgbClr val="820000"/>
                </a:solidFill>
              </a:rPr>
              <a:t>can</a:t>
            </a:r>
            <a:r>
              <a:rPr lang="en-GB" sz="1800" dirty="0">
                <a:solidFill>
                  <a:srgbClr val="820000"/>
                </a:solidFill>
              </a:rPr>
              <a:t> participate</a:t>
            </a:r>
            <a:r>
              <a:rPr lang="" sz="1800" dirty="0">
                <a:solidFill>
                  <a:srgbClr val="820000"/>
                </a:solidFill>
              </a:rPr>
              <a:t>. The campaign will start in Q4 2020 and finish by the end of Q1 2021. </a:t>
            </a:r>
            <a:endParaRPr lang="" sz="1800">
              <a:solidFill>
                <a:srgbClr val="820000"/>
              </a:solidFill>
            </a:endParaRPr>
          </a:p>
          <a:p>
            <a:pPr marL="971550" lvl="1" indent="-285750" algn="just">
              <a:spcBef>
                <a:spcPts val="0"/>
              </a:spcBef>
              <a:spcAft>
                <a:spcPts val="300"/>
              </a:spcAft>
              <a:buClrTx/>
              <a:buFont typeface="Courier New" panose="02070309020205020404" pitchFamily="49" charset="0"/>
              <a:buChar char="o"/>
            </a:pPr>
            <a:r>
              <a:rPr lang="" sz="1400">
                <a:solidFill>
                  <a:srgbClr val="820000"/>
                </a:solidFill>
              </a:rPr>
              <a:t>Assess and further extend the defined minimum technical requirements for emissions testing </a:t>
            </a:r>
          </a:p>
          <a:p>
            <a:pPr marL="971550" lvl="1" indent="-285750" algn="just">
              <a:spcBef>
                <a:spcPts val="0"/>
              </a:spcBef>
              <a:spcAft>
                <a:spcPts val="300"/>
              </a:spcAft>
              <a:buClrTx/>
              <a:buFont typeface="Courier New" panose="02070309020205020404" pitchFamily="49" charset="0"/>
              <a:buChar char="o"/>
            </a:pPr>
            <a:r>
              <a:rPr lang="" sz="1400">
                <a:solidFill>
                  <a:srgbClr val="820000"/>
                </a:solidFill>
              </a:rPr>
              <a:t>Evaluate the repeatability and reproducibility of brake emissions tests under specified conditions</a:t>
            </a:r>
          </a:p>
          <a:p>
            <a:pPr marL="971550" lvl="1" indent="-285750" algn="just">
              <a:spcBef>
                <a:spcPts val="0"/>
              </a:spcBef>
              <a:buClrTx/>
              <a:buFont typeface="Courier New" panose="02070309020205020404" pitchFamily="49" charset="0"/>
              <a:buChar char="o"/>
            </a:pPr>
            <a:r>
              <a:rPr lang="" sz="1400">
                <a:solidFill>
                  <a:srgbClr val="820000"/>
                </a:solidFill>
              </a:rPr>
              <a:t>Use the "lessons learnt" to finalize the methodology for measuring brake particle emissions  </a:t>
            </a:r>
            <a:endParaRPr lang="" sz="1800" dirty="0">
              <a:solidFill>
                <a:srgbClr val="820000"/>
              </a:solidFill>
            </a:endParaRPr>
          </a:p>
          <a:p>
            <a:pPr indent="0" algn="just">
              <a:spcAft>
                <a:spcPts val="600"/>
              </a:spcAft>
              <a:buClrTx/>
            </a:pPr>
            <a:r>
              <a:rPr lang="" sz="1800" b="1" i="1" u="sng" dirty="0">
                <a:solidFill>
                  <a:srgbClr val="820000"/>
                </a:solidFill>
              </a:rPr>
              <a:t>Assessment Phase</a:t>
            </a:r>
            <a:endParaRPr lang="en-US" sz="1800" b="1" i="1" u="sng" dirty="0">
              <a:solidFill>
                <a:srgbClr val="820000"/>
              </a:solidFill>
            </a:endParaRPr>
          </a:p>
          <a:p>
            <a:pPr algn="just">
              <a:buClrTx/>
              <a:buFont typeface="Wingdings" panose="05000000000000000000" pitchFamily="2" charset="2"/>
              <a:buChar char="ü"/>
            </a:pPr>
            <a:r>
              <a:rPr lang="en-GB" sz="1800" dirty="0">
                <a:solidFill>
                  <a:srgbClr val="820000"/>
                </a:solidFill>
              </a:rPr>
              <a:t>This phase will include the assessment of the RR results. TF2 will develop </a:t>
            </a:r>
            <a:r>
              <a:rPr lang="" sz="1800" dirty="0">
                <a:solidFill>
                  <a:srgbClr val="820000"/>
                </a:solidFill>
              </a:rPr>
              <a:t>the final specifications </a:t>
            </a:r>
            <a:r>
              <a:rPr lang="en-GB" sz="1800" dirty="0">
                <a:solidFill>
                  <a:srgbClr val="820000"/>
                </a:solidFill>
              </a:rPr>
              <a:t>for</a:t>
            </a:r>
            <a:r>
              <a:rPr lang="" sz="1800" dirty="0">
                <a:solidFill>
                  <a:srgbClr val="820000"/>
                </a:solidFill>
              </a:rPr>
              <a:t> the</a:t>
            </a:r>
            <a:r>
              <a:rPr lang="en-GB" sz="1800" dirty="0">
                <a:solidFill>
                  <a:srgbClr val="820000"/>
                </a:solidFill>
              </a:rPr>
              <a:t> brake</a:t>
            </a:r>
            <a:r>
              <a:rPr lang="" sz="1800" dirty="0">
                <a:solidFill>
                  <a:srgbClr val="820000"/>
                </a:solidFill>
              </a:rPr>
              <a:t> emissions measurement method. This task is expected to be completed by Q3 2021</a:t>
            </a:r>
          </a:p>
          <a:p>
            <a:pPr marL="0" indent="0" algn="just">
              <a:spcAft>
                <a:spcPts val="600"/>
              </a:spcAft>
              <a:buClrTx/>
              <a:buNone/>
            </a:pPr>
            <a:r>
              <a:rPr lang="" sz="1800" b="1" i="1" u="sng" dirty="0">
                <a:solidFill>
                  <a:srgbClr val="820000"/>
                </a:solidFill>
              </a:rPr>
              <a:t>Reporting Phase</a:t>
            </a:r>
            <a:endParaRPr lang="en-US" sz="1800" b="1" i="1" u="sng" dirty="0">
              <a:solidFill>
                <a:srgbClr val="820000"/>
              </a:solidFill>
            </a:endParaRPr>
          </a:p>
          <a:p>
            <a:pPr algn="just">
              <a:buClrTx/>
              <a:buFont typeface="Wingdings" panose="05000000000000000000" pitchFamily="2" charset="2"/>
              <a:buChar char="ü"/>
            </a:pPr>
            <a:r>
              <a:rPr lang="" sz="1800" dirty="0">
                <a:solidFill>
                  <a:srgbClr val="820000"/>
                </a:solidFill>
              </a:rPr>
              <a:t>Parts 2 "</a:t>
            </a:r>
            <a:r>
              <a:rPr lang="en-US" sz="1800" dirty="0">
                <a:solidFill>
                  <a:srgbClr val="820000"/>
                </a:solidFill>
              </a:rPr>
              <a:t>Minimum Requirements and Guidelines for Sampling and Measurement of Brake Emissions for Particle Number and Particle Mass" </a:t>
            </a:r>
            <a:r>
              <a:rPr lang="" sz="1800" dirty="0">
                <a:solidFill>
                  <a:srgbClr val="820000"/>
                </a:solidFill>
              </a:rPr>
              <a:t>and 3 "</a:t>
            </a:r>
            <a:r>
              <a:rPr lang="en-US" sz="1800" dirty="0">
                <a:solidFill>
                  <a:srgbClr val="820000"/>
                </a:solidFill>
              </a:rPr>
              <a:t>Reporting Test Results from Brake Emissions Testing"</a:t>
            </a:r>
            <a:r>
              <a:rPr lang="" sz="1800" dirty="0">
                <a:solidFill>
                  <a:srgbClr val="820000"/>
                </a:solidFill>
              </a:rPr>
              <a:t> of the PMP Brake Protocol will be published at Q4 2021</a:t>
            </a:r>
          </a:p>
        </p:txBody>
      </p:sp>
    </p:spTree>
    <p:extLst>
      <p:ext uri="{BB962C8B-B14F-4D97-AF65-F5344CB8AC3E}">
        <p14:creationId xmlns:p14="http://schemas.microsoft.com/office/powerpoint/2010/main" val="33826298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3" y="1638586"/>
            <a:ext cx="10629101" cy="4170363"/>
          </a:xfrm>
        </p:spPr>
        <p:txBody>
          <a:bodyPr/>
          <a:lstStyle/>
          <a:p>
            <a:pPr algn="just">
              <a:buClrTx/>
              <a:buFont typeface="Wingdings" panose="05000000000000000000" pitchFamily="2" charset="2"/>
              <a:buChar char="ü"/>
            </a:pPr>
            <a:r>
              <a:rPr lang="" altLang="en-US" sz="1800" dirty="0">
                <a:solidFill>
                  <a:schemeClr val="bg1">
                    <a:lumMod val="65000"/>
                  </a:schemeClr>
                </a:solidFill>
              </a:rPr>
              <a:t>One</a:t>
            </a:r>
            <a:r>
              <a:rPr lang="en-IE" altLang="en-US" sz="18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" altLang="en-US" sz="1800" dirty="0">
                <a:solidFill>
                  <a:schemeClr val="bg1">
                    <a:lumMod val="65000"/>
                  </a:schemeClr>
                </a:solidFill>
              </a:rPr>
              <a:t>ID</a:t>
            </a:r>
            <a:r>
              <a:rPr lang="en-IE" altLang="en-US" sz="1800" dirty="0">
                <a:solidFill>
                  <a:schemeClr val="bg1">
                    <a:lumMod val="65000"/>
                  </a:schemeClr>
                </a:solidFill>
              </a:rPr>
              <a:t> submitted</a:t>
            </a:r>
            <a:r>
              <a:rPr lang="" altLang="en-US" sz="1800" dirty="0">
                <a:solidFill>
                  <a:schemeClr val="bg1">
                    <a:lumMod val="65000"/>
                  </a:schemeClr>
                </a:solidFill>
              </a:rPr>
              <a:t>:</a:t>
            </a:r>
            <a:r>
              <a:rPr lang="en-GB" sz="1800" dirty="0">
                <a:solidFill>
                  <a:schemeClr val="bg1">
                    <a:lumMod val="65000"/>
                  </a:schemeClr>
                </a:solidFill>
              </a:rPr>
              <a:t> "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</a:rPr>
              <a:t>Non-Exhaust Brake Emissions — Laboratory testing — Part 1: Inertia Dynamometer Protocol to Measure and Characterise Brake Emissions Using the WLTP-Brake Cycle</a:t>
            </a:r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"</a:t>
            </a:r>
            <a:endParaRPr lang="" sz="1800" dirty="0">
              <a:solidFill>
                <a:schemeClr val="bg1">
                  <a:lumMod val="65000"/>
                </a:schemeClr>
              </a:solidFill>
            </a:endParaRPr>
          </a:p>
          <a:p>
            <a:pPr algn="just">
              <a:buClr>
                <a:srgbClr val="7A1022"/>
              </a:buClr>
              <a:buFont typeface="Wingdings" panose="05000000000000000000" pitchFamily="2" charset="2"/>
              <a:buChar char="ü"/>
            </a:pPr>
            <a:r>
              <a:rPr lang="" sz="1800" dirty="0">
                <a:solidFill>
                  <a:srgbClr val="820000"/>
                </a:solidFill>
              </a:rPr>
              <a:t>Two more to submit:</a:t>
            </a:r>
            <a:r>
              <a:rPr lang="" sz="1800" i="1" dirty="0">
                <a:solidFill>
                  <a:srgbClr val="820000"/>
                </a:solidFill>
              </a:rPr>
              <a:t> "</a:t>
            </a:r>
            <a:r>
              <a:rPr lang="en-US" sz="1800" i="1" dirty="0">
                <a:solidFill>
                  <a:srgbClr val="820000"/>
                </a:solidFill>
              </a:rPr>
              <a:t>Minimum Requirements and Guidelines for Sampling and Measurement of Brake Emissions for Particle Number and Particle Mass" </a:t>
            </a:r>
            <a:r>
              <a:rPr lang="" sz="1800" dirty="0">
                <a:solidFill>
                  <a:srgbClr val="820000"/>
                </a:solidFill>
              </a:rPr>
              <a:t>and </a:t>
            </a:r>
            <a:r>
              <a:rPr lang="" sz="1800" i="1" dirty="0">
                <a:solidFill>
                  <a:srgbClr val="820000"/>
                </a:solidFill>
              </a:rPr>
              <a:t>"</a:t>
            </a:r>
            <a:r>
              <a:rPr lang="en-US" sz="1800" i="1" dirty="0">
                <a:solidFill>
                  <a:srgbClr val="820000"/>
                </a:solidFill>
              </a:rPr>
              <a:t>Reporting Test Results from Brake Emissions Testing"</a:t>
            </a:r>
            <a:r>
              <a:rPr lang="" sz="1800" i="1" dirty="0">
                <a:solidFill>
                  <a:srgbClr val="820000"/>
                </a:solidFill>
              </a:rPr>
              <a:t> </a:t>
            </a:r>
          </a:p>
          <a:p>
            <a:pPr marL="0" lvl="1" indent="-342900" algn="just">
              <a:spcBef>
                <a:spcPts val="0"/>
              </a:spcBef>
              <a:buClr>
                <a:srgbClr val="7A1022"/>
              </a:buClr>
              <a:buFont typeface="Wingdings" panose="05000000000000000000" pitchFamily="2" charset="2"/>
              <a:buChar char="ü"/>
            </a:pPr>
            <a:r>
              <a:rPr lang="" sz="1800" dirty="0">
                <a:solidFill>
                  <a:srgbClr val="820000"/>
                </a:solidFill>
              </a:rPr>
              <a:t>Next F2F PMP Meeting to introduce the discussion for possible adjustments of the method to include other technologies (i.e. regenerative braking) and vehicle categories (i.e. vehicles &gt;3.5t) to the general methodology</a:t>
            </a:r>
            <a:endParaRPr lang="en-IE" altLang="en-US" sz="1800" dirty="0">
              <a:solidFill>
                <a:srgbClr val="820000"/>
              </a:solidFill>
            </a:endParaRPr>
          </a:p>
          <a:p>
            <a:pPr marL="0" lvl="1" indent="-342900" algn="just">
              <a:spcBef>
                <a:spcPts val="0"/>
              </a:spcBef>
              <a:buClr>
                <a:srgbClr val="7A1022"/>
              </a:buClr>
              <a:buFont typeface="Wingdings" panose="05000000000000000000" pitchFamily="2" charset="2"/>
              <a:buChar char="ü"/>
            </a:pPr>
            <a:r>
              <a:rPr lang="en-IE" altLang="en-US" sz="1800" dirty="0">
                <a:solidFill>
                  <a:srgbClr val="820000"/>
                </a:solidFill>
              </a:rPr>
              <a:t>Proposal: </a:t>
            </a:r>
            <a:r>
              <a:rPr lang="" altLang="en-US" sz="1800" dirty="0">
                <a:solidFill>
                  <a:srgbClr val="820000"/>
                </a:solidFill>
              </a:rPr>
              <a:t>Organize a PMP-Brake workshop</a:t>
            </a:r>
            <a:r>
              <a:rPr lang="en-IE" altLang="en-US" sz="1800" dirty="0">
                <a:solidFill>
                  <a:srgbClr val="820000"/>
                </a:solidFill>
              </a:rPr>
              <a:t> in January 2021 in Geneva during</a:t>
            </a:r>
            <a:r>
              <a:rPr lang="" altLang="en-US" sz="1800" dirty="0">
                <a:solidFill>
                  <a:srgbClr val="820000"/>
                </a:solidFill>
              </a:rPr>
              <a:t> the</a:t>
            </a:r>
            <a:r>
              <a:rPr lang="en-IE" altLang="en-US" sz="1800" dirty="0">
                <a:solidFill>
                  <a:srgbClr val="820000"/>
                </a:solidFill>
              </a:rPr>
              <a:t> GRPE week</a:t>
            </a:r>
            <a:r>
              <a:rPr lang="" altLang="en-US" sz="1800" dirty="0">
                <a:solidFill>
                  <a:srgbClr val="820000"/>
                </a:solidFill>
              </a:rPr>
              <a:t> with the purpose of</a:t>
            </a:r>
            <a:r>
              <a:rPr lang="en-IE" altLang="en-US" sz="1800" dirty="0">
                <a:solidFill>
                  <a:srgbClr val="820000"/>
                </a:solidFill>
              </a:rPr>
              <a:t> discuss</a:t>
            </a:r>
            <a:r>
              <a:rPr lang="" altLang="en-US" sz="1800" dirty="0">
                <a:solidFill>
                  <a:srgbClr val="820000"/>
                </a:solidFill>
              </a:rPr>
              <a:t>ing</a:t>
            </a:r>
            <a:r>
              <a:rPr lang="en-IE" altLang="en-US" sz="1800" dirty="0">
                <a:solidFill>
                  <a:srgbClr val="820000"/>
                </a:solidFill>
              </a:rPr>
              <a:t> with experts and contracting parties the way towards a method for regulatory purpose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Summary of the activity</a:t>
            </a:r>
            <a:r>
              <a:rPr lang="" u="sng" dirty="0"/>
              <a:t> </a:t>
            </a:r>
            <a:r>
              <a:rPr lang="en-GB" u="sng" dirty="0"/>
              <a:t>–</a:t>
            </a:r>
            <a:r>
              <a:rPr lang="" u="sng" dirty="0"/>
              <a:t> Future Outlook</a:t>
            </a:r>
            <a:endParaRPr lang="en-GB" u="sng" dirty="0"/>
          </a:p>
        </p:txBody>
      </p:sp>
    </p:spTree>
    <p:extLst>
      <p:ext uri="{BB962C8B-B14F-4D97-AF65-F5344CB8AC3E}">
        <p14:creationId xmlns:p14="http://schemas.microsoft.com/office/powerpoint/2010/main" val="27177621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65946" y="613320"/>
            <a:ext cx="11073806" cy="782357"/>
          </a:xfrm>
        </p:spPr>
        <p:txBody>
          <a:bodyPr/>
          <a:lstStyle/>
          <a:p>
            <a:r>
              <a:rPr lang="" u="sng">
                <a:solidFill>
                  <a:srgbClr val="1D679F"/>
                </a:solidFill>
              </a:rPr>
              <a:t>Tyre</a:t>
            </a:r>
            <a:r>
              <a:rPr lang="" u="sng" dirty="0">
                <a:solidFill>
                  <a:srgbClr val="1D679F"/>
                </a:solidFill>
              </a:rPr>
              <a:t> Emissions </a:t>
            </a:r>
            <a:r>
              <a:rPr lang="en-GB" u="sng" dirty="0">
                <a:solidFill>
                  <a:srgbClr val="1D679F"/>
                </a:solidFill>
              </a:rPr>
              <a:t>–</a:t>
            </a:r>
            <a:r>
              <a:rPr lang="" u="sng" dirty="0">
                <a:solidFill>
                  <a:srgbClr val="1D679F"/>
                </a:solidFill>
              </a:rPr>
              <a:t> S</a:t>
            </a:r>
            <a:r>
              <a:rPr lang="" u="sng">
                <a:solidFill>
                  <a:srgbClr val="1D679F"/>
                </a:solidFill>
              </a:rPr>
              <a:t>ummary</a:t>
            </a:r>
            <a:endParaRPr lang="en-GB" u="sng" dirty="0">
              <a:solidFill>
                <a:srgbClr val="1D679F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sz="quarter" idx="4"/>
          </p:nvPr>
        </p:nvSpPr>
        <p:spPr>
          <a:xfrm>
            <a:off x="848349" y="1502420"/>
            <a:ext cx="10871602" cy="4451572"/>
          </a:xfrm>
        </p:spPr>
        <p:txBody>
          <a:bodyPr/>
          <a:lstStyle/>
          <a:p>
            <a:pPr indent="0" algn="just">
              <a:spcAft>
                <a:spcPts val="900"/>
              </a:spcAft>
              <a:buClrTx/>
            </a:pPr>
            <a:r>
              <a:rPr lang="" sz="1800" b="1" i="1" u="sng">
                <a:solidFill>
                  <a:srgbClr val="820000"/>
                </a:solidFill>
              </a:rPr>
              <a:t>H2020 Project</a:t>
            </a:r>
            <a:endParaRPr lang="en-US" sz="1800" b="1" i="1" u="sng" dirty="0">
              <a:solidFill>
                <a:srgbClr val="820000"/>
              </a:solidFill>
            </a:endParaRPr>
          </a:p>
          <a:p>
            <a:pPr algn="just">
              <a:spcAft>
                <a:spcPts val="900"/>
              </a:spcAft>
              <a:buClrTx/>
              <a:buFont typeface="Wingdings" panose="05000000000000000000" pitchFamily="2" charset="2"/>
              <a:buChar char="ü"/>
            </a:pPr>
            <a:r>
              <a:rPr lang="" sz="1800">
                <a:solidFill>
                  <a:srgbClr val="820000"/>
                </a:solidFill>
              </a:rPr>
              <a:t>The </a:t>
            </a:r>
            <a:r>
              <a:rPr lang="en-GB" sz="1800" dirty="0">
                <a:solidFill>
                  <a:srgbClr val="820000"/>
                </a:solidFill>
              </a:rPr>
              <a:t>L</a:t>
            </a:r>
            <a:r>
              <a:rPr lang="" sz="1800">
                <a:solidFill>
                  <a:srgbClr val="820000"/>
                </a:solidFill>
              </a:rPr>
              <a:t>C-MG-1-14-2020 call aims in addressing the issue of </a:t>
            </a:r>
            <a:r>
              <a:rPr lang="" sz="1800" b="1">
                <a:solidFill>
                  <a:srgbClr val="820000"/>
                </a:solidFill>
              </a:rPr>
              <a:t>particle emissions</a:t>
            </a:r>
            <a:r>
              <a:rPr lang="" sz="1800">
                <a:solidFill>
                  <a:srgbClr val="820000"/>
                </a:solidFill>
              </a:rPr>
              <a:t> and noise from tyres</a:t>
            </a:r>
            <a:r>
              <a:rPr lang="" sz="1800" dirty="0">
                <a:solidFill>
                  <a:srgbClr val="820000"/>
                </a:solidFill>
              </a:rPr>
              <a:t>. </a:t>
            </a:r>
            <a:r>
              <a:rPr lang="" sz="1800">
                <a:solidFill>
                  <a:srgbClr val="820000"/>
                </a:solidFill>
              </a:rPr>
              <a:t>It is a 2-stage call and the winning consortium(a) will work among others on the following topics</a:t>
            </a:r>
            <a:r>
              <a:rPr lang="" sz="1800" dirty="0">
                <a:solidFill>
                  <a:srgbClr val="820000"/>
                </a:solidFill>
              </a:rPr>
              <a:t>. </a:t>
            </a:r>
          </a:p>
          <a:p>
            <a:pPr marL="971550" lvl="1" indent="-285750" algn="just">
              <a:spcBef>
                <a:spcPts val="300"/>
              </a:spcBef>
              <a:spcAft>
                <a:spcPts val="600"/>
              </a:spcAft>
              <a:buClrTx/>
              <a:buFont typeface="Courier New" panose="02070309020205020404" pitchFamily="49" charset="0"/>
              <a:buChar char="o"/>
            </a:pPr>
            <a:r>
              <a:rPr lang="" sz="1400" dirty="0">
                <a:solidFill>
                  <a:srgbClr val="820000"/>
                </a:solidFill>
              </a:rPr>
              <a:t>Assess</a:t>
            </a:r>
            <a:r>
              <a:rPr lang="" sz="1400">
                <a:solidFill>
                  <a:srgbClr val="820000"/>
                </a:solidFill>
              </a:rPr>
              <a:t>ment and characterization</a:t>
            </a:r>
            <a:r>
              <a:rPr lang="" sz="1400" dirty="0">
                <a:solidFill>
                  <a:srgbClr val="820000"/>
                </a:solidFill>
              </a:rPr>
              <a:t> </a:t>
            </a:r>
            <a:r>
              <a:rPr lang="" sz="1400">
                <a:solidFill>
                  <a:srgbClr val="820000"/>
                </a:solidFill>
              </a:rPr>
              <a:t>of the amounts of tyre particles emitted under different driving conditions both in the laboratory and on-road</a:t>
            </a:r>
            <a:r>
              <a:rPr lang="" sz="1400" dirty="0">
                <a:solidFill>
                  <a:srgbClr val="820000"/>
                </a:solidFill>
              </a:rPr>
              <a:t> </a:t>
            </a:r>
          </a:p>
          <a:p>
            <a:pPr marL="971550" lvl="1" indent="-285750" algn="just">
              <a:spcBef>
                <a:spcPts val="300"/>
              </a:spcBef>
              <a:spcAft>
                <a:spcPts val="600"/>
              </a:spcAft>
              <a:buClrTx/>
              <a:buFont typeface="Courier New" panose="02070309020205020404" pitchFamily="49" charset="0"/>
              <a:buChar char="o"/>
            </a:pPr>
            <a:r>
              <a:rPr lang="" sz="1400">
                <a:solidFill>
                  <a:srgbClr val="820000"/>
                </a:solidFill>
              </a:rPr>
              <a:t>Provide recommendations for the development of reliable and repeatable methodologies for the assessment of tyre emissions and tyre abrasion rate</a:t>
            </a:r>
            <a:endParaRPr lang="" sz="1400" dirty="0">
              <a:solidFill>
                <a:srgbClr val="820000"/>
              </a:solidFill>
            </a:endParaRPr>
          </a:p>
          <a:p>
            <a:pPr marL="971550" lvl="1" indent="-285750" algn="just">
              <a:spcBef>
                <a:spcPts val="0"/>
              </a:spcBef>
              <a:spcAft>
                <a:spcPts val="2400"/>
              </a:spcAft>
              <a:buClrTx/>
              <a:buFont typeface="Courier New" panose="02070309020205020404" pitchFamily="49" charset="0"/>
              <a:buChar char="o"/>
            </a:pPr>
            <a:r>
              <a:rPr lang="" sz="1400">
                <a:solidFill>
                  <a:srgbClr val="820000"/>
                </a:solidFill>
              </a:rPr>
              <a:t>Particles tracing and quantification in different environmental compartments with focus on microplastics emissions</a:t>
            </a:r>
            <a:r>
              <a:rPr lang="" sz="1400" dirty="0">
                <a:solidFill>
                  <a:srgbClr val="820000"/>
                </a:solidFill>
              </a:rPr>
              <a:t>  </a:t>
            </a:r>
            <a:endParaRPr lang="" sz="1800" dirty="0">
              <a:solidFill>
                <a:srgbClr val="820000"/>
              </a:solidFill>
            </a:endParaRPr>
          </a:p>
          <a:p>
            <a:pPr indent="0" algn="just">
              <a:spcAft>
                <a:spcPts val="600"/>
              </a:spcAft>
              <a:buClrTx/>
            </a:pPr>
            <a:r>
              <a:rPr lang="" sz="1800" b="1" i="1" u="sng">
                <a:solidFill>
                  <a:srgbClr val="820000"/>
                </a:solidFill>
              </a:rPr>
              <a:t>Abrasion Rate</a:t>
            </a:r>
            <a:endParaRPr lang="en-US" sz="1800" b="1" i="1" u="sng" dirty="0">
              <a:solidFill>
                <a:srgbClr val="820000"/>
              </a:solidFill>
            </a:endParaRPr>
          </a:p>
          <a:p>
            <a:pPr algn="just">
              <a:buClrTx/>
              <a:buFont typeface="Wingdings" panose="05000000000000000000" pitchFamily="2" charset="2"/>
              <a:buChar char="ü"/>
            </a:pPr>
            <a:r>
              <a:rPr lang="" sz="1800">
                <a:solidFill>
                  <a:srgbClr val="820000"/>
                </a:solidFill>
              </a:rPr>
              <a:t>ETRMA has completed the feasibility assessment regarding the development of a tyre abrasion methodology. ETRMA </a:t>
            </a:r>
            <a:r>
              <a:rPr lang="en-GB" sz="1800" dirty="0">
                <a:solidFill>
                  <a:srgbClr val="820000"/>
                </a:solidFill>
              </a:rPr>
              <a:t>h</a:t>
            </a:r>
            <a:r>
              <a:rPr lang="" sz="1800">
                <a:solidFill>
                  <a:srgbClr val="820000"/>
                </a:solidFill>
              </a:rPr>
              <a:t>as committed to present their proposal at the next F2F PMP Meeting.</a:t>
            </a:r>
          </a:p>
          <a:p>
            <a:pPr algn="just">
              <a:buClrTx/>
              <a:buFont typeface="Wingdings" panose="05000000000000000000" pitchFamily="2" charset="2"/>
              <a:buChar char="ü"/>
            </a:pPr>
            <a:r>
              <a:rPr lang="" sz="1800">
                <a:solidFill>
                  <a:srgbClr val="820000"/>
                </a:solidFill>
              </a:rPr>
              <a:t>PMP's target remains to explore the possible correlation of tyre abrasion rate with PM</a:t>
            </a:r>
            <a:r>
              <a:rPr lang="" sz="1800" baseline="-25000">
                <a:solidFill>
                  <a:srgbClr val="820000"/>
                </a:solidFill>
              </a:rPr>
              <a:t>10</a:t>
            </a:r>
            <a:r>
              <a:rPr lang="" sz="1800">
                <a:solidFill>
                  <a:srgbClr val="820000"/>
                </a:solidFill>
              </a:rPr>
              <a:t> and PM</a:t>
            </a:r>
            <a:r>
              <a:rPr lang="" sz="1800" baseline="-25000">
                <a:solidFill>
                  <a:srgbClr val="820000"/>
                </a:solidFill>
              </a:rPr>
              <a:t>2.5</a:t>
            </a:r>
            <a:r>
              <a:rPr lang="" sz="1800">
                <a:solidFill>
                  <a:srgbClr val="820000"/>
                </a:solidFill>
              </a:rPr>
              <a:t> emissions as soon as the method becomes available</a:t>
            </a:r>
            <a:endParaRPr lang="" sz="1800" dirty="0">
              <a:solidFill>
                <a:srgbClr val="82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801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1944076" y="1825624"/>
            <a:ext cx="9290539" cy="4170363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GB" dirty="0">
                <a:solidFill>
                  <a:schemeClr val="accent2"/>
                </a:solidFill>
              </a:rPr>
              <a:t>EU Science Hub: </a:t>
            </a:r>
            <a:r>
              <a:rPr lang="en-GB" dirty="0" err="1"/>
              <a:t>ec.europa.eu</a:t>
            </a:r>
            <a:r>
              <a:rPr lang="en-GB" dirty="0"/>
              <a:t>/</a:t>
            </a:r>
            <a:r>
              <a:rPr lang="en-GB" dirty="0" err="1"/>
              <a:t>jrc</a:t>
            </a:r>
            <a:endParaRPr lang="en-GB" dirty="0"/>
          </a:p>
          <a:p>
            <a:pPr marL="0" indent="0">
              <a:lnSpc>
                <a:spcPct val="150000"/>
              </a:lnSpc>
              <a:buNone/>
            </a:pPr>
            <a:r>
              <a:rPr lang="en-GB" dirty="0"/>
              <a:t>@</a:t>
            </a:r>
            <a:r>
              <a:rPr lang="en-GB" dirty="0" err="1"/>
              <a:t>EU_ScienceHub</a:t>
            </a:r>
            <a:endParaRPr lang="en-GB" dirty="0"/>
          </a:p>
          <a:p>
            <a:pPr marL="0" indent="0">
              <a:lnSpc>
                <a:spcPct val="150000"/>
              </a:lnSpc>
              <a:buNone/>
            </a:pPr>
            <a:r>
              <a:rPr lang="en-GB" dirty="0"/>
              <a:t>EU Science Hub – Joint Research Centre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dirty="0"/>
              <a:t>EU Science, Research and Innovation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dirty="0" err="1"/>
              <a:t>Eu</a:t>
            </a:r>
            <a:r>
              <a:rPr lang="en-GB" dirty="0"/>
              <a:t> Science Hub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/>
              <a:t>Keep in touch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506" y="1710237"/>
            <a:ext cx="827881" cy="907677"/>
          </a:xfrm>
          <a:prstGeom prst="rect">
            <a:avLst/>
          </a:prstGeom>
        </p:spPr>
      </p:pic>
      <p:pic>
        <p:nvPicPr>
          <p:cNvPr id="26" name="Picture 25" descr="Twitter_Social_Icon_Rounded_Square_Color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417" y="2675006"/>
            <a:ext cx="624058" cy="624058"/>
          </a:xfrm>
          <a:prstGeom prst="rect">
            <a:avLst/>
          </a:prstGeom>
        </p:spPr>
      </p:pic>
      <p:pic>
        <p:nvPicPr>
          <p:cNvPr id="28" name="Picture 27" descr="LI-In-Bug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514" y="4238027"/>
            <a:ext cx="746211" cy="634574"/>
          </a:xfrm>
          <a:prstGeom prst="rect">
            <a:avLst/>
          </a:prstGeom>
        </p:spPr>
      </p:pic>
      <p:pic>
        <p:nvPicPr>
          <p:cNvPr id="29" name="Picture 28" descr="yt_icon_rgb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667" y="5035058"/>
            <a:ext cx="739172" cy="521650"/>
          </a:xfrm>
          <a:prstGeom prst="rect">
            <a:avLst/>
          </a:prstGeom>
        </p:spPr>
      </p:pic>
      <p:pic>
        <p:nvPicPr>
          <p:cNvPr id="31" name="Picture 30" descr="f_logo_RGB-Blue_72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894" y="3375703"/>
            <a:ext cx="7155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2391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Thank you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wrap="square" anchor="b" anchorCtr="0"/>
          <a:lstStyle/>
          <a:p>
            <a:r>
              <a:rPr lang="en-GB" sz="1050" b="1"/>
              <a:t>© European Union 2020</a:t>
            </a:r>
          </a:p>
          <a:p>
            <a:r>
              <a:rPr lang="en-GB" sz="1050"/>
              <a:t>Unless otherwise noted the reuse of this presentation is authorised under the </a:t>
            </a:r>
            <a:r>
              <a:rPr lang="en-GB" sz="1050">
                <a:hlinkClick r:id="rId3"/>
              </a:rPr>
              <a:t>CC BY 4.0 </a:t>
            </a:r>
            <a:r>
              <a:rPr lang="en-GB" sz="1050"/>
              <a:t>license. For any use or reproduction of elements that are not owned by the EU, permission may need to be sought directly from the respective right holders.</a:t>
            </a:r>
          </a:p>
          <a:p>
            <a:r>
              <a:rPr lang="en-GB" sz="1050"/>
              <a:t>Slide </a:t>
            </a:r>
            <a:r>
              <a:rPr lang="en-GB" sz="1050">
                <a:solidFill>
                  <a:schemeClr val="accent6"/>
                </a:solidFill>
              </a:rPr>
              <a:t>xx</a:t>
            </a:r>
            <a:r>
              <a:rPr lang="en-GB" sz="1050"/>
              <a:t>: </a:t>
            </a:r>
            <a:r>
              <a:rPr lang="en-GB" sz="1050">
                <a:solidFill>
                  <a:schemeClr val="accent6"/>
                </a:solidFill>
              </a:rPr>
              <a:t>element concerned</a:t>
            </a:r>
            <a:r>
              <a:rPr lang="en-GB" sz="1050"/>
              <a:t>, source</a:t>
            </a:r>
            <a:r>
              <a:rPr lang="en-GB" sz="1050">
                <a:solidFill>
                  <a:schemeClr val="accent6"/>
                </a:solidFill>
              </a:rPr>
              <a:t>: e.g. Fotolia.com</a:t>
            </a:r>
            <a:r>
              <a:rPr lang="en-GB" sz="1050"/>
              <a:t>; Slide </a:t>
            </a:r>
            <a:r>
              <a:rPr lang="en-GB" sz="1050">
                <a:solidFill>
                  <a:schemeClr val="accent6"/>
                </a:solidFill>
              </a:rPr>
              <a:t>xx</a:t>
            </a:r>
            <a:r>
              <a:rPr lang="en-GB" sz="1050"/>
              <a:t>: </a:t>
            </a:r>
            <a:r>
              <a:rPr lang="en-GB" sz="1050">
                <a:solidFill>
                  <a:schemeClr val="accent6"/>
                </a:solidFill>
              </a:rPr>
              <a:t>element concerned</a:t>
            </a:r>
            <a:r>
              <a:rPr lang="en-GB" sz="1050"/>
              <a:t>, source: </a:t>
            </a:r>
            <a:r>
              <a:rPr lang="en-GB" sz="1050">
                <a:solidFill>
                  <a:schemeClr val="accent6"/>
                </a:solidFill>
              </a:rPr>
              <a:t>e.g. iStock.com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103" y="4043693"/>
            <a:ext cx="1023496" cy="35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126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2020-01-13:  		PMP 52</a:t>
            </a:r>
            <a:r>
              <a:rPr lang="en-US" altLang="en-US" baseline="30000" dirty="0"/>
              <a:t>nd</a:t>
            </a:r>
            <a:r>
              <a:rPr lang="en-US" altLang="en-US" dirty="0"/>
              <a:t> (GRPE Geneva summary)</a:t>
            </a:r>
          </a:p>
          <a:p>
            <a:r>
              <a:rPr lang="en-US" altLang="en-US" dirty="0"/>
              <a:t>2020-04-02		PMP </a:t>
            </a:r>
            <a:r>
              <a:rPr lang="en-US" altLang="en-US" dirty="0" err="1"/>
              <a:t>Webconference</a:t>
            </a:r>
            <a:r>
              <a:rPr lang="en-US" altLang="en-US" dirty="0"/>
              <a:t> on exhaust emissions  </a:t>
            </a:r>
          </a:p>
          <a:p>
            <a:r>
              <a:rPr lang="en-US" altLang="en-US" dirty="0"/>
              <a:t>2020-05-11		PMP </a:t>
            </a:r>
            <a:r>
              <a:rPr lang="en-US" altLang="en-US" dirty="0" err="1"/>
              <a:t>Webconference</a:t>
            </a:r>
            <a:r>
              <a:rPr lang="en-US" altLang="en-US" dirty="0"/>
              <a:t> on exhaust emissions  </a:t>
            </a:r>
          </a:p>
          <a:p>
            <a:r>
              <a:rPr lang="en-US" altLang="en-US" dirty="0"/>
              <a:t>2020-05-20		PMP </a:t>
            </a:r>
            <a:r>
              <a:rPr lang="en-US" altLang="en-US" dirty="0" err="1"/>
              <a:t>Webconference</a:t>
            </a:r>
            <a:r>
              <a:rPr lang="en-US" altLang="en-US" dirty="0"/>
              <a:t> on non-exhaust emissions  </a:t>
            </a:r>
          </a:p>
          <a:p>
            <a:pPr defTabSz="825500">
              <a:spcAft>
                <a:spcPct val="40000"/>
              </a:spcAft>
              <a:buClr>
                <a:srgbClr val="002060"/>
              </a:buClr>
              <a:buSzPct val="115000"/>
            </a:pPr>
            <a:endParaRPr lang="en-US" altLang="en-US" baseline="30000" dirty="0">
              <a:solidFill>
                <a:srgbClr val="0F5494"/>
              </a:solidFill>
              <a:latin typeface="Verdana" pitchFamily="34" charset="0"/>
            </a:endParaRPr>
          </a:p>
          <a:p>
            <a:pPr defTabSz="825500">
              <a:spcAft>
                <a:spcPct val="40000"/>
              </a:spcAft>
              <a:buClr>
                <a:srgbClr val="002060"/>
              </a:buClr>
              <a:buSzPct val="115000"/>
            </a:pPr>
            <a:r>
              <a:rPr lang="en-US" altLang="en-US" dirty="0"/>
              <a:t>NEXT F-2-F MEETING: </a:t>
            </a:r>
            <a:r>
              <a:rPr lang="en-US" altLang="en-US" dirty="0" err="1"/>
              <a:t>tbd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PMP meetings in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6792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EXHAUST PARTICLE EMISSIONS</a:t>
            </a:r>
            <a:br>
              <a:rPr lang="en-US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0512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en-US" dirty="0"/>
              <a:t>Proposal for a sub-23 nm particle measurement methodology finalized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/>
              <a:t>Experimental activities on LD and HD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/>
              <a:t>3 informal documents submitted</a:t>
            </a:r>
          </a:p>
          <a:p>
            <a:pPr marL="971550" lvl="1" indent="-514350">
              <a:buFont typeface="+mj-lt"/>
              <a:buAutoNum type="romanLcPeriod"/>
            </a:pPr>
            <a:r>
              <a:rPr lang="en-US" altLang="en-US" dirty="0"/>
              <a:t>Proposal for a sub-23 particle measurement methodology</a:t>
            </a:r>
          </a:p>
          <a:p>
            <a:pPr marL="971550" lvl="1" indent="-514350">
              <a:buFont typeface="+mj-lt"/>
              <a:buAutoNum type="romanLcPeriod"/>
            </a:pPr>
            <a:r>
              <a:rPr lang="en-US" altLang="en-US" dirty="0"/>
              <a:t>Explanatory note on sub-23 particle measurement</a:t>
            </a:r>
          </a:p>
          <a:p>
            <a:pPr marL="971550" lvl="1" indent="-514350">
              <a:buFont typeface="+mj-lt"/>
              <a:buAutoNum type="romanLcPeriod"/>
            </a:pPr>
            <a:r>
              <a:rPr lang="en-US" altLang="en-US" dirty="0"/>
              <a:t>Revised </a:t>
            </a:r>
            <a:r>
              <a:rPr lang="en-US" altLang="en-US" dirty="0" err="1"/>
              <a:t>ToR</a:t>
            </a:r>
            <a:endParaRPr lang="en-US" alt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Summary of the IWG activity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50052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en-US" dirty="0"/>
              <a:t>Informal documents </a:t>
            </a:r>
            <a:r>
              <a:rPr lang="en-GB" b="1" dirty="0"/>
              <a:t>GRPE-81-10 and GRPE-81-11</a:t>
            </a:r>
            <a:endParaRPr lang="en-US" alt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/>
              <a:t>The new proposal: 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GB" dirty="0"/>
              <a:t>M</a:t>
            </a:r>
            <a:r>
              <a:rPr lang="en-AU" dirty="0" err="1"/>
              <a:t>odifies</a:t>
            </a:r>
            <a:r>
              <a:rPr lang="en-AU" dirty="0"/>
              <a:t> the existing solid PN measurement methodology having a 50% cut-off size at 23 nm (SPN23) in order to allow the use of </a:t>
            </a:r>
            <a:r>
              <a:rPr lang="en-AU" dirty="0" err="1"/>
              <a:t>catalyzed</a:t>
            </a:r>
            <a:r>
              <a:rPr lang="en-AU" dirty="0"/>
              <a:t> volatile particle remover (VPR) and introduce minor improvements </a:t>
            </a:r>
            <a:endParaRPr lang="en-GB" dirty="0"/>
          </a:p>
          <a:p>
            <a:pPr marL="914400" lvl="1" indent="-457200">
              <a:buFont typeface="+mj-lt"/>
              <a:buAutoNum type="alphaLcParenR"/>
            </a:pPr>
            <a:r>
              <a:rPr lang="en-AU" dirty="0"/>
              <a:t>Includes as a second option a solid PN measurement methodology with a 65% cut-off size at 10 nm (SPN10). </a:t>
            </a:r>
          </a:p>
          <a:p>
            <a:pPr marL="0" lvl="1" indent="-342900">
              <a:spcBef>
                <a:spcPts val="0"/>
              </a:spcBef>
              <a:buFont typeface="Arial" pitchFamily="34" charset="0"/>
              <a:buChar char="•"/>
            </a:pPr>
            <a:r>
              <a:rPr lang="en-US" altLang="en-US" sz="2400" dirty="0"/>
              <a:t>The explanatory note describes the main changed to SPN23 and the main elements of SPN10 </a:t>
            </a:r>
          </a:p>
          <a:p>
            <a:pPr marL="914400" lvl="1" indent="-457200">
              <a:buFont typeface="+mj-lt"/>
              <a:buAutoNum type="alphaLcParenR"/>
            </a:pP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endParaRPr lang="en-US" alt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Proposal for a sub-23 nm particle measurement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5676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Proposal for a sub-23 nm particle measurement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1653590"/>
              </p:ext>
            </p:extLst>
          </p:nvPr>
        </p:nvGraphicFramePr>
        <p:xfrm>
          <a:off x="777968" y="1784297"/>
          <a:ext cx="10649400" cy="487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98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98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298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298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298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5598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  <a:latin typeface="Arial Narrow" panose="020B0606020202030204" pitchFamily="34" charset="0"/>
                        </a:rPr>
                        <a:t>Subject</a:t>
                      </a:r>
                      <a:endParaRPr lang="en-GB" sz="2000" dirty="0">
                        <a:effectLst/>
                        <a:latin typeface="Arial Narrow" panose="020B0606020202030204" pitchFamily="34" charset="0"/>
                        <a:ea typeface="MS Mincho" panose="02020609040205080304" pitchFamily="49" charset="-128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  <a:latin typeface="Arial Narrow" panose="020B0606020202030204" pitchFamily="34" charset="0"/>
                        </a:rPr>
                        <a:t>GTR 15, Annex 5 – Original requirements</a:t>
                      </a:r>
                      <a:endParaRPr lang="en-GB" sz="2000" dirty="0">
                        <a:effectLst/>
                        <a:latin typeface="Arial Narrow" panose="020B0606020202030204" pitchFamily="34" charset="0"/>
                        <a:ea typeface="MS Mincho" panose="02020609040205080304" pitchFamily="49" charset="-128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  <a:latin typeface="Arial Narrow" panose="020B0606020202030204" pitchFamily="34" charset="0"/>
                        </a:rPr>
                        <a:t>Proposed changes for SPN23</a:t>
                      </a:r>
                      <a:endParaRPr lang="en-GB" sz="2000" dirty="0">
                        <a:effectLst/>
                        <a:latin typeface="Arial Narrow" panose="020B0606020202030204" pitchFamily="34" charset="0"/>
                        <a:ea typeface="MS Mincho" panose="02020609040205080304" pitchFamily="49" charset="-128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  <a:latin typeface="Arial Narrow" panose="020B0606020202030204" pitchFamily="34" charset="0"/>
                        </a:rPr>
                        <a:t>Proposed changes for SPN10</a:t>
                      </a:r>
                      <a:endParaRPr lang="en-GB" sz="2000" dirty="0">
                        <a:effectLst/>
                        <a:latin typeface="Arial Narrow" panose="020B0606020202030204" pitchFamily="34" charset="0"/>
                        <a:ea typeface="MS Mincho" panose="02020609040205080304" pitchFamily="49" charset="-128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  <a:latin typeface="Arial Narrow" panose="020B0606020202030204" pitchFamily="34" charset="0"/>
                        </a:rPr>
                        <a:t>Reasoning</a:t>
                      </a:r>
                      <a:endParaRPr lang="en-GB" sz="2000" dirty="0">
                        <a:effectLst/>
                        <a:latin typeface="Arial Narrow" panose="020B0606020202030204" pitchFamily="34" charset="0"/>
                        <a:ea typeface="MS Mincho" panose="02020609040205080304" pitchFamily="49" charset="-128"/>
                      </a:endParaRPr>
                    </a:p>
                  </a:txBody>
                  <a:tcPr marL="43594" marR="43594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  <a:latin typeface="Arial Narrow" panose="020B0606020202030204" pitchFamily="34" charset="0"/>
                        </a:rPr>
                        <a:t>PNC efficiency</a:t>
                      </a:r>
                      <a:endParaRPr lang="en-GB" sz="2000" dirty="0">
                        <a:effectLst/>
                        <a:latin typeface="Arial Narrow" panose="020B0606020202030204" pitchFamily="34" charset="0"/>
                        <a:ea typeface="MS Mincho" panose="02020609040205080304" pitchFamily="49" charset="-128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  <a:latin typeface="Arial Narrow" panose="020B0606020202030204" pitchFamily="34" charset="0"/>
                        </a:rPr>
                        <a:t>50</a:t>
                      </a:r>
                      <a:r>
                        <a:rPr lang="en-US" sz="2000" kern="1200" dirty="0">
                          <a:effectLst/>
                          <a:latin typeface="Arial Narrow" panose="020B0606020202030204" pitchFamily="34" charset="0"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US" sz="2000" kern="1200" dirty="0">
                          <a:effectLst/>
                          <a:latin typeface="Arial Narrow" panose="020B0606020202030204" pitchFamily="34" charset="0"/>
                        </a:rPr>
                        <a:t>12 % @ 23 nm, &gt;90% @ 41nm</a:t>
                      </a:r>
                      <a:endParaRPr lang="en-GB" sz="2000" dirty="0">
                        <a:effectLst/>
                        <a:latin typeface="Arial Narrow" panose="020B0606020202030204" pitchFamily="34" charset="0"/>
                        <a:ea typeface="MS Mincho" panose="02020609040205080304" pitchFamily="49" charset="-128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  <a:latin typeface="Arial Narrow" panose="020B0606020202030204" pitchFamily="34" charset="0"/>
                        </a:rPr>
                        <a:t>None</a:t>
                      </a:r>
                      <a:endParaRPr lang="en-GB" sz="2000" dirty="0">
                        <a:effectLst/>
                        <a:latin typeface="Arial Narrow" panose="020B0606020202030204" pitchFamily="34" charset="0"/>
                        <a:ea typeface="MS Mincho" panose="02020609040205080304" pitchFamily="49" charset="-128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  <a:latin typeface="Arial Narrow" panose="020B0606020202030204" pitchFamily="34" charset="0"/>
                        </a:rPr>
                        <a:t>65</a:t>
                      </a:r>
                      <a:r>
                        <a:rPr lang="en-US" sz="2000" kern="1200">
                          <a:effectLst/>
                          <a:latin typeface="Arial Narrow" panose="020B0606020202030204" pitchFamily="34" charset="0"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US" sz="2000" kern="1200">
                          <a:effectLst/>
                          <a:latin typeface="Arial Narrow" panose="020B0606020202030204" pitchFamily="34" charset="0"/>
                        </a:rPr>
                        <a:t>15 % @ 10 nm, &gt;90% @ 15nm</a:t>
                      </a:r>
                      <a:endParaRPr lang="en-GB" sz="2000">
                        <a:effectLst/>
                        <a:latin typeface="Arial Narrow" panose="020B0606020202030204" pitchFamily="34" charset="0"/>
                        <a:ea typeface="MS Mincho" panose="02020609040205080304" pitchFamily="49" charset="-128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  <a:latin typeface="Arial Narrow" panose="020B0606020202030204" pitchFamily="34" charset="0"/>
                        </a:rPr>
                        <a:t>Typical PNC-efficiency, well tested in the field.</a:t>
                      </a:r>
                      <a:endParaRPr lang="en-GB" sz="2000" dirty="0">
                        <a:effectLst/>
                        <a:latin typeface="Arial Narrow" panose="020B0606020202030204" pitchFamily="34" charset="0"/>
                        <a:ea typeface="MS Mincho" panose="02020609040205080304" pitchFamily="49" charset="-128"/>
                      </a:endParaRPr>
                    </a:p>
                  </a:txBody>
                  <a:tcPr marL="43594" marR="43594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130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  <a:latin typeface="Arial Narrow" panose="020B0606020202030204" pitchFamily="34" charset="0"/>
                        </a:rPr>
                        <a:t>Maximum VPR-loss requirement</a:t>
                      </a:r>
                      <a:endParaRPr lang="en-GB" sz="2000">
                        <a:effectLst/>
                        <a:latin typeface="Arial Narrow" panose="020B0606020202030204" pitchFamily="34" charset="0"/>
                        <a:ea typeface="MS Mincho" panose="02020609040205080304" pitchFamily="49" charset="-128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  <a:latin typeface="Arial Narrow" panose="020B0606020202030204" pitchFamily="34" charset="0"/>
                        </a:rPr>
                        <a:t>@ 30nm 30% and @ 50 nm 20% higher than @ 100 nm</a:t>
                      </a:r>
                      <a:endParaRPr lang="en-GB" sz="2000" dirty="0">
                        <a:effectLst/>
                        <a:latin typeface="Arial Narrow" panose="020B0606020202030204" pitchFamily="34" charset="0"/>
                        <a:ea typeface="MS Mincho" panose="02020609040205080304" pitchFamily="49" charset="-128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  <a:latin typeface="Arial Narrow" panose="020B0606020202030204" pitchFamily="34" charset="0"/>
                        </a:rPr>
                        <a:t>None</a:t>
                      </a:r>
                      <a:endParaRPr lang="en-GB" sz="2000" dirty="0">
                        <a:effectLst/>
                        <a:latin typeface="Arial Narrow" panose="020B0606020202030204" pitchFamily="34" charset="0"/>
                        <a:ea typeface="MS Mincho" panose="02020609040205080304" pitchFamily="49" charset="-128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  <a:latin typeface="Arial Narrow" panose="020B0606020202030204" pitchFamily="34" charset="0"/>
                        </a:rPr>
                        <a:t>Addition</a:t>
                      </a:r>
                      <a:endParaRPr lang="en-GB" sz="2000">
                        <a:effectLst/>
                        <a:latin typeface="Arial Narrow" panose="020B060602020203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  <a:latin typeface="Arial Narrow" panose="020B0606020202030204" pitchFamily="34" charset="0"/>
                        </a:rPr>
                        <a:t>@15 nm 100 % higher than at 100 nm</a:t>
                      </a:r>
                      <a:endParaRPr lang="en-GB" sz="2000">
                        <a:effectLst/>
                        <a:latin typeface="Arial Narrow" panose="020B0606020202030204" pitchFamily="34" charset="0"/>
                        <a:ea typeface="MS Mincho" panose="02020609040205080304" pitchFamily="49" charset="-128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  <a:latin typeface="Arial Narrow" panose="020B0606020202030204" pitchFamily="34" charset="0"/>
                        </a:rPr>
                        <a:t>No additional requirement below 15 nm since generation of particles &lt; 15 nm challenging, uncertainties high </a:t>
                      </a:r>
                      <a:endParaRPr lang="en-GB" sz="2000" dirty="0">
                        <a:effectLst/>
                        <a:latin typeface="Arial Narrow" panose="020B0606020202030204" pitchFamily="34" charset="0"/>
                        <a:ea typeface="MS Mincho" panose="02020609040205080304" pitchFamily="49" charset="-128"/>
                      </a:endParaRPr>
                    </a:p>
                  </a:txBody>
                  <a:tcPr marL="43594" marR="43594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080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 err="1">
                          <a:effectLst/>
                          <a:latin typeface="Arial Narrow" panose="020B0606020202030204" pitchFamily="34" charset="0"/>
                        </a:rPr>
                        <a:t>Polydisperse</a:t>
                      </a:r>
                      <a:r>
                        <a:rPr lang="en-US" sz="2000" kern="1200" dirty="0">
                          <a:effectLst/>
                          <a:latin typeface="Arial Narrow" panose="020B0606020202030204" pitchFamily="34" charset="0"/>
                        </a:rPr>
                        <a:t> validation  of VPR</a:t>
                      </a:r>
                      <a:endParaRPr lang="en-GB" sz="2000" dirty="0">
                        <a:effectLst/>
                        <a:latin typeface="Arial Narrow" panose="020B0606020202030204" pitchFamily="34" charset="0"/>
                        <a:ea typeface="MS Mincho" panose="02020609040205080304" pitchFamily="49" charset="-128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2000" kern="1200" dirty="0">
                          <a:effectLst/>
                          <a:latin typeface="Arial Narrow" panose="020B0606020202030204" pitchFamily="34" charset="0"/>
                        </a:rPr>
                        <a:t>a </a:t>
                      </a:r>
                      <a:r>
                        <a:rPr lang="en-GB" sz="2000" kern="1200" dirty="0" err="1">
                          <a:effectLst/>
                          <a:latin typeface="Arial Narrow" panose="020B0606020202030204" pitchFamily="34" charset="0"/>
                        </a:rPr>
                        <a:t>polydisperse</a:t>
                      </a:r>
                      <a:r>
                        <a:rPr lang="en-GB" sz="2000" kern="1200" dirty="0">
                          <a:effectLst/>
                          <a:latin typeface="Arial Narrow" panose="020B0606020202030204" pitchFamily="34" charset="0"/>
                        </a:rPr>
                        <a:t> 50 nm aerosol may be used for validation</a:t>
                      </a:r>
                      <a:endParaRPr lang="en-GB" sz="2000" dirty="0">
                        <a:effectLst/>
                        <a:latin typeface="Arial Narrow" panose="020B0606020202030204" pitchFamily="34" charset="0"/>
                        <a:ea typeface="MS Mincho" panose="02020609040205080304" pitchFamily="49" charset="-128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  <a:latin typeface="Arial Narrow" panose="020B0606020202030204" pitchFamily="34" charset="0"/>
                        </a:rPr>
                        <a:t>None</a:t>
                      </a:r>
                      <a:endParaRPr lang="en-GB" sz="2000" dirty="0">
                        <a:effectLst/>
                        <a:latin typeface="Arial Narrow" panose="020B0606020202030204" pitchFamily="34" charset="0"/>
                        <a:ea typeface="MS Mincho" panose="02020609040205080304" pitchFamily="49" charset="-128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  <a:latin typeface="Arial Narrow" panose="020B0606020202030204" pitchFamily="34" charset="0"/>
                        </a:rPr>
                        <a:t>Removed</a:t>
                      </a:r>
                      <a:endParaRPr lang="en-GB" sz="2000" dirty="0">
                        <a:effectLst/>
                        <a:latin typeface="Arial Narrow" panose="020B0606020202030204" pitchFamily="34" charset="0"/>
                        <a:ea typeface="MS Mincho" panose="02020609040205080304" pitchFamily="49" charset="-128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  <a:latin typeface="Arial Narrow" panose="020B0606020202030204" pitchFamily="34" charset="0"/>
                        </a:rPr>
                        <a:t>Uncertainties @ 15 nm or below high </a:t>
                      </a:r>
                      <a:r>
                        <a:rPr lang="en-US" sz="2000" kern="1200" dirty="0">
                          <a:effectLst/>
                          <a:latin typeface="Arial Narrow" panose="020B0606020202030204" pitchFamily="34" charset="0"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n-US" sz="2000" kern="1200" dirty="0">
                          <a:effectLst/>
                          <a:latin typeface="Arial Narrow" panose="020B0606020202030204" pitchFamily="34" charset="0"/>
                        </a:rPr>
                        <a:t> test serves no purpose </a:t>
                      </a:r>
                      <a:endParaRPr lang="en-GB" sz="2000" dirty="0">
                        <a:effectLst/>
                        <a:latin typeface="Arial Narrow" panose="020B0606020202030204" pitchFamily="34" charset="0"/>
                        <a:ea typeface="MS Mincho" panose="02020609040205080304" pitchFamily="49" charset="-128"/>
                      </a:endParaRPr>
                    </a:p>
                  </a:txBody>
                  <a:tcPr marL="43594" marR="43594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42651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Proposal for a sub-23 nm particle measurement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1445976"/>
              </p:ext>
            </p:extLst>
          </p:nvPr>
        </p:nvGraphicFramePr>
        <p:xfrm>
          <a:off x="777968" y="1601417"/>
          <a:ext cx="10649400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98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98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298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298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298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5598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  <a:latin typeface="Arial Narrow" panose="020B0606020202030204" pitchFamily="34" charset="0"/>
                        </a:rPr>
                        <a:t>Subject</a:t>
                      </a:r>
                      <a:endParaRPr lang="en-GB" sz="1800" dirty="0">
                        <a:effectLst/>
                        <a:latin typeface="Arial Narrow" panose="020B0606020202030204" pitchFamily="34" charset="0"/>
                        <a:ea typeface="MS Mincho" panose="02020609040205080304" pitchFamily="49" charset="-128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  <a:latin typeface="Arial Narrow" panose="020B0606020202030204" pitchFamily="34" charset="0"/>
                        </a:rPr>
                        <a:t>GTR 15, Annex 5 – Original requirements</a:t>
                      </a:r>
                      <a:endParaRPr lang="en-GB" sz="1800" dirty="0">
                        <a:effectLst/>
                        <a:latin typeface="Arial Narrow" panose="020B0606020202030204" pitchFamily="34" charset="0"/>
                        <a:ea typeface="MS Mincho" panose="02020609040205080304" pitchFamily="49" charset="-128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  <a:latin typeface="Arial Narrow" panose="020B0606020202030204" pitchFamily="34" charset="0"/>
                        </a:rPr>
                        <a:t>Proposed changes for SPN23</a:t>
                      </a:r>
                      <a:endParaRPr lang="en-GB" sz="1800" dirty="0">
                        <a:effectLst/>
                        <a:latin typeface="Arial Narrow" panose="020B0606020202030204" pitchFamily="34" charset="0"/>
                        <a:ea typeface="MS Mincho" panose="02020609040205080304" pitchFamily="49" charset="-128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  <a:latin typeface="Arial Narrow" panose="020B0606020202030204" pitchFamily="34" charset="0"/>
                        </a:rPr>
                        <a:t>Proposed changes for SPN10</a:t>
                      </a:r>
                      <a:endParaRPr lang="en-GB" sz="1800" dirty="0">
                        <a:effectLst/>
                        <a:latin typeface="Arial Narrow" panose="020B0606020202030204" pitchFamily="34" charset="0"/>
                        <a:ea typeface="MS Mincho" panose="02020609040205080304" pitchFamily="49" charset="-128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  <a:latin typeface="Arial Narrow" panose="020B0606020202030204" pitchFamily="34" charset="0"/>
                        </a:rPr>
                        <a:t>Reasoning</a:t>
                      </a:r>
                      <a:endParaRPr lang="en-GB" sz="1800" dirty="0">
                        <a:effectLst/>
                        <a:latin typeface="Arial Narrow" panose="020B0606020202030204" pitchFamily="34" charset="0"/>
                        <a:ea typeface="MS Mincho" panose="02020609040205080304" pitchFamily="49" charset="-128"/>
                      </a:endParaRPr>
                    </a:p>
                  </a:txBody>
                  <a:tcPr marL="43594" marR="43594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41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  <a:latin typeface="Arial Narrow" panose="020B0606020202030204" pitchFamily="34" charset="0"/>
                        </a:rPr>
                        <a:t>VPR validation</a:t>
                      </a:r>
                      <a:endParaRPr lang="en-GB" sz="1800" dirty="0">
                        <a:effectLst/>
                        <a:latin typeface="Arial Narrow" panose="020B0606020202030204" pitchFamily="34" charset="0"/>
                        <a:ea typeface="MS Mincho" panose="02020609040205080304" pitchFamily="49" charset="-128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effectLst/>
                          <a:latin typeface="Arial Narrow" panose="020B0606020202030204" pitchFamily="34" charset="0"/>
                        </a:rPr>
                        <a:t>&gt; 99.0 % vaporization of 30 nm </a:t>
                      </a:r>
                      <a:r>
                        <a:rPr lang="en-GB" sz="1800" kern="1200" dirty="0" err="1">
                          <a:effectLst/>
                          <a:latin typeface="Arial Narrow" panose="020B0606020202030204" pitchFamily="34" charset="0"/>
                        </a:rPr>
                        <a:t>tetracontane</a:t>
                      </a:r>
                      <a:r>
                        <a:rPr lang="en-GB" sz="1800" kern="1200" dirty="0">
                          <a:effectLst/>
                          <a:latin typeface="Arial Narrow" panose="020B0606020202030204" pitchFamily="34" charset="0"/>
                        </a:rPr>
                        <a:t> particles, with an inlet concentration of ≥ 10,000 per cm³</a:t>
                      </a:r>
                      <a:endParaRPr lang="en-GB" sz="1800" dirty="0">
                        <a:effectLst/>
                        <a:latin typeface="Arial Narrow" panose="020B060602020203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effectLst/>
                          <a:latin typeface="Arial Narrow" panose="020B0606020202030204" pitchFamily="34" charset="0"/>
                        </a:rPr>
                        <a:t>(Monodisperse)</a:t>
                      </a:r>
                      <a:endParaRPr lang="en-GB" sz="1800" dirty="0">
                        <a:effectLst/>
                        <a:latin typeface="Arial Narrow" panose="020B0606020202030204" pitchFamily="34" charset="0"/>
                        <a:ea typeface="MS Mincho" panose="02020609040205080304" pitchFamily="49" charset="-128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kern="1200">
                          <a:effectLst/>
                          <a:latin typeface="Arial Narrow" panose="020B0606020202030204" pitchFamily="34" charset="0"/>
                        </a:rPr>
                        <a:t>None</a:t>
                      </a:r>
                      <a:endParaRPr lang="en-GB" sz="1800">
                        <a:effectLst/>
                        <a:latin typeface="Arial Narrow" panose="020B0606020202030204" pitchFamily="34" charset="0"/>
                        <a:ea typeface="MS Mincho" panose="02020609040205080304" pitchFamily="49" charset="-128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effectLst/>
                          <a:latin typeface="Arial Narrow" panose="020B0606020202030204" pitchFamily="34" charset="0"/>
                        </a:rPr>
                        <a:t>&gt; 99.9 % removal efficiency of </a:t>
                      </a:r>
                      <a:r>
                        <a:rPr lang="en-GB" sz="1800" kern="1200" dirty="0" err="1">
                          <a:effectLst/>
                          <a:latin typeface="Arial Narrow" panose="020B0606020202030204" pitchFamily="34" charset="0"/>
                        </a:rPr>
                        <a:t>tetracontane</a:t>
                      </a:r>
                      <a:r>
                        <a:rPr lang="en-GB" sz="1800" kern="1200" dirty="0">
                          <a:effectLst/>
                          <a:latin typeface="Arial Narrow" panose="020B0606020202030204" pitchFamily="34" charset="0"/>
                        </a:rPr>
                        <a:t> particles with count median diameter &gt; 50 nm and mass &gt; 1 mg/m3.</a:t>
                      </a:r>
                      <a:endParaRPr lang="en-GB" sz="1800" dirty="0">
                        <a:effectLst/>
                        <a:latin typeface="Arial Narrow" panose="020B060602020203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effectLst/>
                          <a:latin typeface="Arial Narrow" panose="020B0606020202030204" pitchFamily="34" charset="0"/>
                        </a:rPr>
                        <a:t>(</a:t>
                      </a:r>
                      <a:r>
                        <a:rPr lang="en-GB" sz="1800" kern="1200" dirty="0" err="1">
                          <a:effectLst/>
                          <a:latin typeface="Arial Narrow" panose="020B0606020202030204" pitchFamily="34" charset="0"/>
                        </a:rPr>
                        <a:t>Polydisperse</a:t>
                      </a:r>
                      <a:r>
                        <a:rPr lang="en-GB" sz="1800" kern="1200" dirty="0">
                          <a:effectLst/>
                          <a:latin typeface="Arial Narrow" panose="020B0606020202030204" pitchFamily="34" charset="0"/>
                        </a:rPr>
                        <a:t>)</a:t>
                      </a:r>
                      <a:endParaRPr lang="en-GB" sz="1800" dirty="0">
                        <a:effectLst/>
                        <a:latin typeface="Arial Narrow" panose="020B0606020202030204" pitchFamily="34" charset="0"/>
                        <a:ea typeface="MS Mincho" panose="02020609040205080304" pitchFamily="49" charset="-128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  <a:latin typeface="Arial Narrow" panose="020B0606020202030204" pitchFamily="34" charset="0"/>
                        </a:rPr>
                        <a:t>Secure the functioning of VPR also for PNC with 65</a:t>
                      </a:r>
                      <a:r>
                        <a:rPr lang="en-US" sz="1800" kern="1200" dirty="0">
                          <a:effectLst/>
                          <a:latin typeface="Arial Narrow" panose="020B0606020202030204" pitchFamily="34" charset="0"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US" sz="1800" kern="1200" dirty="0">
                          <a:effectLst/>
                          <a:latin typeface="Arial Narrow" panose="020B0606020202030204" pitchFamily="34" charset="0"/>
                        </a:rPr>
                        <a:t>15 % @ 10 nm, &gt;90% @ 15nm</a:t>
                      </a:r>
                      <a:endParaRPr lang="en-GB" sz="1800" dirty="0">
                        <a:effectLst/>
                        <a:latin typeface="Arial Narrow" panose="020B0606020202030204" pitchFamily="34" charset="0"/>
                        <a:ea typeface="MS Mincho" panose="02020609040205080304" pitchFamily="49" charset="-128"/>
                      </a:endParaRPr>
                    </a:p>
                  </a:txBody>
                  <a:tcPr marL="43594" marR="43594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312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  <a:latin typeface="Arial Narrow" panose="020B0606020202030204" pitchFamily="34" charset="0"/>
                        </a:rPr>
                        <a:t>Volatile Particle Remover (VPR)</a:t>
                      </a:r>
                      <a:endParaRPr lang="en-GB" sz="1800" dirty="0">
                        <a:effectLst/>
                        <a:latin typeface="Arial Narrow" panose="020B0606020202030204" pitchFamily="34" charset="0"/>
                        <a:ea typeface="MS Mincho" panose="02020609040205080304" pitchFamily="49" charset="-128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  <a:latin typeface="Arial Narrow" panose="020B0606020202030204" pitchFamily="34" charset="0"/>
                        </a:rPr>
                        <a:t>All parts (of SPN-system) -- shall not react with exhaust gas components</a:t>
                      </a:r>
                      <a:endParaRPr lang="en-GB" sz="1800" dirty="0">
                        <a:effectLst/>
                        <a:latin typeface="Arial Narrow" panose="020B0606020202030204" pitchFamily="34" charset="0"/>
                        <a:ea typeface="MS Mincho" panose="02020609040205080304" pitchFamily="49" charset="-128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  <a:latin typeface="Arial Narrow" panose="020B0606020202030204" pitchFamily="34" charset="0"/>
                        </a:rPr>
                        <a:t>- VPR may be catalyzed (both heated evaporation tube and catalytic stripper allowed) </a:t>
                      </a:r>
                      <a:endParaRPr lang="en-GB" sz="1800" dirty="0">
                        <a:effectLst/>
                        <a:latin typeface="Arial Narrow" panose="020B0606020202030204" pitchFamily="34" charset="0"/>
                        <a:ea typeface="MS Mincho" panose="02020609040205080304" pitchFamily="49" charset="-128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  <a:latin typeface="Arial Narrow" panose="020B0606020202030204" pitchFamily="34" charset="0"/>
                        </a:rPr>
                        <a:t>- the VPR shall be catalyzed (use of catalytic stripper only)</a:t>
                      </a:r>
                      <a:endParaRPr lang="en-GB" sz="1800" dirty="0">
                        <a:effectLst/>
                        <a:latin typeface="Arial Narrow" panose="020B0606020202030204" pitchFamily="34" charset="0"/>
                        <a:ea typeface="MS Mincho" panose="02020609040205080304" pitchFamily="49" charset="-128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  <a:latin typeface="Arial Narrow" panose="020B0606020202030204" pitchFamily="34" charset="0"/>
                        </a:rPr>
                        <a:t>Minimize the risk of artefacts for SPN10. Comparability of PNC10 and PNC23 and possibility of using new sampling systems with CS also for SPN23 by fitting a PNC with a D50 @ 23 nm. </a:t>
                      </a:r>
                      <a:endParaRPr lang="en-GB" sz="1800" dirty="0">
                        <a:effectLst/>
                        <a:latin typeface="Arial Narrow" panose="020B0606020202030204" pitchFamily="34" charset="0"/>
                        <a:ea typeface="MS Mincho" panose="02020609040205080304" pitchFamily="49" charset="-128"/>
                      </a:endParaRPr>
                    </a:p>
                  </a:txBody>
                  <a:tcPr marL="43594" marR="43594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55105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4" y="1825624"/>
            <a:ext cx="6485206" cy="4170363"/>
          </a:xfrm>
        </p:spPr>
        <p:txBody>
          <a:bodyPr/>
          <a:lstStyle/>
          <a:p>
            <a:r>
              <a:rPr lang="en-US" dirty="0"/>
              <a:t>Could the PN10 emission measurement cover also PN23 emission measurement in regulatory measurements?</a:t>
            </a:r>
          </a:p>
          <a:p>
            <a:pPr lvl="1"/>
            <a:r>
              <a:rPr lang="en-US" sz="2400" dirty="0"/>
              <a:t>If the vehicle passes the possible future PN10 limits could it be considered to pass also PN23-limit, although PN10 limits may not be valid in the region?</a:t>
            </a:r>
          </a:p>
          <a:p>
            <a:r>
              <a:rPr lang="en-US" dirty="0"/>
              <a:t>The aim is to avoid double measurements</a:t>
            </a:r>
          </a:p>
          <a:p>
            <a:pPr marL="914400" lvl="1" indent="-457200">
              <a:buFont typeface="+mj-lt"/>
              <a:buAutoNum type="alphaLcParenR"/>
            </a:pP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endParaRPr lang="en-US" alt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 addressed by PMP IWG</a:t>
            </a:r>
            <a:endParaRPr lang="en-I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3395" y="1765300"/>
            <a:ext cx="4628606" cy="3614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4760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IE" altLang="en-US" sz="2800" dirty="0"/>
              <a:t>LD Sub23nm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E" altLang="en-US" sz="2400" dirty="0"/>
              <a:t>Europe done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E" altLang="en-US" sz="2400" dirty="0"/>
              <a:t>Equipment returning from Asia, exercise interrupted due to Covid-19</a:t>
            </a:r>
          </a:p>
          <a:p>
            <a:pPr marL="457200" lvl="1" indent="0"/>
            <a:endParaRPr lang="en-IE" altLang="en-US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IE" altLang="en-US" sz="2800" dirty="0"/>
              <a:t>HD Tailpipe (</a:t>
            </a:r>
            <a:r>
              <a:rPr lang="en-IE" altLang="en-US" dirty="0"/>
              <a:t>Investigate the possibility of using direct sampling from raw exhaust and PN10)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E" altLang="en-US" sz="2400" dirty="0"/>
              <a:t>Europe done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E" altLang="en-US" sz="2400" dirty="0"/>
              <a:t>Equipment now in Asia</a:t>
            </a:r>
          </a:p>
          <a:p>
            <a:pPr marL="914400" lvl="1" indent="-457200">
              <a:buFont typeface="+mj-lt"/>
              <a:buAutoNum type="alphaLcParenR"/>
            </a:pPr>
            <a:endParaRPr lang="en-GB" sz="2400" dirty="0"/>
          </a:p>
          <a:p>
            <a:pPr>
              <a:buFont typeface="Arial" panose="020B0604020202020204" pitchFamily="34" charset="0"/>
              <a:buChar char="•"/>
            </a:pPr>
            <a:endParaRPr lang="en-US" alt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Briefly about the experimental Exercises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17233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JRC palette 1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6ACBF3"/>
      </a:accent1>
      <a:accent2>
        <a:srgbClr val="3E99DA"/>
      </a:accent2>
      <a:accent3>
        <a:srgbClr val="1EC08A"/>
      </a:accent3>
      <a:accent4>
        <a:srgbClr val="ED8D2F"/>
      </a:accent4>
      <a:accent5>
        <a:srgbClr val="F8CC29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accent5"/>
          </a:buClr>
          <a:buFont typeface="Arial"/>
          <a:buChar char="•"/>
          <a:defRPr sz="2400" noProof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2360</TotalTime>
  <Words>1677</Words>
  <Application>Microsoft Office PowerPoint</Application>
  <PresentationFormat>Widescreen</PresentationFormat>
  <Paragraphs>194</Paragraphs>
  <Slides>19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Arial Black</vt:lpstr>
      <vt:lpstr>Arial Narrow</vt:lpstr>
      <vt:lpstr>Calibri</vt:lpstr>
      <vt:lpstr>Courier New</vt:lpstr>
      <vt:lpstr>Verdana</vt:lpstr>
      <vt:lpstr>Wingdings</vt:lpstr>
      <vt:lpstr>Office Theme</vt:lpstr>
      <vt:lpstr>81st UNECE GRPE session  PMP IWG Progress Report</vt:lpstr>
      <vt:lpstr>PMP meetings in 2020</vt:lpstr>
      <vt:lpstr>EXHAUST PARTICLE EMISSIONS </vt:lpstr>
      <vt:lpstr>Summary of the IWG activity</vt:lpstr>
      <vt:lpstr>Proposal for a sub-23 nm particle measurement</vt:lpstr>
      <vt:lpstr>Proposal for a sub-23 nm particle measurement</vt:lpstr>
      <vt:lpstr>Proposal for a sub-23 nm particle measurement</vt:lpstr>
      <vt:lpstr>Question addressed by PMP IWG</vt:lpstr>
      <vt:lpstr>Briefly about the experimental Exercises</vt:lpstr>
      <vt:lpstr>Revised ToR</vt:lpstr>
      <vt:lpstr>Procedural issue</vt:lpstr>
      <vt:lpstr>NON-EXHAUST PARTICLE EMISSIONS </vt:lpstr>
      <vt:lpstr>Brake Emissions – Task Force 1</vt:lpstr>
      <vt:lpstr>Brake Emissions – Task Force 2</vt:lpstr>
      <vt:lpstr>Brake Emissions – Task Force 2 – Next Steps</vt:lpstr>
      <vt:lpstr>Summary of the activity – Future Outlook</vt:lpstr>
      <vt:lpstr>Tyre Emissions – Summary</vt:lpstr>
      <vt:lpstr>Keep in touch</vt:lpstr>
      <vt:lpstr>Thank you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Yvonne (COMM)</dc:creator>
  <cp:lastModifiedBy>Benedicte Boudol</cp:lastModifiedBy>
  <cp:revision>220</cp:revision>
  <dcterms:created xsi:type="dcterms:W3CDTF">2019-08-09T12:06:42Z</dcterms:created>
  <dcterms:modified xsi:type="dcterms:W3CDTF">2020-06-09T13:08:14Z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UpdateToken">
    <vt:lpwstr>10</vt:lpwstr>
  </property>
  <property fmtid="{D5CDD505-2E9C-101B-9397-08002B2CF9AE}" pid="3" name="Offisync_ServerID">
    <vt:lpwstr>0d3b22a6-6203-4efc-8e8e-b5279256493b</vt:lpwstr>
  </property>
  <property fmtid="{D5CDD505-2E9C-101B-9397-08002B2CF9AE}" pid="4" name="Jive_LatestUserAccountName">
    <vt:lpwstr>martigb</vt:lpwstr>
  </property>
  <property fmtid="{D5CDD505-2E9C-101B-9397-08002B2CF9AE}" pid="5" name="Offisync_ProviderInitializationData">
    <vt:lpwstr>https://webgate.ec.europa.eu/connected</vt:lpwstr>
  </property>
  <property fmtid="{D5CDD505-2E9C-101B-9397-08002B2CF9AE}" pid="6" name="Offisync_UniqueId">
    <vt:lpwstr>216256</vt:lpwstr>
  </property>
  <property fmtid="{D5CDD505-2E9C-101B-9397-08002B2CF9AE}" pid="7" name="Jive_VersionGuid">
    <vt:lpwstr>e7f9d301-6148-4f88-94fd-a64920e41c95</vt:lpwstr>
  </property>
  <property fmtid="{D5CDD505-2E9C-101B-9397-08002B2CF9AE}" pid="8" name="Jive_ModifiedButNotPublished">
    <vt:lpwstr>True</vt:lpwstr>
  </property>
</Properties>
</file>