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7" r:id="rId7"/>
    <p:sldId id="271" r:id="rId8"/>
    <p:sldId id="268" r:id="rId9"/>
    <p:sldId id="275" r:id="rId10"/>
    <p:sldId id="277" r:id="rId11"/>
    <p:sldId id="276" r:id="rId12"/>
    <p:sldId id="604" r:id="rId13"/>
    <p:sldId id="606" r:id="rId14"/>
    <p:sldId id="607" r:id="rId15"/>
    <p:sldId id="60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99732-99CA-48D9-9F23-B94F6A4D6C33}" v="11" dt="2020-10-12T07:26:34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B268E-0D33-48EB-AC3F-210D26EB1CC7}" type="datetimeFigureOut">
              <a:rPr lang="de-DE" smtClean="0"/>
              <a:t>21.10.2020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9E956-0FED-4E01-9228-776299CDAB3F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4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7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6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4AA5-B0CB-4670-9EEC-9BBFA667ADB0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23" y="1354113"/>
            <a:ext cx="11245755" cy="2622016"/>
          </a:xfrm>
        </p:spPr>
        <p:txBody>
          <a:bodyPr>
            <a:normAutofit/>
          </a:bodyPr>
          <a:lstStyle/>
          <a:p>
            <a:r>
              <a:rPr lang="en-US" sz="4400" dirty="0"/>
              <a:t>GRE Task Force</a:t>
            </a:r>
            <a:br>
              <a:rPr lang="en-US" sz="4400" dirty="0"/>
            </a:br>
            <a:r>
              <a:rPr lang="en-US" sz="4400" dirty="0"/>
              <a:t>LED Substitutes / Retrofits  (TFSR)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Status report for GRE83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436504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21/10/2020</a:t>
            </a:r>
          </a:p>
          <a:p>
            <a:r>
              <a:rPr lang="en-US" dirty="0"/>
              <a:t>K. Manz, DE (Chairman)</a:t>
            </a:r>
          </a:p>
          <a:p>
            <a:r>
              <a:rPr lang="en-US" dirty="0"/>
              <a:t>Ph. Bailey, UK (Vice-Chairman)</a:t>
            </a:r>
          </a:p>
          <a:p>
            <a:r>
              <a:rPr lang="en-US" dirty="0"/>
              <a:t>Ph. Plathner, IEC (Secretary)</a:t>
            </a:r>
          </a:p>
          <a:p>
            <a:endParaRPr lang="en-US" dirty="0"/>
          </a:p>
        </p:txBody>
      </p:sp>
      <p:sp>
        <p:nvSpPr>
          <p:cNvPr id="5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Submitted by TF SR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BEA1-C854-4712-8ABE-9BA164A276C1}"/>
              </a:ext>
            </a:extLst>
          </p:cNvPr>
          <p:cNvSpPr txBox="1"/>
          <p:nvPr/>
        </p:nvSpPr>
        <p:spPr>
          <a:xfrm>
            <a:off x="7286921" y="179348"/>
            <a:ext cx="4265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Informal document GRE-83-48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(83rd GRE, 19-23 October 2020,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 Item 5)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205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32CEB60-D862-4C1E-AB49-1D00B4ED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90A0-B8F4-49EA-BB03-B770EDABDCB1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4E4EF16-C405-49C8-ADCA-F44D5F48DCA5}"/>
              </a:ext>
            </a:extLst>
          </p:cNvPr>
          <p:cNvGraphicFramePr>
            <a:graphicFrameLocks noGrp="1"/>
          </p:cNvGraphicFramePr>
          <p:nvPr/>
        </p:nvGraphicFramePr>
        <p:xfrm>
          <a:off x="568172" y="719666"/>
          <a:ext cx="11221374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905">
                  <a:extLst>
                    <a:ext uri="{9D8B030D-6E8A-4147-A177-3AD203B41FA5}">
                      <a16:colId xmlns:a16="http://schemas.microsoft.com/office/drawing/2014/main" val="2994517733"/>
                    </a:ext>
                  </a:extLst>
                </a:gridCol>
                <a:gridCol w="1792983">
                  <a:extLst>
                    <a:ext uri="{9D8B030D-6E8A-4147-A177-3AD203B41FA5}">
                      <a16:colId xmlns:a16="http://schemas.microsoft.com/office/drawing/2014/main" val="2046708744"/>
                    </a:ext>
                  </a:extLst>
                </a:gridCol>
                <a:gridCol w="8056486">
                  <a:extLst>
                    <a:ext uri="{9D8B030D-6E8A-4147-A177-3AD203B41FA5}">
                      <a16:colId xmlns:a16="http://schemas.microsoft.com/office/drawing/2014/main" val="765470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Content and reason for the proposed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0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Annex 1 Sheets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Excluded: “LED replacement light sources”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47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/>
                        <a:t>1. Scope of R37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Annex 1. Sheets ref to R.E.5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Added to filament light sources: “their LED replacement light sources”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 Admin.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2.1. Definitions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2.1.1.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Added: “category” of LED replacement light sources to discriminate a different basic design in LED technology.</a:t>
                      </a:r>
                    </a:p>
                    <a:p>
                      <a:r>
                        <a:rPr lang="en-GB" dirty="0"/>
                        <a:t>A category in LED technology shall be considered the same as the category in incandescent filament technology with the same category designation; this is to achieve legal compliance of both categories; technical equivalence is defined by the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category datasheet;  this is in compliance with  the equivalence criteria as described by the equivalence report to GRE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3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 Admin.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2.1. Definitions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2.1.2.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Added: “high-efficiency” type of LED replacement light source which has lower electrical current (and power consumption) than the default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.</a:t>
                      </a:r>
                    </a:p>
                    <a:p>
                      <a:r>
                        <a:rPr lang="en-GB" dirty="0"/>
                        <a:t>For certain applications listed in the instructions/website, the HE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is connected to an additional electronics device (AE device) to augment the electrical current for the correct operation of  failure detection and monitoring or OBD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4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503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32CEB60-D862-4C1E-AB49-1D00B4ED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90A0-B8F4-49EA-BB03-B770EDABDCB1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4E4EF16-C405-49C8-ADCA-F44D5F48D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00201"/>
              </p:ext>
            </p:extLst>
          </p:nvPr>
        </p:nvGraphicFramePr>
        <p:xfrm>
          <a:off x="405245" y="719666"/>
          <a:ext cx="11384301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056">
                  <a:extLst>
                    <a:ext uri="{9D8B030D-6E8A-4147-A177-3AD203B41FA5}">
                      <a16:colId xmlns:a16="http://schemas.microsoft.com/office/drawing/2014/main" val="2994517733"/>
                    </a:ext>
                  </a:extLst>
                </a:gridCol>
                <a:gridCol w="1697226">
                  <a:extLst>
                    <a:ext uri="{9D8B030D-6E8A-4147-A177-3AD203B41FA5}">
                      <a16:colId xmlns:a16="http://schemas.microsoft.com/office/drawing/2014/main" val="2046708744"/>
                    </a:ext>
                  </a:extLst>
                </a:gridCol>
                <a:gridCol w="8503019">
                  <a:extLst>
                    <a:ext uri="{9D8B030D-6E8A-4147-A177-3AD203B41FA5}">
                      <a16:colId xmlns:a16="http://schemas.microsoft.com/office/drawing/2014/main" val="765470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Content and reason for the proposed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0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/>
                        <a:t>2.2. Application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/>
                        <a:t>2.2.2.2.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Added: the applicant shall indicate whether: (1) it is a HE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, (2) a AE </a:t>
                      </a:r>
                      <a:r>
                        <a:rPr lang="en-GB" dirty="0" err="1"/>
                        <a:t>devide</a:t>
                      </a:r>
                      <a:r>
                        <a:rPr lang="en-GB" dirty="0"/>
                        <a:t> is added; (3)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insertion is depending on +/- voltage polarity; (4) the cap is somewhat bigger.</a:t>
                      </a:r>
                    </a:p>
                    <a:p>
                      <a:r>
                        <a:rPr lang="en-GB" dirty="0"/>
                        <a:t>Added: the applicant shall indicate the maximum value of electrical current of the HE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to determine whether it is an HE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and the necessity of an AE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47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2.3. Inscriptions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Added mark/symbol: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    </a:t>
                      </a:r>
                      <a:r>
                        <a:rPr lang="el-GR" dirty="0"/>
                        <a:t>Ͱ</a:t>
                      </a:r>
                      <a:r>
                        <a:rPr lang="en-GB" dirty="0"/>
                        <a:t>E  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Æ</a:t>
                      </a:r>
                      <a:r>
                        <a:rPr lang="en-GB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GB" dirty="0"/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+/-    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5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3. </a:t>
                      </a:r>
                      <a:r>
                        <a:rPr lang="en-GB" dirty="0" err="1"/>
                        <a:t>Techn</a:t>
                      </a:r>
                      <a:r>
                        <a:rPr lang="en-GB" dirty="0"/>
                        <a:t>. Req.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3.2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Generalised for both incandescent filament and LED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4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3.4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Req.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LEDr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New: (1)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Tests, (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2) Position and dimensions of light emitting area, (3) Luminous flux, (4) Normalized luminous intensity distribution / cumulative luminous flux distribution, (5) Colour, (6) UV-radiation, (7) Electrical characteristics, (8) Cap temperature.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Almost same as for LED substitute light sources: 1-6 and 7 (ESA req., &lt;2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flash). New: 7 (Inc. AE device, PWM, dimming) 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42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4. Packaging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4.2.2.1.2.Listed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Almost same as for LED substitute light source; a</a:t>
                      </a:r>
                      <a:r>
                        <a:rPr lang="en-GB" dirty="0"/>
                        <a:t>dded: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mark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 instructions if none of 2.2.2.2. is applicable, otherwise              and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instructions </a:t>
                      </a:r>
                      <a:r>
                        <a:rPr lang="en-GB" dirty="0"/>
                        <a:t>to applicable aspects of 2.2.2.2.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3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Annex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Measurement methods for LEDr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07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Annex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Added COP parameters for LEDr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557431"/>
                  </a:ext>
                </a:extLst>
              </a:tr>
            </a:tbl>
          </a:graphicData>
        </a:graphic>
      </p:graphicFrame>
      <p:pic>
        <p:nvPicPr>
          <p:cNvPr id="6" name="Grafik 2">
            <a:extLst>
              <a:ext uri="{FF2B5EF4-FFF2-40B4-BE49-F238E27FC236}">
                <a16:creationId xmlns:a16="http://schemas.microsoft.com/office/drawing/2014/main" id="{52E6BF85-CA18-4CB5-BB2D-05293A5C48F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56" y="5105130"/>
            <a:ext cx="407892" cy="307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631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32CEB60-D862-4C1E-AB49-1D00B4ED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90A0-B8F4-49EA-BB03-B770EDABDCB1}" type="slidenum">
              <a:rPr lang="nl-NL" smtClean="0"/>
              <a:t>12</a:t>
            </a:fld>
            <a:endParaRPr lang="nl-NL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4E4EF16-C405-49C8-ADCA-F44D5F48DCA5}"/>
              </a:ext>
            </a:extLst>
          </p:cNvPr>
          <p:cNvGraphicFramePr>
            <a:graphicFrameLocks noGrp="1"/>
          </p:cNvGraphicFramePr>
          <p:nvPr/>
        </p:nvGraphicFramePr>
        <p:xfrm>
          <a:off x="568172" y="719666"/>
          <a:ext cx="1122137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905">
                  <a:extLst>
                    <a:ext uri="{9D8B030D-6E8A-4147-A177-3AD203B41FA5}">
                      <a16:colId xmlns:a16="http://schemas.microsoft.com/office/drawing/2014/main" val="2994517733"/>
                    </a:ext>
                  </a:extLst>
                </a:gridCol>
                <a:gridCol w="1792983">
                  <a:extLst>
                    <a:ext uri="{9D8B030D-6E8A-4147-A177-3AD203B41FA5}">
                      <a16:colId xmlns:a16="http://schemas.microsoft.com/office/drawing/2014/main" val="2046708744"/>
                    </a:ext>
                  </a:extLst>
                </a:gridCol>
                <a:gridCol w="8056486">
                  <a:extLst>
                    <a:ext uri="{9D8B030D-6E8A-4147-A177-3AD203B41FA5}">
                      <a16:colId xmlns:a16="http://schemas.microsoft.com/office/drawing/2014/main" val="765470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Content and reason for the proposed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0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R.E.5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/>
                        <a:t>2. Definitions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/>
                        <a:t>2.1.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Added: definitions for </a:t>
                      </a:r>
                      <a:r>
                        <a:rPr lang="en-GB" dirty="0" err="1"/>
                        <a:t>LEDr</a:t>
                      </a:r>
                      <a:r>
                        <a:rPr lang="en-GB" dirty="0"/>
                        <a:t> and AE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47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R.E.5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Annex 3.3.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dirty="0"/>
                        <a:t>LED light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Added: group 5, LED replacement light sources for filament light sources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Added: new category H11 in LED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5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95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 of TF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00429"/>
            <a:ext cx="5334000" cy="390542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meeting: 2017-12-14, Aachen (report: TFSR-01-11)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meeting: 2018-02-06, Bonn (report: TFSR-02-05)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meeting: 2018-03-27, Brussels (report: TFSR-03-09)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meeting: 2018-06-06 Brussels (report: TFSR-04-09)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meeting: 2018-01-30 Aachen (report: TFSR-05-09)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meeting: 2019-05-15 Paris (report: TFSR-06-06)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meeting: 2019-07-18 Karlsruhe (report: TFSR-07-07)</a:t>
            </a:r>
          </a:p>
          <a:p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2019-12-10 Bonn (report: TFSR-08-04)</a:t>
            </a:r>
          </a:p>
          <a:p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2020-01-17 by telephone (report: TFSR-09-04)</a:t>
            </a:r>
          </a:p>
          <a:p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2020-03-12 in Aachen (report: TFSR-10-05)</a:t>
            </a:r>
          </a:p>
          <a:p>
            <a:r>
              <a:rPr lang="en-US" dirty="0">
                <a:solidFill>
                  <a:srgbClr val="FF0000"/>
                </a:solidFill>
              </a:rPr>
              <a:t>11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2020-05-25 by telephone (report: TFSR-11-06)</a:t>
            </a:r>
          </a:p>
          <a:p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2020-07-02 by telephone (report: TFSR-12-05)</a:t>
            </a:r>
          </a:p>
          <a:p>
            <a:r>
              <a:rPr lang="en-US" dirty="0">
                <a:solidFill>
                  <a:srgbClr val="FF0000"/>
                </a:solidFill>
              </a:rPr>
              <a:t>13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2020-09-24 by telephone (report: TFSR-13-09)</a:t>
            </a:r>
          </a:p>
          <a:p>
            <a:r>
              <a:rPr lang="en-US" dirty="0">
                <a:solidFill>
                  <a:srgbClr val="FF0000"/>
                </a:solidFill>
              </a:rPr>
              <a:t>[14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meeting: 2020-11-20 (planned, if needed)]</a:t>
            </a:r>
          </a:p>
          <a:p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67EFBD2B-810B-4B78-8BFB-5EE299650F36}"/>
              </a:ext>
            </a:extLst>
          </p:cNvPr>
          <p:cNvSpPr txBox="1">
            <a:spLocks/>
          </p:cNvSpPr>
          <p:nvPr/>
        </p:nvSpPr>
        <p:spPr>
          <a:xfrm>
            <a:off x="6669024" y="810964"/>
            <a:ext cx="4934712" cy="4595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Two-step approach: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sz="2400" dirty="0"/>
              <a:t>Step 1: LED Substitutes</a:t>
            </a:r>
          </a:p>
          <a:p>
            <a:pPr lvl="1"/>
            <a:r>
              <a:rPr lang="en-US" sz="2000" dirty="0"/>
              <a:t>Step 1A: light signaling applications</a:t>
            </a:r>
          </a:p>
          <a:p>
            <a:pPr lvl="1"/>
            <a:r>
              <a:rPr lang="en-US" sz="2000" dirty="0"/>
              <a:t>Step 1B: road illumination applications</a:t>
            </a:r>
          </a:p>
          <a:p>
            <a:r>
              <a:rPr lang="en-US" sz="2400" dirty="0"/>
              <a:t>Step 2: LED Replacement (“retrofit”)</a:t>
            </a:r>
          </a:p>
          <a:p>
            <a:pPr lvl="1"/>
            <a:r>
              <a:rPr lang="en-US" sz="2000" dirty="0"/>
              <a:t>Step 2A: Administrative items</a:t>
            </a:r>
          </a:p>
          <a:p>
            <a:pPr lvl="1"/>
            <a:r>
              <a:rPr lang="en-US" sz="2000" dirty="0"/>
              <a:t>Step 2B: Technical items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FB6E4FF1-50D1-4DB0-AB1E-CD4A4E65BB26}"/>
              </a:ext>
            </a:extLst>
          </p:cNvPr>
          <p:cNvGrpSpPr/>
          <p:nvPr/>
        </p:nvGrpSpPr>
        <p:grpSpPr>
          <a:xfrm>
            <a:off x="6821328" y="4252793"/>
            <a:ext cx="4630104" cy="2308324"/>
            <a:chOff x="7202232" y="4659766"/>
            <a:chExt cx="4630104" cy="2308324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B2C85254-B812-4680-B7E5-3D39C1326A31}"/>
                </a:ext>
              </a:extLst>
            </p:cNvPr>
            <p:cNvSpPr txBox="1"/>
            <p:nvPr/>
          </p:nvSpPr>
          <p:spPr>
            <a:xfrm>
              <a:off x="7202232" y="4659766"/>
              <a:ext cx="4630104" cy="230832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3600" dirty="0" err="1">
                  <a:sym typeface="Wingdings" panose="05000000000000000000" pitchFamily="2" charset="2"/>
                </a:rPr>
                <a:t>Step</a:t>
              </a:r>
              <a:r>
                <a:rPr lang="de-DE" sz="3600" dirty="0">
                  <a:sym typeface="Wingdings" panose="05000000000000000000" pitchFamily="2" charset="2"/>
                </a:rPr>
                <a:t> 1A </a:t>
              </a:r>
              <a:r>
                <a:rPr lang="de-DE" sz="2000" dirty="0">
                  <a:sym typeface="Wingdings" panose="05000000000000000000" pitchFamily="2" charset="2"/>
                </a:rPr>
                <a:t></a:t>
              </a:r>
              <a:r>
                <a:rPr lang="de-DE" sz="3600" dirty="0">
                  <a:sym typeface="Wingdings" panose="05000000000000000000" pitchFamily="2" charset="2"/>
                </a:rPr>
                <a:t> </a:t>
              </a:r>
              <a:r>
                <a:rPr lang="de-DE" sz="2400" dirty="0" err="1">
                  <a:sym typeface="Wingdings" panose="05000000000000000000" pitchFamily="2" charset="2"/>
                </a:rPr>
                <a:t>entered-into</a:t>
              </a:r>
              <a:r>
                <a:rPr lang="de-DE" sz="2400" dirty="0">
                  <a:sym typeface="Wingdings" panose="05000000000000000000" pitchFamily="2" charset="2"/>
                </a:rPr>
                <a:t> </a:t>
              </a:r>
              <a:r>
                <a:rPr lang="de-DE" sz="2400" dirty="0" err="1">
                  <a:sym typeface="Wingdings" panose="05000000000000000000" pitchFamily="2" charset="2"/>
                </a:rPr>
                <a:t>force</a:t>
              </a:r>
              <a:endParaRPr lang="de-DE" sz="2400" dirty="0">
                <a:sym typeface="Wingdings" panose="05000000000000000000" pitchFamily="2" charset="2"/>
              </a:endParaRPr>
            </a:p>
            <a:p>
              <a:r>
                <a:rPr lang="de-DE" sz="3600" dirty="0" err="1">
                  <a:sym typeface="Wingdings" panose="05000000000000000000" pitchFamily="2" charset="2"/>
                </a:rPr>
                <a:t>Step</a:t>
              </a:r>
              <a:r>
                <a:rPr lang="de-DE" sz="3600" dirty="0">
                  <a:sym typeface="Wingdings" panose="05000000000000000000" pitchFamily="2" charset="2"/>
                </a:rPr>
                <a:t> 1B</a:t>
              </a:r>
            </a:p>
            <a:p>
              <a:r>
                <a:rPr lang="de-DE" sz="3600" dirty="0" err="1">
                  <a:sym typeface="Wingdings" panose="05000000000000000000" pitchFamily="2" charset="2"/>
                </a:rPr>
                <a:t>Step</a:t>
              </a:r>
              <a:r>
                <a:rPr lang="de-DE" sz="3600" dirty="0">
                  <a:sym typeface="Wingdings" panose="05000000000000000000" pitchFamily="2" charset="2"/>
                </a:rPr>
                <a:t> 2A        </a:t>
              </a:r>
              <a:r>
                <a:rPr lang="de-DE" sz="3600" dirty="0">
                  <a:latin typeface="Britannic Bold" panose="020B0903060703020204" pitchFamily="34" charset="0"/>
                  <a:sym typeface="Wingdings" panose="05000000000000000000" pitchFamily="2" charset="2"/>
                </a:rPr>
                <a:t> GRE83</a:t>
              </a:r>
            </a:p>
            <a:p>
              <a:r>
                <a:rPr lang="de-DE" sz="3600" dirty="0" err="1">
                  <a:sym typeface="Wingdings" panose="05000000000000000000" pitchFamily="2" charset="2"/>
                </a:rPr>
                <a:t>Step</a:t>
              </a:r>
              <a:r>
                <a:rPr lang="de-DE" sz="3600" dirty="0">
                  <a:sym typeface="Wingdings" panose="05000000000000000000" pitchFamily="2" charset="2"/>
                </a:rPr>
                <a:t> 2B</a:t>
              </a:r>
              <a:endParaRPr lang="de-DE" sz="3600" dirty="0"/>
            </a:p>
          </p:txBody>
        </p:sp>
        <p:sp>
          <p:nvSpPr>
            <p:cNvPr id="6" name="Geschweifte Klammer rechts 5">
              <a:extLst>
                <a:ext uri="{FF2B5EF4-FFF2-40B4-BE49-F238E27FC236}">
                  <a16:creationId xmlns:a16="http://schemas.microsoft.com/office/drawing/2014/main" id="{4CABD91D-3436-4047-9232-CCF088C83DE4}"/>
                </a:ext>
              </a:extLst>
            </p:cNvPr>
            <p:cNvSpPr/>
            <p:nvPr/>
          </p:nvSpPr>
          <p:spPr>
            <a:xfrm>
              <a:off x="8706612" y="5283512"/>
              <a:ext cx="329184" cy="1545336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9825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1A: LED Substitutes for light signaling applications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Package of documents approved by GRE80</a:t>
            </a:r>
          </a:p>
          <a:p>
            <a:pPr lvl="1"/>
            <a:r>
              <a:rPr lang="en-US" dirty="0"/>
              <a:t>R128</a:t>
            </a:r>
          </a:p>
          <a:p>
            <a:pPr lvl="1"/>
            <a:r>
              <a:rPr lang="en-US" dirty="0"/>
              <a:t>RE5</a:t>
            </a:r>
          </a:p>
          <a:p>
            <a:pPr lvl="1"/>
            <a:r>
              <a:rPr lang="en-US" dirty="0"/>
              <a:t>R148 (LSD)</a:t>
            </a:r>
          </a:p>
          <a:p>
            <a:pPr lvl="1"/>
            <a:r>
              <a:rPr lang="en-US" dirty="0"/>
              <a:t>Installation Regulations</a:t>
            </a:r>
          </a:p>
          <a:p>
            <a:r>
              <a:rPr lang="en-US" dirty="0"/>
              <a:t>Entered-into-force</a:t>
            </a:r>
          </a:p>
          <a:p>
            <a:pPr lvl="1"/>
            <a:r>
              <a:rPr lang="en-US" dirty="0"/>
              <a:t>R128 and RE5 in October 2019</a:t>
            </a:r>
          </a:p>
          <a:p>
            <a:pPr lvl="1"/>
            <a:r>
              <a:rPr lang="en-US" dirty="0"/>
              <a:t>Installation Regulations and R148 in May 2020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GRE Reference Document published</a:t>
            </a:r>
          </a:p>
          <a:p>
            <a:pPr lvl="1"/>
            <a:r>
              <a:rPr lang="pt-BR" dirty="0"/>
              <a:t>GRE-80-02 - (TF SR) Equivalence criteria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 rot="1975536">
            <a:off x="8757713" y="2972358"/>
            <a:ext cx="1867819" cy="166199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de-DE" sz="3600" dirty="0">
                <a:latin typeface="Britannic Bold" panose="020B0903060703020204" pitchFamily="34" charset="0"/>
              </a:rPr>
              <a:t>STEP 1A</a:t>
            </a:r>
          </a:p>
          <a:p>
            <a:pPr algn="ctr"/>
            <a:r>
              <a:rPr lang="de-DE" sz="3600" dirty="0">
                <a:latin typeface="Britannic Bold" panose="020B0903060703020204" pitchFamily="34" charset="0"/>
              </a:rPr>
              <a:t> </a:t>
            </a:r>
            <a:r>
              <a:rPr lang="de-DE" sz="66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9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1B: LED Substitutes for road illumination applications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488" y="1825625"/>
            <a:ext cx="112014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Detailed discussion started in the 5</a:t>
            </a:r>
            <a:r>
              <a:rPr lang="en-US" baseline="30000" dirty="0"/>
              <a:t>th</a:t>
            </a:r>
            <a:r>
              <a:rPr lang="en-US" dirty="0"/>
              <a:t> TFSR meeting in Aachen</a:t>
            </a:r>
            <a:br>
              <a:rPr lang="en-US" dirty="0"/>
            </a:br>
            <a:r>
              <a:rPr lang="en-US" dirty="0"/>
              <a:t>and continued in the 6</a:t>
            </a:r>
            <a:r>
              <a:rPr lang="en-US" baseline="30000" dirty="0"/>
              <a:t>th</a:t>
            </a:r>
            <a:r>
              <a:rPr lang="en-US" dirty="0"/>
              <a:t> and 7</a:t>
            </a:r>
            <a:r>
              <a:rPr lang="en-US" baseline="30000" dirty="0"/>
              <a:t>th</a:t>
            </a:r>
            <a:r>
              <a:rPr lang="en-US" dirty="0"/>
              <a:t> TFSR meetings</a:t>
            </a:r>
          </a:p>
          <a:p>
            <a:r>
              <a:rPr lang="en-US" dirty="0"/>
              <a:t>Documents submitted to GRE82 :</a:t>
            </a:r>
          </a:p>
          <a:p>
            <a:pPr lvl="1"/>
            <a:r>
              <a:rPr lang="en-US" sz="2800" dirty="0"/>
              <a:t>GRE/2019/19 to amend R-149 (RID) </a:t>
            </a:r>
            <a:r>
              <a:rPr lang="en-US" sz="2800" dirty="0">
                <a:sym typeface="Wingdings" panose="05000000000000000000" pitchFamily="2" charset="2"/>
              </a:rPr>
              <a:t> confirmed by GRE82</a:t>
            </a:r>
            <a:endParaRPr lang="en-US" sz="2800" dirty="0"/>
          </a:p>
          <a:p>
            <a:pPr lvl="1"/>
            <a:r>
              <a:rPr lang="en-US" sz="2800" dirty="0"/>
              <a:t>GRE/2019/21 to include H11/LED into RE5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GRE82 requested clarification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GRE-82-03 to extend the equivalence criteria documents</a:t>
            </a:r>
            <a:r>
              <a:rPr lang="en-US" sz="2800" dirty="0">
                <a:sym typeface="Wingdings" panose="05000000000000000000" pitchFamily="2" charset="2"/>
              </a:rPr>
              <a:t> confirmed by GRE82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 </a:t>
            </a:r>
            <a:endParaRPr lang="en-US" sz="2800" dirty="0"/>
          </a:p>
          <a:p>
            <a:r>
              <a:rPr lang="en-US" dirty="0"/>
              <a:t>Documents submitted to GRE83: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GRE/2020/06</a:t>
            </a:r>
            <a:r>
              <a:rPr lang="en-US" dirty="0"/>
              <a:t>: update of GRE/2019/21 to include H11/LED/6 into RE5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802BDF1-2BB9-4BFD-96A5-E6E920F8BF94}"/>
              </a:ext>
            </a:extLst>
          </p:cNvPr>
          <p:cNvSpPr txBox="1"/>
          <p:nvPr/>
        </p:nvSpPr>
        <p:spPr>
          <a:xfrm>
            <a:off x="9305352" y="4961518"/>
            <a:ext cx="2167581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de-DE" sz="3600" dirty="0">
                <a:latin typeface="Britannic Bold" panose="020B0903060703020204" pitchFamily="34" charset="0"/>
                <a:sym typeface="Wingdings" panose="05000000000000000000" pitchFamily="2" charset="2"/>
              </a:rPr>
              <a:t> GRE83</a:t>
            </a:r>
            <a:endParaRPr lang="de-DE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8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LED replacement light sources </a:t>
            </a:r>
            <a:br>
              <a:rPr lang="en-US" dirty="0"/>
            </a:br>
            <a:r>
              <a:rPr lang="en-US" dirty="0"/>
              <a:t>Step 2A: Administrative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20359"/>
            <a:ext cx="1067248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First discussion on “administrative equivalence” in 6</a:t>
            </a:r>
            <a:r>
              <a:rPr lang="en-US" baseline="30000" dirty="0"/>
              <a:t>th</a:t>
            </a:r>
            <a:r>
              <a:rPr lang="en-US" dirty="0"/>
              <a:t> TFSR meeting Paris</a:t>
            </a:r>
          </a:p>
          <a:p>
            <a:r>
              <a:rPr lang="en-US" dirty="0"/>
              <a:t>Continued in 7</a:t>
            </a:r>
            <a:r>
              <a:rPr lang="en-US" baseline="30000" dirty="0"/>
              <a:t>th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, 10</a:t>
            </a:r>
            <a:r>
              <a:rPr lang="en-US" baseline="30000" dirty="0"/>
              <a:t>th</a:t>
            </a:r>
            <a:r>
              <a:rPr lang="en-US" dirty="0"/>
              <a:t>, 11</a:t>
            </a:r>
            <a:r>
              <a:rPr lang="en-US" baseline="30000" dirty="0"/>
              <a:t>th, </a:t>
            </a:r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and 13</a:t>
            </a:r>
            <a:r>
              <a:rPr lang="en-US" baseline="30000" dirty="0"/>
              <a:t>th</a:t>
            </a:r>
            <a:r>
              <a:rPr lang="en-US" dirty="0"/>
              <a:t> meeting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Target:</a:t>
            </a:r>
            <a:endParaRPr lang="en-US" dirty="0">
              <a:highlight>
                <a:srgbClr val="FFFF00"/>
              </a:highlight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achieve “administrative” equivalence, i.e. by introducing LED replacement light sources into R37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… to allow interchange of R37-approved light source of the same category, independent of the technology used for light generation</a:t>
            </a:r>
          </a:p>
          <a:p>
            <a:endParaRPr lang="en-US" dirty="0"/>
          </a:p>
          <a:p>
            <a:r>
              <a:rPr lang="en-US" dirty="0"/>
              <a:t>Conclusions (see GRE82 </a:t>
            </a:r>
            <a:r>
              <a:rPr lang="en-US"/>
              <a:t>report, item </a:t>
            </a:r>
            <a:r>
              <a:rPr lang="en-US" dirty="0"/>
              <a:t>21 and 22) :</a:t>
            </a:r>
          </a:p>
          <a:p>
            <a:pPr lvl="1"/>
            <a:r>
              <a:rPr lang="en-US" dirty="0"/>
              <a:t>Stop activity to include LED “Retrofits” in R128</a:t>
            </a:r>
          </a:p>
          <a:p>
            <a:pPr lvl="1"/>
            <a:r>
              <a:rPr lang="en-US" dirty="0"/>
              <a:t>Focus on activity to make R37 performance based and technology neutral</a:t>
            </a:r>
          </a:p>
          <a:p>
            <a:pPr lvl="2"/>
            <a:r>
              <a:rPr lang="en-US" dirty="0"/>
              <a:t>By amending the scope of R37 to include also LED replacement light sources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2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LED replacement light sources: </a:t>
            </a:r>
            <a:br>
              <a:rPr lang="en-US" dirty="0"/>
            </a:br>
            <a:r>
              <a:rPr lang="en-US" dirty="0"/>
              <a:t>Step 2B: Technical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20359"/>
            <a:ext cx="10672482" cy="4351338"/>
          </a:xfrm>
        </p:spPr>
        <p:txBody>
          <a:bodyPr>
            <a:normAutofit/>
          </a:bodyPr>
          <a:lstStyle/>
          <a:p>
            <a:r>
              <a:rPr lang="en-US" dirty="0"/>
              <a:t>Photometric equivalence was taken over from LED substitutes</a:t>
            </a:r>
            <a:endParaRPr lang="en-US" strike="sngStrike" dirty="0"/>
          </a:p>
          <a:p>
            <a:r>
              <a:rPr lang="en-US" dirty="0"/>
              <a:t>Other technical items were addressed in detail and led to</a:t>
            </a:r>
          </a:p>
          <a:p>
            <a:pPr lvl="1"/>
            <a:r>
              <a:rPr lang="en-US" dirty="0"/>
              <a:t>additional electrical requirements</a:t>
            </a:r>
          </a:p>
          <a:p>
            <a:pPr lvl="1"/>
            <a:r>
              <a:rPr lang="en-US" dirty="0"/>
              <a:t>additional thermal requirements</a:t>
            </a:r>
          </a:p>
          <a:p>
            <a:pPr lvl="1"/>
            <a:r>
              <a:rPr lang="en-US" dirty="0"/>
              <a:t>additional mechanical requirements</a:t>
            </a:r>
          </a:p>
          <a:p>
            <a:r>
              <a:rPr lang="en-US" dirty="0"/>
              <a:t>Discussions started in 8</a:t>
            </a:r>
            <a:r>
              <a:rPr lang="en-US" baseline="30000" dirty="0"/>
              <a:t>th</a:t>
            </a:r>
            <a:r>
              <a:rPr lang="en-US" dirty="0"/>
              <a:t> meeting and continued in 9</a:t>
            </a:r>
            <a:r>
              <a:rPr lang="en-US" baseline="30000" dirty="0"/>
              <a:t>th </a:t>
            </a:r>
            <a:r>
              <a:rPr lang="en-US" dirty="0"/>
              <a:t>,10</a:t>
            </a:r>
            <a:r>
              <a:rPr lang="en-US" baseline="30000" dirty="0"/>
              <a:t>th</a:t>
            </a:r>
            <a:r>
              <a:rPr lang="en-US" dirty="0"/>
              <a:t>, 11</a:t>
            </a:r>
            <a:r>
              <a:rPr lang="en-US" baseline="30000" dirty="0"/>
              <a:t>th </a:t>
            </a:r>
            <a:r>
              <a:rPr lang="en-US" dirty="0"/>
              <a:t>and 12</a:t>
            </a:r>
            <a:r>
              <a:rPr lang="en-US" baseline="30000" dirty="0"/>
              <a:t>th </a:t>
            </a:r>
            <a:r>
              <a:rPr lang="en-US" dirty="0"/>
              <a:t>meeting</a:t>
            </a:r>
          </a:p>
          <a:p>
            <a:pPr lvl="1"/>
            <a:r>
              <a:rPr lang="en-US" dirty="0"/>
              <a:t>TFSR-11-02rev1 serves as summary/reference</a:t>
            </a:r>
          </a:p>
          <a:p>
            <a:r>
              <a:rPr lang="en-US" dirty="0"/>
              <a:t>Agreement to submit 3 formal documents and supporting informal documents to GRE83 (see next slide)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5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0493" y="399248"/>
            <a:ext cx="10515600" cy="86096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document scope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993404"/>
              </p:ext>
            </p:extLst>
          </p:nvPr>
        </p:nvGraphicFramePr>
        <p:xfrm>
          <a:off x="461128" y="1376428"/>
          <a:ext cx="364895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Filament Light Sources</a:t>
                      </a:r>
                      <a:endParaRPr lang="en-U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noProof="0" dirty="0">
                          <a:solidFill>
                            <a:schemeClr val="tx1"/>
                          </a:solidFill>
                        </a:rPr>
                        <a:t>By thermal radiation (incandescence)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noProof="0" dirty="0">
                          <a:solidFill>
                            <a:srgbClr val="FF0000"/>
                          </a:solidFill>
                        </a:rPr>
                        <a:t>By LED technology (</a:t>
                      </a:r>
                      <a:r>
                        <a:rPr lang="en-US" sz="1600" baseline="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GRE/2020/15)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834386"/>
                  </a:ext>
                </a:extLst>
              </a:tr>
            </a:tbl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716432"/>
              </p:ext>
            </p:extLst>
          </p:nvPr>
        </p:nvGraphicFramePr>
        <p:xfrm>
          <a:off x="8531352" y="1350322"/>
          <a:ext cx="3297716" cy="148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236">
                <a:tc>
                  <a:txBody>
                    <a:bodyPr/>
                    <a:lstStyle/>
                    <a:p>
                      <a:r>
                        <a:rPr lang="en-US" dirty="0"/>
                        <a:t>R128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LED </a:t>
                      </a:r>
                      <a:r>
                        <a:rPr lang="en-US" noProof="0" dirty="0"/>
                        <a:t>light</a:t>
                      </a:r>
                      <a:r>
                        <a:rPr lang="en-US" dirty="0"/>
                        <a:t>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LED substitute light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Excluding LEDr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GRE/2020/17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008003"/>
                  </a:ext>
                </a:extLst>
              </a:tr>
            </a:tbl>
          </a:graphicData>
        </a:graphic>
      </p:graphicFrame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846400"/>
              </p:ext>
            </p:extLst>
          </p:nvPr>
        </p:nvGraphicFramePr>
        <p:xfrm>
          <a:off x="2827209" y="4039469"/>
          <a:ext cx="653758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R.E.5 Category</a:t>
                      </a:r>
                      <a:r>
                        <a:rPr lang="en-US" baseline="0" noProof="0" dirty="0"/>
                        <a:t> sheets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Filament </a:t>
                      </a:r>
                      <a:r>
                        <a:rPr lang="en-US" baseline="0" noProof="0" dirty="0"/>
                        <a:t>light sources by thermal radiation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aseline="0" noProof="0" dirty="0">
                          <a:solidFill>
                            <a:srgbClr val="FF0000"/>
                          </a:solidFill>
                        </a:rPr>
                        <a:t>LED replacement light sources incl H11 (</a:t>
                      </a:r>
                      <a:r>
                        <a:rPr lang="en-US" sz="1800" baseline="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GRE/2020/16)</a:t>
                      </a:r>
                      <a:endParaRPr lang="en-US" sz="1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HID </a:t>
                      </a:r>
                      <a:r>
                        <a:rPr lang="en-US" baseline="0" noProof="0" dirty="0"/>
                        <a:t>light sources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LED light sources, including </a:t>
                      </a: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LED substitute light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985717"/>
              </p:ext>
            </p:extLst>
          </p:nvPr>
        </p:nvGraphicFramePr>
        <p:xfrm>
          <a:off x="4989922" y="1361081"/>
          <a:ext cx="3018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R99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HID light</a:t>
                      </a:r>
                      <a:r>
                        <a:rPr lang="en-US" baseline="0" noProof="0" dirty="0"/>
                        <a:t> sources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Geschweifte Klammer links 7"/>
          <p:cNvSpPr/>
          <p:nvPr/>
        </p:nvSpPr>
        <p:spPr>
          <a:xfrm rot="16200000">
            <a:off x="5703218" y="-2448010"/>
            <a:ext cx="801278" cy="116609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C581B1E-2A0C-4B79-90F7-D286D079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B4F0-FE94-4C25-B5FF-610F56049E54}" type="slidenum">
              <a:rPr lang="de-DE" smtClean="0"/>
              <a:t>7</a:t>
            </a:fld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1E84F2E2-CBF2-4649-9EE6-39D6653A01FA}"/>
              </a:ext>
            </a:extLst>
          </p:cNvPr>
          <p:cNvSpPr/>
          <p:nvPr/>
        </p:nvSpPr>
        <p:spPr>
          <a:xfrm>
            <a:off x="1622066" y="47242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6710041-B15F-4A82-8EA9-5D3BC58E98C5}"/>
              </a:ext>
            </a:extLst>
          </p:cNvPr>
          <p:cNvSpPr/>
          <p:nvPr/>
        </p:nvSpPr>
        <p:spPr>
          <a:xfrm>
            <a:off x="273375" y="4418852"/>
            <a:ext cx="1121956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Equivalence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Document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rgbClr val="FF0000"/>
                </a:solidFill>
              </a:rPr>
              <a:t>GRE-83-15</a:t>
            </a:r>
          </a:p>
        </p:txBody>
      </p:sp>
    </p:spTree>
    <p:extLst>
      <p:ext uri="{BB962C8B-B14F-4D97-AF65-F5344CB8AC3E}">
        <p14:creationId xmlns:p14="http://schemas.microsoft.com/office/powerpoint/2010/main" val="82881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/>
          <a:lstStyle/>
          <a:p>
            <a:r>
              <a:rPr lang="en-US" dirty="0"/>
              <a:t>Outcome: documents submitted to GRE83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07008"/>
            <a:ext cx="9794358" cy="5285867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Proposal for Amendment to R37</a:t>
            </a:r>
          </a:p>
          <a:p>
            <a:pPr lvl="1"/>
            <a:r>
              <a:rPr lang="en-US" sz="2500" dirty="0"/>
              <a:t> </a:t>
            </a:r>
            <a:r>
              <a:rPr lang="en-US" sz="2500" dirty="0">
                <a:solidFill>
                  <a:srgbClr val="FF0000"/>
                </a:solidFill>
              </a:rPr>
              <a:t>GRE/2020/15</a:t>
            </a:r>
            <a:r>
              <a:rPr lang="en-US" sz="2500" dirty="0"/>
              <a:t> (revised by GRE-83-11, related to “Additional Electronics for the high efficiency light source</a:t>
            </a:r>
            <a:r>
              <a:rPr lang="en-US" sz="2800" dirty="0"/>
              <a:t>”</a:t>
            </a:r>
            <a:r>
              <a:rPr lang="en-US" sz="2500" dirty="0"/>
              <a:t>)</a:t>
            </a:r>
          </a:p>
          <a:p>
            <a:pPr lvl="2"/>
            <a:r>
              <a:rPr lang="en-US" sz="2300" dirty="0"/>
              <a:t>Keeping the current requirements for filament light sources</a:t>
            </a:r>
          </a:p>
          <a:p>
            <a:pPr lvl="2"/>
            <a:r>
              <a:rPr lang="en-US" sz="2300" dirty="0"/>
              <a:t>introducing additional requirements for LED replacement light sources</a:t>
            </a:r>
          </a:p>
          <a:p>
            <a:pPr lvl="2"/>
            <a:r>
              <a:rPr lang="en-US" sz="2300" dirty="0"/>
              <a:t>Taking-over requirements from R128, where relevant</a:t>
            </a:r>
          </a:p>
          <a:p>
            <a:pPr lvl="2"/>
            <a:r>
              <a:rPr lang="en-US" sz="2300" dirty="0"/>
              <a:t>Adding specific sections for </a:t>
            </a:r>
            <a:r>
              <a:rPr lang="en-US" sz="2100" dirty="0"/>
              <a:t>Documentation, Marking, Testing, User information</a:t>
            </a:r>
          </a:p>
          <a:p>
            <a:pPr lvl="1"/>
            <a:r>
              <a:rPr lang="en-US" sz="2500" dirty="0"/>
              <a:t>GRE-83-05: based on GRE/2020/15 with track changes visible (revised by GRE-83-12)</a:t>
            </a:r>
          </a:p>
          <a:p>
            <a:r>
              <a:rPr lang="en-US" sz="2900" dirty="0"/>
              <a:t>Proposal for R.E.5, incl H11 (LEDr)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GRE/2020/16 </a:t>
            </a:r>
            <a:r>
              <a:rPr lang="en-US" sz="2500" dirty="0"/>
              <a:t>(revised by GRE-83-13, related to the “High Efficiency light source” and “Additional Electronics”</a:t>
            </a:r>
            <a:endParaRPr lang="en-US" sz="2500" dirty="0">
              <a:solidFill>
                <a:srgbClr val="FF0000"/>
              </a:solidFill>
            </a:endParaRPr>
          </a:p>
          <a:p>
            <a:pPr lvl="2"/>
            <a:r>
              <a:rPr lang="en-US" sz="2300" dirty="0"/>
              <a:t>Photometric, Geometric, Electrical, Thermal specification</a:t>
            </a:r>
          </a:p>
          <a:p>
            <a:pPr lvl="1"/>
            <a:r>
              <a:rPr lang="en-US" sz="2500" dirty="0"/>
              <a:t>GRE-83-16: Equivalence report for H11 (LEDr)</a:t>
            </a:r>
          </a:p>
          <a:p>
            <a:r>
              <a:rPr lang="en-US" sz="2900" dirty="0"/>
              <a:t>Proposal for Amendment to R128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GRE/2020/17</a:t>
            </a:r>
          </a:p>
          <a:p>
            <a:pPr lvl="2"/>
            <a:r>
              <a:rPr lang="en-US" sz="2300" dirty="0"/>
              <a:t>Clarifying that LED replacement light source shall not be approved according R128</a:t>
            </a:r>
          </a:p>
          <a:p>
            <a:r>
              <a:rPr lang="en-US" sz="2900" dirty="0"/>
              <a:t>Equivalence Criteria: </a:t>
            </a:r>
            <a:r>
              <a:rPr lang="en-US" sz="2500" dirty="0"/>
              <a:t>GRE-83-15</a:t>
            </a:r>
          </a:p>
          <a:p>
            <a:r>
              <a:rPr lang="en-US" sz="2900" dirty="0"/>
              <a:t>Additional explanations with regards to “high efficiency (HE) versions” and “additional electronics (AE)”: </a:t>
            </a:r>
            <a:r>
              <a:rPr lang="en-US" sz="2500" dirty="0"/>
              <a:t>GRE-83-14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4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A33DB23-BB88-4319-B6F8-B78940CB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en-GB"/>
              <a:t>The neccesary changes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65143"/>
              </p:ext>
            </p:extLst>
          </p:nvPr>
        </p:nvGraphicFramePr>
        <p:xfrm>
          <a:off x="673258" y="816976"/>
          <a:ext cx="3825590" cy="59837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52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R37 Filament Light Sources</a:t>
                      </a:r>
                    </a:p>
                    <a:p>
                      <a:pPr algn="ctr"/>
                      <a:r>
                        <a:rPr lang="en-US" sz="1800" baseline="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GRE/2020/15</a:t>
                      </a:r>
                      <a:endParaRPr lang="de-DE" dirty="0"/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6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1 Scope </a:t>
                      </a: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(incl LED replacements)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2 Administrative Provisions</a:t>
                      </a:r>
                    </a:p>
                    <a:p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(incl LED replacements)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3 Technical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(incl LED replacements)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4 Requirements to the packaging of LED replacements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600" noProof="0" dirty="0"/>
                        <a:t>Conformity of production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074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600" noProof="0" dirty="0"/>
                        <a:t>Penalties for non-conformity of production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8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1600" noProof="0" dirty="0"/>
                        <a:t> Production definitively discontinued</a:t>
                      </a:r>
                      <a:endParaRPr lang="en-US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206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600" noProof="0" dirty="0"/>
                        <a:t> Names and addresses …</a:t>
                      </a:r>
                      <a:endParaRPr lang="en-US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635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US" sz="1600" noProof="0" dirty="0"/>
                        <a:t> Transitional provisions</a:t>
                      </a:r>
                      <a:endParaRPr lang="en-US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Annex 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(incl ref. to LED replacements in R.E.5)</a:t>
                      </a: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Annexes</a:t>
                      </a:r>
                      <a:r>
                        <a:rPr lang="en-US" sz="1600" baseline="0" noProof="0" dirty="0"/>
                        <a:t> </a:t>
                      </a:r>
                      <a:r>
                        <a:rPr lang="en-US" sz="1600" baseline="0" noProof="0" dirty="0">
                          <a:solidFill>
                            <a:srgbClr val="FF0000"/>
                          </a:solidFill>
                        </a:rPr>
                        <a:t>(editorial changes plus adding specific LED replacements testing)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261302" marR="261302"/>
                </a:tc>
                <a:extLst>
                  <a:ext uri="{0D108BD9-81ED-4DB2-BD59-A6C34878D82A}">
                    <a16:rowId xmlns:a16="http://schemas.microsoft.com/office/drawing/2014/main" val="4072483122"/>
                  </a:ext>
                </a:extLst>
              </a:tr>
            </a:tbl>
          </a:graphicData>
        </a:graphic>
      </p:graphicFrame>
      <p:graphicFrame>
        <p:nvGraphicFramePr>
          <p:cNvPr id="6" name="Inhaltsplatzhalt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750316"/>
              </p:ext>
            </p:extLst>
          </p:nvPr>
        </p:nvGraphicFramePr>
        <p:xfrm>
          <a:off x="8796528" y="829280"/>
          <a:ext cx="3020562" cy="47318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4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R128 LED Light Sources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GRE/2020/17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6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1 Scope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2 Administrative Provisions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 Technical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4 Requirements to the packaging of LED substitute light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5 Conformity of 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074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6 Penalties for non-conformity of 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8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7 Production definitively discontinued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207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8 Names and addresses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Annexes </a:t>
                      </a: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(Exclude LED Replacements)</a:t>
                      </a: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Inhaltsplatzhalt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926730"/>
              </p:ext>
            </p:extLst>
          </p:nvPr>
        </p:nvGraphicFramePr>
        <p:xfrm>
          <a:off x="5029375" y="829280"/>
          <a:ext cx="3236626" cy="50703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3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717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R.E.</a:t>
                      </a:r>
                      <a:r>
                        <a:rPr lang="en-US" baseline="0" noProof="0" dirty="0"/>
                        <a:t> 5 Light Source Categories</a:t>
                      </a:r>
                    </a:p>
                    <a:p>
                      <a:pPr algn="ctr"/>
                      <a:r>
                        <a:rPr lang="en-US" sz="1800" baseline="0" noProof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GRE/2020/16</a:t>
                      </a:r>
                      <a:endParaRPr lang="en-US" baseline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6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1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2 Definitions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LED Replacement light source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AE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3.1 Filament light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206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3.2 Gas Discharge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635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3.3 LED Light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Group</a:t>
                      </a:r>
                      <a:r>
                        <a:rPr lang="en-US" sz="1600" baseline="0" noProof="0" dirty="0"/>
                        <a:t> 1: no restrictions</a:t>
                      </a: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Group 2: </a:t>
                      </a:r>
                      <a:r>
                        <a:rPr lang="en-US" sz="1600" noProof="0" dirty="0" err="1"/>
                        <a:t>signalling</a:t>
                      </a: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/>
                        <a:t>Group 3: [reserved]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</a:rPr>
                        <a:t>Group 4: LED substitutes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Group 5: LED replacements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rgbClr val="FF0000"/>
                          </a:solidFill>
                        </a:rPr>
                        <a:t>                 Category sheet H11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91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2" ma:contentTypeDescription="Create a new document." ma:contentTypeScope="" ma:versionID="b46f68f7fd4ddbec8f9d92b9ae221ac3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2E5C4D-D7CC-4FB2-BDC4-588336250A7E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4b4a1c0d-4a69-4996-a84a-fc699b9f49de"/>
    <ds:schemaRef ds:uri="acccb6d4-dbe5-46d2-b4d3-5733603d8cc6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CDB941-672F-4708-A4D6-C2D1587763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DA097-9FAE-4E9A-B82D-5A232C11A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1653</Words>
  <Application>Microsoft Office PowerPoint</Application>
  <PresentationFormat>Widescreen</PresentationFormat>
  <Paragraphs>242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Wingdings</vt:lpstr>
      <vt:lpstr>Office Theme</vt:lpstr>
      <vt:lpstr>GRE Task Force LED Substitutes / Retrofits  (TFSR)  Status report for GRE83</vt:lpstr>
      <vt:lpstr>Meetings of TF</vt:lpstr>
      <vt:lpstr>Step 1A: LED Substitutes for light signaling applications</vt:lpstr>
      <vt:lpstr>Step 1B: LED Substitutes for road illumination applications</vt:lpstr>
      <vt:lpstr>Step 2: LED replacement light sources  Step 2A: Administrative items</vt:lpstr>
      <vt:lpstr>Step 2: LED replacement light sources:  Step 2B: Technical items</vt:lpstr>
      <vt:lpstr>The new document scope</vt:lpstr>
      <vt:lpstr>Outcome: documents submitted to GRE83</vt:lpstr>
      <vt:lpstr>The neccesary changes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2019-10-14T12:02:28Z</dcterms:created>
  <dcterms:modified xsi:type="dcterms:W3CDTF">2020-10-21T15:13:01Z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c8e0fde-d954-47be-ab67-d16694a3feef_Enabled">
    <vt:lpwstr>True</vt:lpwstr>
  </property>
  <property fmtid="{D5CDD505-2E9C-101B-9397-08002B2CF9AE}" pid="4" name="MSIP_Label_1c8e0fde-d954-47be-ab67-d16694a3feef_SiteId">
    <vt:lpwstr>ec1ca250-c234-4d56-a76b-7dfb9eee0c46</vt:lpwstr>
  </property>
  <property fmtid="{D5CDD505-2E9C-101B-9397-08002B2CF9AE}" pid="5" name="MSIP_Label_1c8e0fde-d954-47be-ab67-d16694a3feef_Owner">
    <vt:lpwstr>p.plathner@osram.com</vt:lpwstr>
  </property>
  <property fmtid="{D5CDD505-2E9C-101B-9397-08002B2CF9AE}" pid="6" name="MSIP_Label_1c8e0fde-d954-47be-ab67-d16694a3feef_SetDate">
    <vt:lpwstr>2020-10-14T06:26:40.4771315Z</vt:lpwstr>
  </property>
  <property fmtid="{D5CDD505-2E9C-101B-9397-08002B2CF9AE}" pid="7" name="MSIP_Label_1c8e0fde-d954-47be-ab67-d16694a3feef_Name">
    <vt:lpwstr>Internal Use</vt:lpwstr>
  </property>
  <property fmtid="{D5CDD505-2E9C-101B-9397-08002B2CF9AE}" pid="8" name="MSIP_Label_1c8e0fde-d954-47be-ab67-d16694a3feef_Application">
    <vt:lpwstr>Microsoft Azure Information Protection</vt:lpwstr>
  </property>
  <property fmtid="{D5CDD505-2E9C-101B-9397-08002B2CF9AE}" pid="9" name="MSIP_Label_1c8e0fde-d954-47be-ab67-d16694a3feef_ActionId">
    <vt:lpwstr>3b052906-baa2-4201-a2ff-b88eb83f1a3a</vt:lpwstr>
  </property>
  <property fmtid="{D5CDD505-2E9C-101B-9397-08002B2CF9AE}" pid="10" name="MSIP_Label_1c8e0fde-d954-47be-ab67-d16694a3feef_Extended_MSFT_Method">
    <vt:lpwstr>Automatic</vt:lpwstr>
  </property>
  <property fmtid="{D5CDD505-2E9C-101B-9397-08002B2CF9AE}" pid="11" name="MSIP_Label_f9dda1df-3fca-45c7-91be-5629a3733338_Enabled">
    <vt:lpwstr>True</vt:lpwstr>
  </property>
  <property fmtid="{D5CDD505-2E9C-101B-9397-08002B2CF9AE}" pid="12" name="MSIP_Label_f9dda1df-3fca-45c7-91be-5629a3733338_SiteId">
    <vt:lpwstr>ec1ca250-c234-4d56-a76b-7dfb9eee0c46</vt:lpwstr>
  </property>
  <property fmtid="{D5CDD505-2E9C-101B-9397-08002B2CF9AE}" pid="13" name="MSIP_Label_f9dda1df-3fca-45c7-91be-5629a3733338_Owner">
    <vt:lpwstr>p.plathner@osram.com</vt:lpwstr>
  </property>
  <property fmtid="{D5CDD505-2E9C-101B-9397-08002B2CF9AE}" pid="14" name="MSIP_Label_f9dda1df-3fca-45c7-91be-5629a3733338_SetDate">
    <vt:lpwstr>2020-10-14T06:26:40.4771315Z</vt:lpwstr>
  </property>
  <property fmtid="{D5CDD505-2E9C-101B-9397-08002B2CF9AE}" pid="15" name="MSIP_Label_f9dda1df-3fca-45c7-91be-5629a3733338_Name">
    <vt:lpwstr>All employees (unprotected)</vt:lpwstr>
  </property>
  <property fmtid="{D5CDD505-2E9C-101B-9397-08002B2CF9AE}" pid="16" name="MSIP_Label_f9dda1df-3fca-45c7-91be-5629a3733338_Application">
    <vt:lpwstr>Microsoft Azure Information Protection</vt:lpwstr>
  </property>
  <property fmtid="{D5CDD505-2E9C-101B-9397-08002B2CF9AE}" pid="17" name="MSIP_Label_f9dda1df-3fca-45c7-91be-5629a3733338_ActionId">
    <vt:lpwstr>3b052906-baa2-4201-a2ff-b88eb83f1a3a</vt:lpwstr>
  </property>
  <property fmtid="{D5CDD505-2E9C-101B-9397-08002B2CF9AE}" pid="18" name="MSIP_Label_f9dda1df-3fca-45c7-91be-5629a3733338_Parent">
    <vt:lpwstr>1c8e0fde-d954-47be-ab67-d16694a3feef</vt:lpwstr>
  </property>
  <property fmtid="{D5CDD505-2E9C-101B-9397-08002B2CF9AE}" pid="19" name="MSIP_Label_f9dda1df-3fca-45c7-91be-5629a3733338_Extended_MSFT_Method">
    <vt:lpwstr>Automatic</vt:lpwstr>
  </property>
  <property fmtid="{D5CDD505-2E9C-101B-9397-08002B2CF9AE}" pid="20" name="Sensitivity">
    <vt:lpwstr>Internal Use All employees (unprotected)</vt:lpwstr>
  </property>
</Properties>
</file>