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6"/>
  </p:notesMasterIdLst>
  <p:handoutMasterIdLst>
    <p:handoutMasterId r:id="rId7"/>
  </p:handoutMasterIdLst>
  <p:sldIdLst>
    <p:sldId id="256" r:id="rId2"/>
    <p:sldId id="270" r:id="rId3"/>
    <p:sldId id="271" r:id="rId4"/>
    <p:sldId id="272" r:id="rId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818" autoAdjust="0"/>
  </p:normalViewPr>
  <p:slideViewPr>
    <p:cSldViewPr snapToGrid="0" snapToObjects="1">
      <p:cViewPr varScale="1">
        <p:scale>
          <a:sx n="113" d="100"/>
          <a:sy n="113" d="100"/>
        </p:scale>
        <p:origin x="1524" y="68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3570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24.06.2020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‹#›</a:t>
            </a:fld>
            <a:endParaRPr lang="de-AT" dirty="0"/>
          </a:p>
        </p:txBody>
      </p:sp>
      <p:pic>
        <p:nvPicPr>
          <p:cNvPr id="8" name="Grafik 7" descr="Federal Ministry. Republic of Austria. &#10;Climate Action, Environment, Energy, Mobility, Innovation and Technolog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00" y="432000"/>
            <a:ext cx="1494000" cy="565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24.06.2020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536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9" name="Grafik 8" descr="Federal Ministry. Republic of Austria. &#10;Climate Action, Environment, Energy, Mobility, Innovation and Technolog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00" y="208801"/>
            <a:ext cx="2736000" cy="1036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40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4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720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536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7200"/>
            <a:ext cx="7978525" cy="40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Erste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– </a:t>
            </a:r>
            <a:r>
              <a:rPr lang="en-GB" noProof="0" dirty="0" err="1"/>
              <a:t>wie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  <a:r>
              <a:rPr lang="en-GB" noProof="0" dirty="0" err="1"/>
              <a:t>zuvor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– </a:t>
            </a:r>
            <a:r>
              <a:rPr lang="en-GB" noProof="0" dirty="0" err="1"/>
              <a:t>wie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  <a:r>
              <a:rPr lang="en-GB" noProof="0" dirty="0" err="1"/>
              <a:t>zuvor</a:t>
            </a:r>
            <a:endParaRPr lang="en-GB" noProof="0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</a:p>
        </p:txBody>
      </p:sp>
      <p:pic>
        <p:nvPicPr>
          <p:cNvPr id="11" name="Grafik 10" descr="Federal Ministry. Republic of Austria. &#10;Climate Action, Environment, Energy, Mobility, Innovation and Technology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00" y="226800"/>
            <a:ext cx="2033905" cy="770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800"/>
            <a:ext cx="7978526" cy="2138972"/>
          </a:xfrm>
        </p:spPr>
        <p:txBody>
          <a:bodyPr/>
          <a:lstStyle/>
          <a:p>
            <a:r>
              <a:rPr lang="en-US" dirty="0"/>
              <a:t>Virtual meeting of the Friends of the Chair </a:t>
            </a:r>
            <a:br>
              <a:rPr lang="en-US" dirty="0"/>
            </a:br>
            <a:r>
              <a:rPr lang="en-US" dirty="0"/>
              <a:t>of WP.24 on the COVID-19 impacts </a:t>
            </a:r>
            <a:br>
              <a:rPr lang="en-US" dirty="0"/>
            </a:br>
            <a:r>
              <a:rPr lang="en-US" dirty="0"/>
              <a:t>on intermodal transport and logistics</a:t>
            </a:r>
            <a:br>
              <a:rPr lang="en-US" dirty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999" y="3342525"/>
            <a:ext cx="7978526" cy="1853851"/>
          </a:xfrm>
        </p:spPr>
        <p:txBody>
          <a:bodyPr/>
          <a:lstStyle/>
          <a:p>
            <a:r>
              <a:rPr lang="de-AT" dirty="0"/>
              <a:t>26 June 2020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50" y="5196376"/>
            <a:ext cx="3422650" cy="945662"/>
          </a:xfrm>
        </p:spPr>
        <p:txBody>
          <a:bodyPr/>
          <a:lstStyle/>
          <a:p>
            <a:r>
              <a:rPr lang="de-DE" dirty="0"/>
              <a:t>Julia Elsinger</a:t>
            </a:r>
          </a:p>
          <a:p>
            <a:r>
              <a:rPr lang="en-US" dirty="0"/>
              <a:t>Vice-Chair of WP.24 and Deputy Head of Department I/K4 – Combined Transport, BMK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539750" y="1719276"/>
            <a:ext cx="7978526" cy="1610724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Intermodal transport and sustainable </a:t>
            </a:r>
            <a:br>
              <a:rPr lang="en-US" dirty="0"/>
            </a:br>
            <a:r>
              <a:rPr lang="en-US" dirty="0"/>
              <a:t>logistics as part of economy </a:t>
            </a:r>
            <a:br>
              <a:rPr lang="en-US" dirty="0"/>
            </a:br>
            <a:r>
              <a:rPr lang="en-US" dirty="0"/>
              <a:t>recovery measures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160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047786"/>
            <a:ext cx="7978525" cy="806652"/>
          </a:xfrm>
        </p:spPr>
        <p:txBody>
          <a:bodyPr/>
          <a:lstStyle/>
          <a:p>
            <a:r>
              <a:rPr lang="de-AT" sz="2200" dirty="0" err="1"/>
              <a:t>Valuable</a:t>
            </a:r>
            <a:r>
              <a:rPr lang="de-AT" sz="2200" dirty="0"/>
              <a:t> </a:t>
            </a:r>
            <a:r>
              <a:rPr lang="de-AT" sz="2200" dirty="0" err="1"/>
              <a:t>contribution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Intermodal </a:t>
            </a:r>
            <a:r>
              <a:rPr lang="de-AT" sz="2200" dirty="0" err="1"/>
              <a:t>and</a:t>
            </a:r>
            <a:r>
              <a:rPr lang="de-AT" sz="2200" dirty="0"/>
              <a:t> CT </a:t>
            </a:r>
            <a:r>
              <a:rPr lang="de-AT" sz="2200" dirty="0" err="1"/>
              <a:t>to</a:t>
            </a:r>
            <a:r>
              <a:rPr lang="de-AT" sz="2200" dirty="0"/>
              <a:t> </a:t>
            </a:r>
            <a:r>
              <a:rPr lang="de-AT" sz="2200" dirty="0" err="1"/>
              <a:t>the</a:t>
            </a:r>
            <a:r>
              <a:rPr lang="de-AT" sz="2200" dirty="0"/>
              <a:t> </a:t>
            </a:r>
            <a:r>
              <a:rPr lang="de-AT" sz="2200" dirty="0" err="1"/>
              <a:t>recovery</a:t>
            </a:r>
            <a:r>
              <a:rPr lang="de-AT" sz="2200" dirty="0"/>
              <a:t> </a:t>
            </a:r>
            <a:br>
              <a:rPr lang="de-AT" sz="2200" dirty="0"/>
            </a:b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/>
              <a:t>the</a:t>
            </a:r>
            <a:r>
              <a:rPr lang="de-AT" sz="2200" dirty="0"/>
              <a:t> </a:t>
            </a:r>
            <a:r>
              <a:rPr lang="de-AT" sz="2200" dirty="0" err="1"/>
              <a:t>economy</a:t>
            </a:r>
            <a:r>
              <a:rPr lang="de-AT" sz="2200" dirty="0"/>
              <a:t> after </a:t>
            </a:r>
            <a:r>
              <a:rPr lang="de-AT" sz="2200" dirty="0" err="1"/>
              <a:t>the</a:t>
            </a:r>
            <a:r>
              <a:rPr lang="de-AT" sz="2200" dirty="0"/>
              <a:t> </a:t>
            </a:r>
            <a:r>
              <a:rPr lang="de-AT" sz="2200" dirty="0" err="1"/>
              <a:t>crisis</a:t>
            </a:r>
            <a:r>
              <a:rPr lang="de-AT" sz="2200" dirty="0"/>
              <a:t>: </a:t>
            </a:r>
            <a:endParaRPr lang="de-DE" sz="2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965534"/>
            <a:ext cx="7978775" cy="435835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b="1" dirty="0"/>
              <a:t>Intermodal and CT, a suitable transport solution for future pandemics: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nearly unrestricted bilateral/transit transport during the crisis despite closure of border-crossings + quarantine measures (terminals in different countries connected by rail relations with few human interaction, no need to cross a border for initial/ final legs)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transport of essential goods can be ensured in the future by UCT, even in case of potential new waves of infection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since Covid-19: rail freight relations between Asia and Europe increased due to less transportation time on rail compared to maritime shipping; valuable trend which might stay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need for more digitalization in rail freight transport and CT -  more evident during the crisis, boosted investment in digitalization leads to more efficient transport systems and supports the recovery of the economy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r>
              <a:rPr lang="en-US" dirty="0"/>
              <a:t>                                     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359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500" y="1232653"/>
            <a:ext cx="7978775" cy="48296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b="1" dirty="0"/>
              <a:t>Intermodal and Combined Transport`s role in a new more environmentally friendly economic system: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expected worldwide recession will lead to national budget restraints, limited available budget will have to be assigned to public support programs wisely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Intermodal and CT: should receive ongoing political and financial support to make future transport systems more environmentally friendly and resilient (also against pandemics),  backup comes from the production industry enterprises + transport sector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To strengthen Intermodal and CT as CO2-reduced alternative to road freight transport is also in line with the UN-SDGs and the Climate Goals of Paris. Even if </a:t>
            </a:r>
            <a:r>
              <a:rPr lang="en-US" sz="1700" dirty="0" err="1"/>
              <a:t>decarbonisation</a:t>
            </a:r>
            <a:r>
              <a:rPr lang="en-US" sz="1700" dirty="0"/>
              <a:t> of road freight transport is progressing, rail freight transport and CT still offer a lot of benefits for society (like bundling of goods, less noise + accidents + use of surface, less effects on ground water + biodiversity, no congestion, transportation of oversized goods…)</a:t>
            </a:r>
          </a:p>
          <a:p>
            <a:pPr>
              <a:buFont typeface="Symbol" panose="05050102010706020507" pitchFamily="18" charset="2"/>
              <a:buChar char="-"/>
            </a:pPr>
            <a:endParaRPr lang="en-US" sz="17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7860163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PP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4x3-Calibri-BMK" id="{03F5555A-B30F-4D24-964A-2A043286CF14}" vid="{19D31867-992C-4AE4-AFB8-2C70966CAC12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EN-PPT-4x3-Calibri-BMK (1)</Template>
  <TotalTime>1</TotalTime>
  <Words>359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Corbel</vt:lpstr>
      <vt:lpstr>Courier New</vt:lpstr>
      <vt:lpstr>Symbol</vt:lpstr>
      <vt:lpstr>Wingdings</vt:lpstr>
      <vt:lpstr>Republik-PPT-4x3</vt:lpstr>
      <vt:lpstr>Virtual meeting of the Friends of the Chair  of WP.24 on the COVID-19 impacts  on intermodal transport and logistics </vt:lpstr>
      <vt:lpstr>  Intermodal transport and sustainable  logistics as part of economy  recovery measures </vt:lpstr>
      <vt:lpstr>Valuable contribution of Intermodal and CT to the recovery  of the economy after the crisis: </vt:lpstr>
      <vt:lpstr>PowerPoint Presentation</vt:lpstr>
    </vt:vector>
  </TitlesOfParts>
  <Company>BMVIT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Elsinger Julia</dc:creator>
  <cp:lastModifiedBy>Lukasz Wyrowski</cp:lastModifiedBy>
  <cp:revision>37</cp:revision>
  <cp:lastPrinted>2018-07-05T18:23:58Z</cp:lastPrinted>
  <dcterms:created xsi:type="dcterms:W3CDTF">2020-06-18T13:11:39Z</dcterms:created>
  <dcterms:modified xsi:type="dcterms:W3CDTF">2020-06-24T09:49:31Z</dcterms:modified>
</cp:coreProperties>
</file>