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1" r:id="rId4"/>
  </p:sldMasterIdLst>
  <p:sldIdLst>
    <p:sldId id="293" r:id="rId5"/>
    <p:sldId id="257" r:id="rId6"/>
    <p:sldId id="297" r:id="rId7"/>
    <p:sldId id="298" r:id="rId8"/>
    <p:sldId id="291" r:id="rId9"/>
    <p:sldId id="271" r:id="rId10"/>
    <p:sldId id="272" r:id="rId11"/>
    <p:sldId id="273" r:id="rId12"/>
    <p:sldId id="274" r:id="rId13"/>
    <p:sldId id="277" r:id="rId14"/>
    <p:sldId id="278" r:id="rId15"/>
    <p:sldId id="279" r:id="rId16"/>
    <p:sldId id="280" r:id="rId17"/>
    <p:sldId id="281" r:id="rId18"/>
    <p:sldId id="282" r:id="rId19"/>
    <p:sldId id="288" r:id="rId20"/>
    <p:sldId id="295" r:id="rId21"/>
    <p:sldId id="283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12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88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78BD8-748D-422C-BCA7-1523CB684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553CE7-45F5-4805-836C-BFACC899E4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57F1F-ADF7-4B4B-9D44-7ED5A1AB0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B7AFCD-3DEF-4105-BC68-F9505969F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1252F-1743-45D9-9072-9EE2DD678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64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1C8C9-930D-4B0F-B8EF-6E14F9C32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D09025-4FAD-45FE-BEB5-96D3EC8ED8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154C6-91BE-4273-894D-8DDE6B6DA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F55BB0-AA5F-468C-BDBF-54296E691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C4AE9-941B-405E-8746-A2641EEFF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776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01EF72-A70B-4DEC-B00D-30249CE3AA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4DAB7E-6F05-49FE-BAFD-F4265B319F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53E9AA-5D70-4915-9D5D-754721B82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6/24/2020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8C10F7-7131-4B51-87A2-201D3D9A5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A1BF9B-A4BD-4563-B52A-F3A958422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52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85E28-837E-4348-BA10-238E880CB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384442-3649-471A-92B8-CB4B56F42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F390E-77DB-4C44-9C31-67D003B66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57E26-D5FC-4423-A796-2A71456AA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AF8A84-22E0-43CC-9F4B-2074590D4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832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71632-B80A-4C08-A003-A30AEA660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D3919B-758F-47A2-A416-3257AE7D80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CAAA4D-4D8D-4506-83D4-85FEF5725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6/24/2020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F39BC9-BA25-4474-AD8C-D3039665A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25CA9D-BB8B-46EC-AEA7-BE4927C9A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884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0AE438-2EEC-4B9F-A23D-FE9BB8737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D1FA1-3BC7-482C-9BE0-439BCC56A0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D0E9F9-8FF2-475C-BAC0-A81EFD6538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1A3361-220A-442D-B599-58A935CB0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BE1F3-8982-46E4-9A3E-6149B7B8E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832273-76D3-4D68-AAAF-CD85AC8DB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634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5A82A1-FD95-4F8C-870E-3879DB6C4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9145B-075E-4281-A773-BF4F4F249A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468873-7B0C-48F7-8045-3196993989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F86088-89AD-46DF-92FC-990E827923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928DAB-1DFA-48D8-A686-57868CE35A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5E960E9-D14E-4AC4-A02D-E4F181B80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241EF9-C619-43EC-9F75-E41B0C0FB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D726F8-B27E-4C71-8C63-1402449A5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32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E483A-E7D8-4FED-A115-5D920F3AF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AF6867-6EF8-418E-A599-4358CE407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6696F8-E34A-4117-B8D2-7F055F22E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6862D-D89F-49A7-9728-B3E116D4B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502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79E121-B30B-4B23-8EEA-080B2FCAA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0788AB-1EF8-4F2D-9454-38892297A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35A7ED-E0B5-4C96-9784-F89459DF7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453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4CF60-40D3-4BEB-84F3-8524FF03B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926BE8-E32A-4101-BF2A-3D6AEE913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991E52-C4DC-41D2-9395-A31E6ACD5B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75571F-5272-458F-AA8A-0C7763174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9025E7-031A-4416-82B7-C032D892E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3EDDAE-984A-4351-8EC3-2819E1236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219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AAA40-8531-44F2-86C2-F492A8573D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97B103-9E35-4E69-9EE0-B413E65F97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59D973-FF90-466F-940E-CD90AD145E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7F6BB3-3002-4ED8-B788-E78DE28C3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6/24/2020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CA50E3-FB5F-4BCF-BE16-41E378DCA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433ED5-94C4-4C85-B6E7-40C54590E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20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C70310-226F-4A6A-A0DF-BD0FA3452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2ABDD-3BB6-4C51-B3A2-ECFC5D42A3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DECCC3-C0CB-4F8A-A57A-F0C6E33817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6/24/2020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EED9C4-01EB-4AA3-8606-DED53DE1AB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D11F7A-E1A4-4384-A947-E3FA3528C0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33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2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2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../media/image35.emf"/><Relationship Id="rId3" Type="http://schemas.openxmlformats.org/officeDocument/2006/relationships/image" Target="../media/image7.pn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5" Type="http://schemas.openxmlformats.org/officeDocument/2006/relationships/image" Target="../media/image3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Relationship Id="rId14" Type="http://schemas.openxmlformats.org/officeDocument/2006/relationships/image" Target="../media/image36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://stats.unctad.org/Maritime" TargetMode="External"/><Relationship Id="rId7" Type="http://schemas.openxmlformats.org/officeDocument/2006/relationships/hyperlink" Target="https://unctad.org/en/Pages/DTL/TTL/Transport-Newsletter.aspx" TargetMode="External"/><Relationship Id="rId2" Type="http://schemas.openxmlformats.org/officeDocument/2006/relationships/hyperlink" Target="http://unctad.org/RM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nctad.org/en/Pages/DTL/TTL/Trade-Facilitation.aspx" TargetMode="External"/><Relationship Id="rId5" Type="http://schemas.openxmlformats.org/officeDocument/2006/relationships/hyperlink" Target="https://www.sft-framework.org/" TargetMode="External"/><Relationship Id="rId10" Type="http://schemas.openxmlformats.org/officeDocument/2006/relationships/image" Target="../media/image40.png"/><Relationship Id="rId4" Type="http://schemas.openxmlformats.org/officeDocument/2006/relationships/hyperlink" Target="https://sidsport-climateadapt.unctad.org/" TargetMode="External"/><Relationship Id="rId9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Jan.Hoffmann@UNCTAD.or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unctad.or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7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hyperlink" Target="https://unctad.org/en/pages/PublicationWebflyer.aspx?publicationid=2713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5A1E4-7907-49E4-9A3F-1092DBD36E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en-GB" sz="2000" dirty="0"/>
              <a:t>Intermodal transport is </a:t>
            </a:r>
            <a:r>
              <a:rPr lang="en-GB" sz="2000" dirty="0">
                <a:solidFill>
                  <a:srgbClr val="0070C0"/>
                </a:solidFill>
              </a:rPr>
              <a:t>affected</a:t>
            </a:r>
            <a:r>
              <a:rPr lang="en-GB" sz="2000" dirty="0"/>
              <a:t> by the crisis</a:t>
            </a:r>
            <a:br>
              <a:rPr lang="en-GB" sz="2000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  <a:p>
            <a:pPr marL="514350" indent="-514350">
              <a:buAutoNum type="arabicParenR"/>
            </a:pPr>
            <a:r>
              <a:rPr lang="en-GB" sz="2000" dirty="0"/>
              <a:t>Intermodal transport is necessary to </a:t>
            </a:r>
            <a:r>
              <a:rPr lang="en-GB" sz="2000" dirty="0">
                <a:solidFill>
                  <a:srgbClr val="0070C0"/>
                </a:solidFill>
              </a:rPr>
              <a:t>overcome</a:t>
            </a:r>
            <a:r>
              <a:rPr lang="en-GB" sz="2000" dirty="0"/>
              <a:t> the crisis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8F0A3D-DC83-436F-92AE-D7432AAA2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733" y="2262430"/>
            <a:ext cx="3013703" cy="1695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553003-8A20-4573-B938-6D056032A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179" y="2262430"/>
            <a:ext cx="3008784" cy="1692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08355A-42FF-4753-924F-4438FC10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4301"/>
            <a:ext cx="10515600" cy="1576388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solidFill>
                  <a:srgbClr val="FF0000"/>
                </a:solidFill>
              </a:rPr>
              <a:t>Intermodal transport and sustainable logistics in times of COVID19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3FA61F-5EA1-4DE9-9DD2-D30B05632A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6220"/>
          <a:stretch/>
        </p:blipFill>
        <p:spPr>
          <a:xfrm>
            <a:off x="1419782" y="4695825"/>
            <a:ext cx="6340075" cy="1917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9987DC-8E8F-4FE8-9CC5-FB3C913B04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1439" y="1773851"/>
            <a:ext cx="3442231" cy="4839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844E1CA-9B38-44D8-A069-CDE44445646C}"/>
              </a:ext>
            </a:extLst>
          </p:cNvPr>
          <p:cNvSpPr/>
          <p:nvPr/>
        </p:nvSpPr>
        <p:spPr>
          <a:xfrm>
            <a:off x="744071" y="1671834"/>
            <a:ext cx="7422776" cy="246893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7690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FF04F049-CA56-4E9A-8FE2-A33D82031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6855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55EAC-9365-4A1A-AADF-B8BF1948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257" y="1"/>
            <a:ext cx="10515600" cy="1432873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5.	Right of transit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469FC9-2F53-4A92-AE81-CAB2D4529020}"/>
              </a:ext>
            </a:extLst>
          </p:cNvPr>
          <p:cNvSpPr txBox="1"/>
          <p:nvPr/>
        </p:nvSpPr>
        <p:spPr>
          <a:xfrm>
            <a:off x="938192" y="1131216"/>
            <a:ext cx="857106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Land-locked and transit countries need to maintain their access to seaports</a:t>
            </a:r>
            <a:r>
              <a:rPr lang="en-GB" sz="20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Transit countries and regional organizations must support transit, transport </a:t>
            </a:r>
            <a:br>
              <a:rPr lang="en-GB" sz="2000" dirty="0"/>
            </a:br>
            <a:r>
              <a:rPr lang="en-GB" sz="2000" dirty="0"/>
              <a:t>and trade corridors and maintain Customs transit regimes.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Ensure the use of special procedures and lanes for transit traffic.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rgbClr val="000000"/>
                </a:solidFill>
              </a:rPr>
              <a:t>Transit is impeded by increasing health controls slowing down the flows </a:t>
            </a:r>
            <a:br>
              <a:rPr lang="en-GB" sz="2000" dirty="0">
                <a:solidFill>
                  <a:srgbClr val="000000"/>
                </a:solidFill>
              </a:rPr>
            </a:br>
            <a:r>
              <a:rPr lang="en-GB" sz="2000" dirty="0">
                <a:solidFill>
                  <a:srgbClr val="000000"/>
                </a:solidFill>
              </a:rPr>
              <a:t>of goods in destination to land-locked countries.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UNCTAD supports </a:t>
            </a:r>
            <a:r>
              <a:rPr lang="en-GB" sz="2000" b="1" dirty="0">
                <a:solidFill>
                  <a:srgbClr val="FF0000"/>
                </a:solidFill>
              </a:rPr>
              <a:t>cooperation among transit countries and Land-Locked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Developing countries,</a:t>
            </a:r>
            <a:r>
              <a:rPr lang="en-GB" sz="2000" dirty="0"/>
              <a:t> inter alia, through the Empowerment Programme </a:t>
            </a:r>
            <a:br>
              <a:rPr lang="en-GB" sz="2000" dirty="0"/>
            </a:br>
            <a:r>
              <a:rPr lang="en-GB" sz="2000" dirty="0"/>
              <a:t>for National Transit Coordinators and the Transport Corridor programme.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pic>
        <p:nvPicPr>
          <p:cNvPr id="15" name="Picture 14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6C56F235-AA05-4C96-93BC-B30C30EE1E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F0AB4F50-431B-4E43-A74D-C5082E66ED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79E7BC72-7CA2-43DF-A7A2-75716E0BC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248E4A3C-1A32-480B-80ED-2EBBCBC30F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A large ship in the water&#10;&#10;Description automatically generated">
            <a:extLst>
              <a:ext uri="{FF2B5EF4-FFF2-40B4-BE49-F238E27FC236}">
                <a16:creationId xmlns:a16="http://schemas.microsoft.com/office/drawing/2014/main" id="{57FA6C54-4A3E-4F92-A3A9-00476CC99E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B9C8EF1F-23A6-45B4-8A5C-AF5750A174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32402B9-7A13-4DB6-AA50-A0D37ACC06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528750-5DF7-4D09-BA5F-A4717933408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A4B2C4-5517-41CB-B5B4-8DF92844409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llout: Double Bent Line with Border and Accent Bar 13">
            <a:extLst>
              <a:ext uri="{FF2B5EF4-FFF2-40B4-BE49-F238E27FC236}">
                <a16:creationId xmlns:a16="http://schemas.microsoft.com/office/drawing/2014/main" id="{FD0BDDB9-29B6-4EFE-AD40-73297EB48592}"/>
              </a:ext>
            </a:extLst>
          </p:cNvPr>
          <p:cNvSpPr/>
          <p:nvPr/>
        </p:nvSpPr>
        <p:spPr>
          <a:xfrm>
            <a:off x="836257" y="372264"/>
            <a:ext cx="589616" cy="636403"/>
          </a:xfrm>
          <a:prstGeom prst="accentBorderCallout3">
            <a:avLst>
              <a:gd name="adj1" fmla="val 16385"/>
              <a:gd name="adj2" fmla="val -3111"/>
              <a:gd name="adj3" fmla="val 18750"/>
              <a:gd name="adj4" fmla="val -16974"/>
              <a:gd name="adj5" fmla="val 662440"/>
              <a:gd name="adj6" fmla="val -99498"/>
              <a:gd name="adj7" fmla="val 810015"/>
              <a:gd name="adj8" fmla="val 894014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A4C75E0-5C58-4A3B-9617-1B5397214AD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24387" y="1139679"/>
            <a:ext cx="1801999" cy="3724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8712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FF04F049-CA56-4E9A-8FE2-A33D82031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6855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55EAC-9365-4A1A-AADF-B8BF1948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257" y="1"/>
            <a:ext cx="10515600" cy="1432873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6.	Transparency and up-to-date information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469FC9-2F53-4A92-AE81-CAB2D4529020}"/>
              </a:ext>
            </a:extLst>
          </p:cNvPr>
          <p:cNvSpPr txBox="1"/>
          <p:nvPr/>
        </p:nvSpPr>
        <p:spPr>
          <a:xfrm>
            <a:off x="938192" y="1131216"/>
            <a:ext cx="998273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In times of a rapidly changing trading environment, it is particularly important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to communicate clearly and ensure information is available to all actors and stakeholders </a:t>
            </a:r>
            <a:br>
              <a:rPr lang="en-GB" sz="2000" dirty="0"/>
            </a:br>
            <a:r>
              <a:rPr lang="en-GB" sz="2000" dirty="0"/>
              <a:t>and to keep on-line trade information and help desks updated and operational 24/7.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Trade information systems should provide remote access.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Observatory on Border Crossings Status due to COVID-19.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Governments should support industry associations in their </a:t>
            </a:r>
            <a:br>
              <a:rPr lang="en-GB" sz="2000" dirty="0"/>
            </a:br>
            <a:r>
              <a:rPr lang="en-GB" sz="2000" dirty="0"/>
              <a:t>efforts to share information and offer assistance </a:t>
            </a:r>
            <a:br>
              <a:rPr lang="en-GB" sz="2000" dirty="0"/>
            </a:br>
            <a:r>
              <a:rPr lang="en-GB" sz="2000" dirty="0"/>
              <a:t>throughout their global networks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pic>
        <p:nvPicPr>
          <p:cNvPr id="15" name="Picture 14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6C56F235-AA05-4C96-93BC-B30C30EE1E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F0AB4F50-431B-4E43-A74D-C5082E66ED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79E7BC72-7CA2-43DF-A7A2-75716E0BC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248E4A3C-1A32-480B-80ED-2EBBCBC30F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A large ship in the water&#10;&#10;Description automatically generated">
            <a:extLst>
              <a:ext uri="{FF2B5EF4-FFF2-40B4-BE49-F238E27FC236}">
                <a16:creationId xmlns:a16="http://schemas.microsoft.com/office/drawing/2014/main" id="{57FA6C54-4A3E-4F92-A3A9-00476CC99E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B9C8EF1F-23A6-45B4-8A5C-AF5750A174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32402B9-7A13-4DB6-AA50-A0D37ACC06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528750-5DF7-4D09-BA5F-A4717933408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A4B2C4-5517-41CB-B5B4-8DF92844409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llout: Double Bent Line with Border and Accent Bar 13">
            <a:extLst>
              <a:ext uri="{FF2B5EF4-FFF2-40B4-BE49-F238E27FC236}">
                <a16:creationId xmlns:a16="http://schemas.microsoft.com/office/drawing/2014/main" id="{B84785E2-C19F-4E82-B3A4-0C5814082AAB}"/>
              </a:ext>
            </a:extLst>
          </p:cNvPr>
          <p:cNvSpPr/>
          <p:nvPr/>
        </p:nvSpPr>
        <p:spPr>
          <a:xfrm>
            <a:off x="836257" y="372264"/>
            <a:ext cx="589616" cy="636403"/>
          </a:xfrm>
          <a:prstGeom prst="accentBorderCallout3">
            <a:avLst>
              <a:gd name="adj1" fmla="val 16385"/>
              <a:gd name="adj2" fmla="val -3111"/>
              <a:gd name="adj3" fmla="val 18750"/>
              <a:gd name="adj4" fmla="val -16974"/>
              <a:gd name="adj5" fmla="val 662440"/>
              <a:gd name="adj6" fmla="val -99498"/>
              <a:gd name="adj7" fmla="val 826309"/>
              <a:gd name="adj8" fmla="val 1161014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35C786D-9781-42C1-891D-B875D6DE99B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96930" y="2285766"/>
            <a:ext cx="2969197" cy="2921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98D46B02-505D-40B6-9E31-AC5AE6CFC6A8}"/>
              </a:ext>
            </a:extLst>
          </p:cNvPr>
          <p:cNvSpPr/>
          <p:nvPr/>
        </p:nvSpPr>
        <p:spPr>
          <a:xfrm>
            <a:off x="9709608" y="2422689"/>
            <a:ext cx="1244338" cy="56560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45822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FF04F049-CA56-4E9A-8FE2-A33D82031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6855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55EAC-9365-4A1A-AADF-B8BF1948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257" y="1"/>
            <a:ext cx="10515600" cy="1432873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7.	Go paperless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469FC9-2F53-4A92-AE81-CAB2D4529020}"/>
              </a:ext>
            </a:extLst>
          </p:cNvPr>
          <p:cNvSpPr txBox="1"/>
          <p:nvPr/>
        </p:nvSpPr>
        <p:spPr>
          <a:xfrm>
            <a:off x="938192" y="1131216"/>
            <a:ext cx="839659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As physical contact between people needs to be minimized, electronic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submissions and paperless transactions become ever more important</a:t>
            </a:r>
            <a:r>
              <a:rPr lang="en-GB" sz="20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Electronic alternatives to traditional paper-based solutions should be used.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Processes need to be dematerialized</a:t>
            </a:r>
            <a:r>
              <a:rPr lang="en-GB" sz="2000" dirty="0"/>
              <a:t>, including through automation, </a:t>
            </a:r>
            <a:br>
              <a:rPr lang="en-GB" sz="2000" dirty="0"/>
            </a:br>
            <a:r>
              <a:rPr lang="en-GB" sz="2000" dirty="0"/>
              <a:t>electronic payments and the acceptance of digital copies.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Contactless terminals, contactless delivery, automated transport </a:t>
            </a:r>
            <a:br>
              <a:rPr lang="en-GB" sz="2000" dirty="0"/>
            </a:br>
            <a:r>
              <a:rPr lang="en-GB" sz="2000" dirty="0"/>
              <a:t>minimize the contamination risk.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Allowing traders to electronically submit applications for permits and </a:t>
            </a:r>
            <a:br>
              <a:rPr lang="en-GB" sz="2000" dirty="0"/>
            </a:br>
            <a:r>
              <a:rPr lang="en-GB" sz="2000" dirty="0"/>
              <a:t>licenses is an easy and quick way to eliminate physical interactions </a:t>
            </a:r>
            <a:br>
              <a:rPr lang="en-GB" sz="2000" dirty="0"/>
            </a:br>
            <a:r>
              <a:rPr lang="en-GB" sz="2000" dirty="0"/>
              <a:t>and dematerialize the process.</a:t>
            </a:r>
          </a:p>
        </p:txBody>
      </p:sp>
      <p:pic>
        <p:nvPicPr>
          <p:cNvPr id="15" name="Picture 14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6C56F235-AA05-4C96-93BC-B30C30EE1E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F0AB4F50-431B-4E43-A74D-C5082E66ED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79E7BC72-7CA2-43DF-A7A2-75716E0BC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248E4A3C-1A32-480B-80ED-2EBBCBC30F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A large ship in the water&#10;&#10;Description automatically generated">
            <a:extLst>
              <a:ext uri="{FF2B5EF4-FFF2-40B4-BE49-F238E27FC236}">
                <a16:creationId xmlns:a16="http://schemas.microsoft.com/office/drawing/2014/main" id="{57FA6C54-4A3E-4F92-A3A9-00476CC99E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B9C8EF1F-23A6-45B4-8A5C-AF5750A174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32402B9-7A13-4DB6-AA50-A0D37ACC06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528750-5DF7-4D09-BA5F-A4717933408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A4B2C4-5517-41CB-B5B4-8DF92844409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llout: Double Bent Line with Border and Accent Bar 13">
            <a:extLst>
              <a:ext uri="{FF2B5EF4-FFF2-40B4-BE49-F238E27FC236}">
                <a16:creationId xmlns:a16="http://schemas.microsoft.com/office/drawing/2014/main" id="{509E56FA-A12C-4575-B432-23712662C494}"/>
              </a:ext>
            </a:extLst>
          </p:cNvPr>
          <p:cNvSpPr/>
          <p:nvPr/>
        </p:nvSpPr>
        <p:spPr>
          <a:xfrm>
            <a:off x="836257" y="372264"/>
            <a:ext cx="589616" cy="636403"/>
          </a:xfrm>
          <a:prstGeom prst="accentBorderCallout3">
            <a:avLst>
              <a:gd name="adj1" fmla="val 16385"/>
              <a:gd name="adj2" fmla="val -3111"/>
              <a:gd name="adj3" fmla="val 18750"/>
              <a:gd name="adj4" fmla="val -16974"/>
              <a:gd name="adj5" fmla="val 703915"/>
              <a:gd name="adj6" fmla="val -41941"/>
              <a:gd name="adj7" fmla="val 808534"/>
              <a:gd name="adj8" fmla="val 1312900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3E7F446-D172-4B5C-858C-BDF916637D8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6433">
            <a:off x="9169394" y="944161"/>
            <a:ext cx="2548149" cy="3544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1906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FF04F049-CA56-4E9A-8FE2-A33D82031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6855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55EAC-9365-4A1A-AADF-B8BF1948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257" y="1"/>
            <a:ext cx="10515600" cy="1432873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8.	Address early-on legal implications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469FC9-2F53-4A92-AE81-CAB2D4529020}"/>
              </a:ext>
            </a:extLst>
          </p:cNvPr>
          <p:cNvSpPr txBox="1"/>
          <p:nvPr/>
        </p:nvSpPr>
        <p:spPr>
          <a:xfrm>
            <a:off x="938192" y="1131216"/>
            <a:ext cx="996413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The unprecedented disruptions are giving rise to a plethora of legal issues affecting traders </a:t>
            </a:r>
            <a:br>
              <a:rPr lang="en-GB" sz="2000" dirty="0"/>
            </a:br>
            <a:r>
              <a:rPr lang="en-GB" sz="2000" dirty="0"/>
              <a:t>across the globe, including delays and performance failure, liability for breach of contract, </a:t>
            </a:r>
            <a:br>
              <a:rPr lang="en-GB" sz="2000" dirty="0"/>
            </a:br>
            <a:r>
              <a:rPr lang="en-GB" sz="2000" dirty="0"/>
              <a:t>frustration and force majeure.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Industry and traders need to be encouraged to waive some of their legal rights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and agree on moratoria for payments, performance etc</a:t>
            </a:r>
            <a:r>
              <a:rPr lang="en-GB" sz="20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Governments may provide financial back-up where necessary</a:t>
            </a:r>
            <a:r>
              <a:rPr lang="en-GB" sz="2000" dirty="0"/>
              <a:t>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The IMO list of recommendations on the facilitation of maritime trade </a:t>
            </a:r>
            <a:br>
              <a:rPr lang="en-GB" sz="2000" dirty="0"/>
            </a:br>
            <a:r>
              <a:rPr lang="en-GB" sz="2000" dirty="0"/>
              <a:t>during the COVID-19 pandemic, proposed by a cross section the industry, </a:t>
            </a:r>
            <a:br>
              <a:rPr lang="en-GB" sz="2000" dirty="0"/>
            </a:br>
            <a:r>
              <a:rPr lang="en-GB" sz="2000" dirty="0"/>
              <a:t>is a good example of the type of collaborative action. </a:t>
            </a:r>
          </a:p>
        </p:txBody>
      </p:sp>
      <p:pic>
        <p:nvPicPr>
          <p:cNvPr id="15" name="Picture 14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6C56F235-AA05-4C96-93BC-B30C30EE1E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F0AB4F50-431B-4E43-A74D-C5082E66ED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79E7BC72-7CA2-43DF-A7A2-75716E0BC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248E4A3C-1A32-480B-80ED-2EBBCBC30F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A large ship in the water&#10;&#10;Description automatically generated">
            <a:extLst>
              <a:ext uri="{FF2B5EF4-FFF2-40B4-BE49-F238E27FC236}">
                <a16:creationId xmlns:a16="http://schemas.microsoft.com/office/drawing/2014/main" id="{57FA6C54-4A3E-4F92-A3A9-00476CC99E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B9C8EF1F-23A6-45B4-8A5C-AF5750A174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32402B9-7A13-4DB6-AA50-A0D37ACC06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528750-5DF7-4D09-BA5F-A4717933408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A4B2C4-5517-41CB-B5B4-8DF92844409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llout: Double Bent Line with Border and Accent Bar 13">
            <a:extLst>
              <a:ext uri="{FF2B5EF4-FFF2-40B4-BE49-F238E27FC236}">
                <a16:creationId xmlns:a16="http://schemas.microsoft.com/office/drawing/2014/main" id="{FC6ED2B5-1627-4719-99F9-AAA77A0184A9}"/>
              </a:ext>
            </a:extLst>
          </p:cNvPr>
          <p:cNvSpPr/>
          <p:nvPr/>
        </p:nvSpPr>
        <p:spPr>
          <a:xfrm>
            <a:off x="836257" y="372264"/>
            <a:ext cx="589616" cy="636403"/>
          </a:xfrm>
          <a:prstGeom prst="accentBorderCallout3">
            <a:avLst>
              <a:gd name="adj1" fmla="val 16385"/>
              <a:gd name="adj2" fmla="val -3111"/>
              <a:gd name="adj3" fmla="val 18750"/>
              <a:gd name="adj4" fmla="val -16974"/>
              <a:gd name="adj5" fmla="val 548382"/>
              <a:gd name="adj6" fmla="val 12418"/>
              <a:gd name="adj7" fmla="val 906297"/>
              <a:gd name="adj8" fmla="val 1531936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 descr="A picture containing indoor, table, sitting, book&#10;&#10;Description automatically generated">
            <a:extLst>
              <a:ext uri="{FF2B5EF4-FFF2-40B4-BE49-F238E27FC236}">
                <a16:creationId xmlns:a16="http://schemas.microsoft.com/office/drawing/2014/main" id="{28EFFD26-5CD9-4369-98CF-94DAB2FB38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866973" y="2170158"/>
            <a:ext cx="2070713" cy="1559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94110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FF04F049-CA56-4E9A-8FE2-A33D82031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6855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55EAC-9365-4A1A-AADF-B8BF1948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257" y="1"/>
            <a:ext cx="10515600" cy="1432873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9.	Protect shippers and service providers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469FC9-2F53-4A92-AE81-CAB2D4529020}"/>
              </a:ext>
            </a:extLst>
          </p:cNvPr>
          <p:cNvSpPr txBox="1"/>
          <p:nvPr/>
        </p:nvSpPr>
        <p:spPr>
          <a:xfrm>
            <a:off x="938192" y="1131216"/>
            <a:ext cx="1086310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Economic emergency and social protection measures need to include the international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logistics industry among its priority beneficiaries</a:t>
            </a:r>
            <a:r>
              <a:rPr lang="en-GB" sz="2000" dirty="0"/>
              <a:t>. Transport and logistics service providers may </a:t>
            </a:r>
            <a:br>
              <a:rPr lang="en-GB" sz="2000" dirty="0"/>
            </a:br>
            <a:r>
              <a:rPr lang="en-GB" sz="2000" dirty="0"/>
              <a:t>need financial support to enable them to stay in business.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At the same time, governments should </a:t>
            </a:r>
            <a:r>
              <a:rPr lang="en-GB" sz="2000" b="1" dirty="0">
                <a:solidFill>
                  <a:srgbClr val="FF0000"/>
                </a:solidFill>
              </a:rPr>
              <a:t>ensure that carriers do not impose undue fees and charges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e.g. demurrage on charterers and shippers </a:t>
            </a:r>
            <a:r>
              <a:rPr lang="en-GB" sz="2000" dirty="0"/>
              <a:t>for delays in loading/discharge operations or </a:t>
            </a:r>
            <a:br>
              <a:rPr lang="en-GB" sz="2000" dirty="0"/>
            </a:br>
            <a:r>
              <a:rPr lang="en-GB" sz="2000" dirty="0"/>
              <a:t>returning equipment/containers that are not within their control.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Blank sailings, abandoning contracted rates, and other measures taken by transport service </a:t>
            </a:r>
            <a:br>
              <a:rPr lang="en-GB" sz="2000" dirty="0"/>
            </a:br>
            <a:r>
              <a:rPr lang="en-GB" sz="2000" dirty="0"/>
              <a:t>providers need to be minimized. </a:t>
            </a:r>
          </a:p>
        </p:txBody>
      </p:sp>
      <p:pic>
        <p:nvPicPr>
          <p:cNvPr id="15" name="Picture 14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6C56F235-AA05-4C96-93BC-B30C30EE1E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F0AB4F50-431B-4E43-A74D-C5082E66ED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79E7BC72-7CA2-43DF-A7A2-75716E0BC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248E4A3C-1A32-480B-80ED-2EBBCBC30F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A large ship in the water&#10;&#10;Description automatically generated">
            <a:extLst>
              <a:ext uri="{FF2B5EF4-FFF2-40B4-BE49-F238E27FC236}">
                <a16:creationId xmlns:a16="http://schemas.microsoft.com/office/drawing/2014/main" id="{57FA6C54-4A3E-4F92-A3A9-00476CC99E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B9C8EF1F-23A6-45B4-8A5C-AF5750A174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32402B9-7A13-4DB6-AA50-A0D37ACC06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528750-5DF7-4D09-BA5F-A4717933408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A4B2C4-5517-41CB-B5B4-8DF92844409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llout: Double Bent Line with Border and Accent Bar 13">
            <a:extLst>
              <a:ext uri="{FF2B5EF4-FFF2-40B4-BE49-F238E27FC236}">
                <a16:creationId xmlns:a16="http://schemas.microsoft.com/office/drawing/2014/main" id="{F9664B8C-9189-4A1D-B4E2-2A47254DCF74}"/>
              </a:ext>
            </a:extLst>
          </p:cNvPr>
          <p:cNvSpPr/>
          <p:nvPr/>
        </p:nvSpPr>
        <p:spPr>
          <a:xfrm>
            <a:off x="836257" y="372264"/>
            <a:ext cx="589616" cy="636403"/>
          </a:xfrm>
          <a:prstGeom prst="accentBorderCallout3">
            <a:avLst>
              <a:gd name="adj1" fmla="val 16385"/>
              <a:gd name="adj2" fmla="val -3111"/>
              <a:gd name="adj3" fmla="val 18750"/>
              <a:gd name="adj4" fmla="val -16974"/>
              <a:gd name="adj5" fmla="val 521719"/>
              <a:gd name="adj6" fmla="val -65923"/>
              <a:gd name="adj7" fmla="val 894447"/>
              <a:gd name="adj8" fmla="val 1747775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 descr="A large ship in the water&#10;&#10;Description automatically generated">
            <a:extLst>
              <a:ext uri="{FF2B5EF4-FFF2-40B4-BE49-F238E27FC236}">
                <a16:creationId xmlns:a16="http://schemas.microsoft.com/office/drawing/2014/main" id="{8171691A-4DA0-44E5-89A5-C380145B2F5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9751312" y="36559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Content Placeholder 5">
            <a:extLst>
              <a:ext uri="{FF2B5EF4-FFF2-40B4-BE49-F238E27FC236}">
                <a16:creationId xmlns:a16="http://schemas.microsoft.com/office/drawing/2014/main" id="{10C5895F-6081-4B82-B949-56E3E43516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45009" y="3693445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3089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FF04F049-CA56-4E9A-8FE2-A33D82031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6855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55EAC-9365-4A1A-AADF-B8BF1948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257" y="1"/>
            <a:ext cx="10515600" cy="1432873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10.	Technical assistance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469FC9-2F53-4A92-AE81-CAB2D4529020}"/>
              </a:ext>
            </a:extLst>
          </p:cNvPr>
          <p:cNvSpPr txBox="1"/>
          <p:nvPr/>
        </p:nvSpPr>
        <p:spPr>
          <a:xfrm>
            <a:off x="938192" y="1131216"/>
            <a:ext cx="10793724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These measures require investment in human, institutional and technological capacities </a:t>
            </a:r>
            <a:br>
              <a:rPr lang="en-GB" sz="2000" dirty="0"/>
            </a:br>
            <a:r>
              <a:rPr lang="en-GB" sz="2000" dirty="0"/>
              <a:t>and should thus be given priority immediate technical support by development partners.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Even before the current pandemic took hold, many </a:t>
            </a:r>
            <a:r>
              <a:rPr lang="en-GB" sz="2000" b="1" dirty="0">
                <a:solidFill>
                  <a:srgbClr val="FF0000"/>
                </a:solidFill>
              </a:rPr>
              <a:t>developing countries were already confronted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with challenges to undertake the necessary investments</a:t>
            </a:r>
            <a:r>
              <a:rPr lang="en-GB" sz="20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The international community is called upon to provide technical assistance in support of </a:t>
            </a:r>
            <a:br>
              <a:rPr lang="en-GB" sz="2000" dirty="0"/>
            </a:br>
            <a:r>
              <a:rPr lang="en-GB" sz="2000" dirty="0"/>
              <a:t>concrete trade logistics solutions.  </a:t>
            </a:r>
            <a:r>
              <a:rPr lang="en-GB" sz="2000" b="1" dirty="0">
                <a:solidFill>
                  <a:srgbClr val="FF0000"/>
                </a:solidFill>
              </a:rPr>
              <a:t>This also requires collaboration</a:t>
            </a:r>
            <a:r>
              <a:rPr lang="en-GB" sz="2000" dirty="0"/>
              <a:t>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UNCTAD is providing extensive support to its member states in their efforts to address the </a:t>
            </a:r>
            <a:br>
              <a:rPr lang="en-GB" sz="2000" dirty="0"/>
            </a:br>
            <a:r>
              <a:rPr lang="en-GB" sz="2000" dirty="0"/>
              <a:t>unprecedented global challenges resulting from the COVID-19 pandemic.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Our support includes tailormade advisory services, as well as research and capacity building </a:t>
            </a:r>
            <a:br>
              <a:rPr lang="en-GB" sz="2000" dirty="0"/>
            </a:br>
            <a:r>
              <a:rPr lang="en-GB" sz="2000" dirty="0"/>
              <a:t>programmes in the areas of international transport services and legislation, port management, </a:t>
            </a:r>
            <a:br>
              <a:rPr lang="en-GB" sz="2000" dirty="0"/>
            </a:br>
            <a:r>
              <a:rPr lang="en-GB" sz="2000" dirty="0"/>
              <a:t>trade and transit facilitation, and Customs automation. </a:t>
            </a:r>
          </a:p>
        </p:txBody>
      </p:sp>
      <p:pic>
        <p:nvPicPr>
          <p:cNvPr id="15" name="Picture 14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6C56F235-AA05-4C96-93BC-B30C30EE1E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F0AB4F50-431B-4E43-A74D-C5082E66ED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79E7BC72-7CA2-43DF-A7A2-75716E0BC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248E4A3C-1A32-480B-80ED-2EBBCBC30F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A large ship in the water&#10;&#10;Description automatically generated">
            <a:extLst>
              <a:ext uri="{FF2B5EF4-FFF2-40B4-BE49-F238E27FC236}">
                <a16:creationId xmlns:a16="http://schemas.microsoft.com/office/drawing/2014/main" id="{57FA6C54-4A3E-4F92-A3A9-00476CC99E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B9C8EF1F-23A6-45B4-8A5C-AF5750A174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32402B9-7A13-4DB6-AA50-A0D37ACC06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528750-5DF7-4D09-BA5F-A4717933408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A4B2C4-5517-41CB-B5B4-8DF92844409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llout: Double Bent Line with Border and Accent Bar 13">
            <a:extLst>
              <a:ext uri="{FF2B5EF4-FFF2-40B4-BE49-F238E27FC236}">
                <a16:creationId xmlns:a16="http://schemas.microsoft.com/office/drawing/2014/main" id="{95CDBDCD-6193-4B92-8963-BB57E940EF38}"/>
              </a:ext>
            </a:extLst>
          </p:cNvPr>
          <p:cNvSpPr/>
          <p:nvPr/>
        </p:nvSpPr>
        <p:spPr>
          <a:xfrm>
            <a:off x="836256" y="372264"/>
            <a:ext cx="851141" cy="636403"/>
          </a:xfrm>
          <a:prstGeom prst="accentBorderCallout3">
            <a:avLst>
              <a:gd name="adj1" fmla="val 16385"/>
              <a:gd name="adj2" fmla="val -3111"/>
              <a:gd name="adj3" fmla="val 18750"/>
              <a:gd name="adj4" fmla="val -16974"/>
              <a:gd name="adj5" fmla="val 700952"/>
              <a:gd name="adj6" fmla="val -21156"/>
              <a:gd name="adj7" fmla="val 700401"/>
              <a:gd name="adj8" fmla="val 1306301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692779-0A86-4D7F-A142-62D6E72B6BEA}"/>
              </a:ext>
            </a:extLst>
          </p:cNvPr>
          <p:cNvCxnSpPr>
            <a:stCxn id="33" idx="0"/>
          </p:cNvCxnSpPr>
          <p:nvPr/>
        </p:nvCxnSpPr>
        <p:spPr>
          <a:xfrm flipH="1" flipV="1">
            <a:off x="716437" y="4883085"/>
            <a:ext cx="1538" cy="6263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F9E3E38-0CA2-4AEA-A9C4-7AAD7F1CBCA1}"/>
              </a:ext>
            </a:extLst>
          </p:cNvPr>
          <p:cNvCxnSpPr/>
          <p:nvPr/>
        </p:nvCxnSpPr>
        <p:spPr>
          <a:xfrm flipH="1" flipV="1">
            <a:off x="2089245" y="4874703"/>
            <a:ext cx="1538" cy="6263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12492C1-6008-4FF9-8F83-6082D567214D}"/>
              </a:ext>
            </a:extLst>
          </p:cNvPr>
          <p:cNvCxnSpPr/>
          <p:nvPr/>
        </p:nvCxnSpPr>
        <p:spPr>
          <a:xfrm flipH="1" flipV="1">
            <a:off x="3417774" y="4883085"/>
            <a:ext cx="1538" cy="6263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E1BB6AB-5A0C-48AE-950E-DFA64C159779}"/>
              </a:ext>
            </a:extLst>
          </p:cNvPr>
          <p:cNvCxnSpPr/>
          <p:nvPr/>
        </p:nvCxnSpPr>
        <p:spPr>
          <a:xfrm flipH="1" flipV="1">
            <a:off x="4741317" y="4866321"/>
            <a:ext cx="1538" cy="6263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5DF20F1-15A7-48E3-9491-3B45DAA680C4}"/>
              </a:ext>
            </a:extLst>
          </p:cNvPr>
          <p:cNvCxnSpPr/>
          <p:nvPr/>
        </p:nvCxnSpPr>
        <p:spPr>
          <a:xfrm flipH="1" flipV="1">
            <a:off x="1326037" y="5492685"/>
            <a:ext cx="1538" cy="6263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6329E68-11B6-48B2-8D9B-A714609262CF}"/>
              </a:ext>
            </a:extLst>
          </p:cNvPr>
          <p:cNvCxnSpPr/>
          <p:nvPr/>
        </p:nvCxnSpPr>
        <p:spPr>
          <a:xfrm flipH="1" flipV="1">
            <a:off x="6063322" y="4866321"/>
            <a:ext cx="1538" cy="6263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B243C1E-90D6-4615-9331-5DD027BB69FD}"/>
              </a:ext>
            </a:extLst>
          </p:cNvPr>
          <p:cNvCxnSpPr/>
          <p:nvPr/>
        </p:nvCxnSpPr>
        <p:spPr>
          <a:xfrm flipH="1" flipV="1">
            <a:off x="7441573" y="4864817"/>
            <a:ext cx="1538" cy="6263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4FDF91D-B53F-49CB-8D19-11F4F467C400}"/>
              </a:ext>
            </a:extLst>
          </p:cNvPr>
          <p:cNvCxnSpPr/>
          <p:nvPr/>
        </p:nvCxnSpPr>
        <p:spPr>
          <a:xfrm flipH="1" flipV="1">
            <a:off x="8733785" y="4855356"/>
            <a:ext cx="1538" cy="6263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441E779-CD0B-4384-A2C4-7B0D6C255F84}"/>
              </a:ext>
            </a:extLst>
          </p:cNvPr>
          <p:cNvCxnSpPr/>
          <p:nvPr/>
        </p:nvCxnSpPr>
        <p:spPr>
          <a:xfrm flipH="1" flipV="1">
            <a:off x="10066612" y="4855356"/>
            <a:ext cx="1538" cy="6263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F3C17A4-1181-4D30-AFBD-70C3DD0B8D95}"/>
              </a:ext>
            </a:extLst>
          </p:cNvPr>
          <p:cNvCxnSpPr/>
          <p:nvPr/>
        </p:nvCxnSpPr>
        <p:spPr>
          <a:xfrm flipH="1" flipV="1">
            <a:off x="11397901" y="4874703"/>
            <a:ext cx="1538" cy="6263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8921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WordPictureWatermark200669330" descr="112 C">
            <a:extLst>
              <a:ext uri="{FF2B5EF4-FFF2-40B4-BE49-F238E27FC236}">
                <a16:creationId xmlns:a16="http://schemas.microsoft.com/office/drawing/2014/main" id="{FFC29458-E20D-4C43-96BC-51AE29DE1F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25920" y="0"/>
            <a:ext cx="4266081" cy="308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FF04F049-CA56-4E9A-8FE2-A33D82031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6855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55EAC-9365-4A1A-AADF-B8BF1948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1560" y="1"/>
            <a:ext cx="10300297" cy="1728215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Is there a trade-off between controls and trade facilitation? </a:t>
            </a:r>
          </a:p>
        </p:txBody>
      </p:sp>
      <p:pic>
        <p:nvPicPr>
          <p:cNvPr id="15" name="Picture 14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6C56F235-AA05-4C96-93BC-B30C30EE1E0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F0AB4F50-431B-4E43-A74D-C5082E66ED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79E7BC72-7CA2-43DF-A7A2-75716E0BC10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248E4A3C-1A32-480B-80ED-2EBBCBC30F6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A large ship in the water&#10;&#10;Description automatically generated">
            <a:extLst>
              <a:ext uri="{FF2B5EF4-FFF2-40B4-BE49-F238E27FC236}">
                <a16:creationId xmlns:a16="http://schemas.microsoft.com/office/drawing/2014/main" id="{57FA6C54-4A3E-4F92-A3A9-00476CC99E1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B9C8EF1F-23A6-45B4-8A5C-AF5750A174F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32402B9-7A13-4DB6-AA50-A0D37ACC06D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528750-5DF7-4D09-BA5F-A4717933408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A4B2C4-5517-41CB-B5B4-8DF92844409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5DF20F1-15A7-48E3-9491-3B45DAA680C4}"/>
              </a:ext>
            </a:extLst>
          </p:cNvPr>
          <p:cNvCxnSpPr/>
          <p:nvPr/>
        </p:nvCxnSpPr>
        <p:spPr>
          <a:xfrm flipH="1" flipV="1">
            <a:off x="1326037" y="5492685"/>
            <a:ext cx="1538" cy="6263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0522201B-7FE8-4FB5-95CD-D630EC85923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189720" y="1041408"/>
            <a:ext cx="2719652" cy="382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9ECEEA3E-76EB-44D6-AF6D-DF19789D869B}"/>
              </a:ext>
            </a:extLst>
          </p:cNvPr>
          <p:cNvSpPr/>
          <p:nvPr/>
        </p:nvSpPr>
        <p:spPr>
          <a:xfrm>
            <a:off x="5258635" y="1691325"/>
            <a:ext cx="3648456" cy="2348382"/>
          </a:xfrm>
          <a:prstGeom prst="wedgeRoundRectCallout">
            <a:avLst>
              <a:gd name="adj1" fmla="val 65132"/>
              <a:gd name="adj2" fmla="val 46925"/>
              <a:gd name="adj3" fmla="val 16667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815D29-F991-4CF7-9EAC-3787A2B677F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41718" y="1971761"/>
            <a:ext cx="3393718" cy="1566967"/>
          </a:xfrm>
          <a:prstGeom prst="rect">
            <a:avLst/>
          </a:pr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509C47F8-697F-409E-89FF-9768AC75EB63}"/>
              </a:ext>
            </a:extLst>
          </p:cNvPr>
          <p:cNvSpPr/>
          <p:nvPr/>
        </p:nvSpPr>
        <p:spPr>
          <a:xfrm rot="21090445">
            <a:off x="7185106" y="2701444"/>
            <a:ext cx="703388" cy="411319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sitting, table, wooden, black&#10;&#10;Description automatically generated">
            <a:extLst>
              <a:ext uri="{FF2B5EF4-FFF2-40B4-BE49-F238E27FC236}">
                <a16:creationId xmlns:a16="http://schemas.microsoft.com/office/drawing/2014/main" id="{7361B3BC-838D-4444-9FAA-7036D7F49228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6349" y="1642901"/>
            <a:ext cx="2627729" cy="3221707"/>
          </a:xfrm>
          <a:prstGeom prst="rect">
            <a:avLst/>
          </a:prstGeom>
        </p:spPr>
      </p:pic>
      <p:sp>
        <p:nvSpPr>
          <p:cNvPr id="10" name="&quot;Not Allowed&quot; Symbol 9">
            <a:extLst>
              <a:ext uri="{FF2B5EF4-FFF2-40B4-BE49-F238E27FC236}">
                <a16:creationId xmlns:a16="http://schemas.microsoft.com/office/drawing/2014/main" id="{38D9F7E3-846A-453C-AFD9-FB39D66920DB}"/>
              </a:ext>
            </a:extLst>
          </p:cNvPr>
          <p:cNvSpPr/>
          <p:nvPr/>
        </p:nvSpPr>
        <p:spPr>
          <a:xfrm>
            <a:off x="968995" y="1627071"/>
            <a:ext cx="3138160" cy="3138160"/>
          </a:xfrm>
          <a:prstGeom prst="noSmoking">
            <a:avLst>
              <a:gd name="adj" fmla="val 1029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4756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8355A-42FF-4753-924F-4438FC10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Maritime Transport @ UNCTAD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5A1E4-7907-49E4-9A3F-1092DBD36E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0582"/>
            <a:ext cx="10515600" cy="5269584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en-GB" dirty="0"/>
              <a:t>Review of Maritime Transport</a:t>
            </a:r>
            <a:br>
              <a:rPr lang="en-GB" dirty="0"/>
            </a:br>
            <a:r>
              <a:rPr lang="en-GB" dirty="0">
                <a:hlinkClick r:id="rId2"/>
              </a:rPr>
              <a:t>http://unctad.org/RMT</a:t>
            </a:r>
            <a:r>
              <a:rPr lang="en-GB" dirty="0"/>
              <a:t> </a:t>
            </a:r>
          </a:p>
          <a:p>
            <a:pPr marL="514350" indent="-514350">
              <a:buAutoNum type="arabicParenR"/>
            </a:pPr>
            <a:r>
              <a:rPr lang="en-GB" dirty="0"/>
              <a:t>Maritime Statistics and Country Profiles</a:t>
            </a:r>
            <a:br>
              <a:rPr lang="en-GB" dirty="0"/>
            </a:br>
            <a:r>
              <a:rPr lang="en-GB" dirty="0">
                <a:hlinkClick r:id="rId3"/>
              </a:rPr>
              <a:t>http://stats.unctad.org/Maritime</a:t>
            </a:r>
            <a:r>
              <a:rPr lang="en-GB" dirty="0"/>
              <a:t> </a:t>
            </a:r>
          </a:p>
          <a:p>
            <a:pPr marL="514350" indent="-514350">
              <a:buAutoNum type="arabicParenR"/>
            </a:pPr>
            <a:r>
              <a:rPr lang="en-GB" dirty="0"/>
              <a:t>Resilient Transport Infrastructure</a:t>
            </a:r>
            <a:br>
              <a:rPr lang="en-GB" dirty="0"/>
            </a:br>
            <a:r>
              <a:rPr lang="en-GB" dirty="0">
                <a:hlinkClick r:id="rId4"/>
              </a:rPr>
              <a:t>https://sidsport-climateadapt.unctad.org/</a:t>
            </a:r>
            <a:r>
              <a:rPr lang="en-GB" dirty="0"/>
              <a:t> </a:t>
            </a:r>
          </a:p>
          <a:p>
            <a:pPr marL="514350" indent="-514350">
              <a:buAutoNum type="arabicParenR"/>
            </a:pPr>
            <a:r>
              <a:rPr lang="en-GB" dirty="0"/>
              <a:t>Sustainable Freight Transport Framework</a:t>
            </a:r>
            <a:br>
              <a:rPr lang="en-GB" dirty="0"/>
            </a:br>
            <a:r>
              <a:rPr lang="en-GB" dirty="0">
                <a:hlinkClick r:id="rId5"/>
              </a:rPr>
              <a:t>https://www.sft-framework.org/</a:t>
            </a:r>
            <a:endParaRPr lang="en-GB" dirty="0"/>
          </a:p>
          <a:p>
            <a:pPr marL="514350" indent="-514350">
              <a:buAutoNum type="arabicParenR"/>
            </a:pPr>
            <a:r>
              <a:rPr lang="en-GB" dirty="0"/>
              <a:t>Trade Facilitation Programme</a:t>
            </a:r>
            <a:br>
              <a:rPr lang="en-GB" dirty="0"/>
            </a:br>
            <a:r>
              <a:rPr lang="en-GB" sz="2400" dirty="0">
                <a:hlinkClick r:id="rId6"/>
              </a:rPr>
              <a:t>https://unctad.org/en/Pages/DTL/TTL/Trade-Facilitation.aspx</a:t>
            </a:r>
            <a:endParaRPr lang="en-GB" sz="2400" dirty="0"/>
          </a:p>
          <a:p>
            <a:pPr marL="514350" indent="-514350">
              <a:buAutoNum type="arabicParenR"/>
            </a:pPr>
            <a:r>
              <a:rPr lang="en-GB" dirty="0"/>
              <a:t>News and updates</a:t>
            </a:r>
            <a:br>
              <a:rPr lang="en-GB" dirty="0"/>
            </a:br>
            <a:r>
              <a:rPr lang="en-GB" sz="2400" dirty="0">
                <a:hlinkClick r:id="rId7"/>
              </a:rPr>
              <a:t>https://unctad.org/en/Pages/DTL/TTL/Transport-Newsletter.aspx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DE3D85-DA3C-4606-867B-FFD7E39CAD8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66233">
            <a:off x="9538571" y="518157"/>
            <a:ext cx="2220385" cy="3124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A381C85-F3F1-4F06-A70A-74D3F4CCAD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224161">
            <a:off x="8237131" y="1848879"/>
            <a:ext cx="2367766" cy="33387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4E321F-BA8F-469D-9687-7EBAC82380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63345">
            <a:off x="10008117" y="4135235"/>
            <a:ext cx="1775172" cy="2504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87897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03EC75E0-4B98-4966-9658-7830773F91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96282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0182A064-9780-44BB-B4ED-1E87383FA1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1107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08355A-42FF-4753-924F-4438FC1046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20625"/>
            <a:ext cx="9144000" cy="1097280"/>
          </a:xfrm>
        </p:spPr>
        <p:txBody>
          <a:bodyPr/>
          <a:lstStyle/>
          <a:p>
            <a:r>
              <a:rPr lang="en-GB" b="1" dirty="0">
                <a:solidFill>
                  <a:srgbClr val="FF0000"/>
                </a:solidFill>
              </a:rPr>
              <a:t>Shipping in times of COVID19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068A09F-1AE1-4485-9792-130118BB5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95" y="1874712"/>
            <a:ext cx="9144000" cy="1655762"/>
          </a:xfrm>
        </p:spPr>
        <p:txBody>
          <a:bodyPr/>
          <a:lstStyle/>
          <a:p>
            <a:r>
              <a:rPr lang="en-GB" dirty="0"/>
              <a:t>A 10-point action plan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FFB1B8-4411-4A2A-927F-B2094C2BA112}"/>
              </a:ext>
            </a:extLst>
          </p:cNvPr>
          <p:cNvSpPr txBox="1"/>
          <p:nvPr/>
        </p:nvSpPr>
        <p:spPr>
          <a:xfrm>
            <a:off x="4665356" y="5722071"/>
            <a:ext cx="28500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hlinkClick r:id="rId3"/>
              </a:rPr>
              <a:t>Jan.Hoffmann@UNCTAD.org</a:t>
            </a:r>
            <a:endParaRPr lang="en-GB" dirty="0"/>
          </a:p>
          <a:p>
            <a:pPr algn="ctr"/>
            <a:r>
              <a:rPr lang="en-GB" dirty="0"/>
              <a:t>Twitter: @UNCTAD_TLB</a:t>
            </a:r>
          </a:p>
          <a:p>
            <a:pPr algn="ctr"/>
            <a:r>
              <a:rPr lang="en-GB" dirty="0">
                <a:hlinkClick r:id="rId4"/>
              </a:rPr>
              <a:t>www.unctad.org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178525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02B3F-D0CA-4BFA-9443-9C7F1D49A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75" y="397043"/>
            <a:ext cx="2641451" cy="1325563"/>
          </a:xfrm>
        </p:spPr>
        <p:txBody>
          <a:bodyPr anchor="t" anchorCtr="0">
            <a:normAutofit fontScale="90000"/>
          </a:bodyPr>
          <a:lstStyle/>
          <a:p>
            <a:r>
              <a:rPr lang="en-US" dirty="0"/>
              <a:t>Port calls </a:t>
            </a:r>
            <a:br>
              <a:rPr lang="en-US" dirty="0"/>
            </a:br>
            <a:r>
              <a:rPr lang="en-US" dirty="0"/>
              <a:t>in times of pandemic</a:t>
            </a:r>
            <a:endParaRPr lang="en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DC684-93BA-4A9C-A7C0-F87438590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6523" y="6334125"/>
            <a:ext cx="8982077" cy="499267"/>
          </a:xfrm>
        </p:spPr>
        <p:txBody>
          <a:bodyPr>
            <a:normAutofit fontScale="77500" lnSpcReduction="20000"/>
          </a:bodyPr>
          <a:lstStyle/>
          <a:p>
            <a:pPr marL="0" indent="0" algn="r">
              <a:buNone/>
            </a:pPr>
            <a:r>
              <a:rPr lang="en-US" sz="1600" i="1" dirty="0"/>
              <a:t>Ships of 5000 GT and above. Source: UNCTAD, based on data provided by </a:t>
            </a:r>
            <a:r>
              <a:rPr lang="en-US" sz="1600" i="1" dirty="0" err="1"/>
              <a:t>MarineTraffic</a:t>
            </a:r>
            <a:endParaRPr lang="en-US" sz="1600" i="1" dirty="0"/>
          </a:p>
          <a:p>
            <a:pPr marL="0" indent="0" algn="r">
              <a:buNone/>
            </a:pPr>
            <a:r>
              <a:rPr lang="en-US" sz="1600" i="1" dirty="0"/>
              <a:t>Port calls per week in 2020, as per cent of the average number of port calls during the first 24 weeks of 2019</a:t>
            </a:r>
            <a:endParaRPr lang="en-CH" sz="1600" i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EB0A6F-233F-4236-9DA6-4D483F093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393203"/>
            <a:ext cx="8982076" cy="587040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AE916CD-939A-4109-92C2-B667D9C7AAF2}"/>
              </a:ext>
            </a:extLst>
          </p:cNvPr>
          <p:cNvCxnSpPr>
            <a:cxnSpLocks/>
          </p:cNvCxnSpPr>
          <p:nvPr/>
        </p:nvCxnSpPr>
        <p:spPr>
          <a:xfrm>
            <a:off x="3050849" y="2196269"/>
            <a:ext cx="893035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3222DF7-2FE4-496B-8693-BA9410B3DE56}"/>
              </a:ext>
            </a:extLst>
          </p:cNvPr>
          <p:cNvCxnSpPr>
            <a:cxnSpLocks/>
          </p:cNvCxnSpPr>
          <p:nvPr/>
        </p:nvCxnSpPr>
        <p:spPr>
          <a:xfrm>
            <a:off x="297679" y="2196269"/>
            <a:ext cx="237884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3103653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p_UNCTAD_covid_container_ships_avg_w24_40sec">
            <a:hlinkClick r:id="" action="ppaction://media"/>
            <a:extLst>
              <a:ext uri="{FF2B5EF4-FFF2-40B4-BE49-F238E27FC236}">
                <a16:creationId xmlns:a16="http://schemas.microsoft.com/office/drawing/2014/main" id="{6AC82A19-B94D-487D-949E-A941B3F6F6E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2460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3654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5A1E4-7907-49E4-9A3F-1092DBD36E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/>
          <a:lstStyle/>
          <a:p>
            <a:pPr marL="514350" indent="-514350">
              <a:buAutoNum type="arabicParenR"/>
            </a:pPr>
            <a:r>
              <a:rPr lang="en-GB" sz="2000" dirty="0"/>
              <a:t>Intermodal transport is </a:t>
            </a:r>
            <a:r>
              <a:rPr lang="en-GB" sz="2000" dirty="0">
                <a:solidFill>
                  <a:srgbClr val="0070C0"/>
                </a:solidFill>
              </a:rPr>
              <a:t>affected</a:t>
            </a:r>
            <a:r>
              <a:rPr lang="en-GB" sz="2000" dirty="0"/>
              <a:t> by the crisis</a:t>
            </a:r>
            <a:br>
              <a:rPr lang="en-GB" sz="2000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  <a:p>
            <a:pPr marL="514350" indent="-514350">
              <a:buAutoNum type="arabicParenR"/>
            </a:pPr>
            <a:r>
              <a:rPr lang="en-GB" sz="2000" dirty="0"/>
              <a:t>Intermodal transport is necessary to </a:t>
            </a:r>
            <a:r>
              <a:rPr lang="en-GB" sz="2000" dirty="0">
                <a:solidFill>
                  <a:srgbClr val="0070C0"/>
                </a:solidFill>
              </a:rPr>
              <a:t>overcome</a:t>
            </a:r>
            <a:r>
              <a:rPr lang="en-GB" sz="2000" dirty="0"/>
              <a:t> the crisis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18F0A3D-DC83-436F-92AE-D7432AAA2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733" y="2262430"/>
            <a:ext cx="3013703" cy="1695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553003-8A20-4573-B938-6D056032A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179" y="2262430"/>
            <a:ext cx="3008784" cy="1692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D08355A-42FF-4753-924F-4438FC104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690689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solidFill>
                  <a:srgbClr val="FF0000"/>
                </a:solidFill>
              </a:rPr>
              <a:t>Intermodal transport and sustainable logistics in times of COVID19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3FA61F-5EA1-4DE9-9DD2-D30B05632A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6220"/>
          <a:stretch/>
        </p:blipFill>
        <p:spPr>
          <a:xfrm>
            <a:off x="1419782" y="4695825"/>
            <a:ext cx="6340075" cy="19179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9987DC-8E8F-4FE8-9CC5-FB3C913B04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41439" y="1773851"/>
            <a:ext cx="3442231" cy="48399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844E1CA-9B38-44D8-A069-CDE44445646C}"/>
              </a:ext>
            </a:extLst>
          </p:cNvPr>
          <p:cNvSpPr/>
          <p:nvPr/>
        </p:nvSpPr>
        <p:spPr>
          <a:xfrm>
            <a:off x="838200" y="4274763"/>
            <a:ext cx="7422776" cy="246893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871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03EC75E0-4B98-4966-9658-7830773F91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96282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0182A064-9780-44BB-B4ED-1E87383FA1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71680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C068A09F-1AE1-4485-9792-130118BB56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3886" y="1874712"/>
            <a:ext cx="12192000" cy="1892616"/>
          </a:xfrm>
        </p:spPr>
        <p:txBody>
          <a:bodyPr/>
          <a:lstStyle/>
          <a:p>
            <a:r>
              <a:rPr lang="en-GB" dirty="0"/>
              <a:t>A 10-point action plan</a:t>
            </a:r>
          </a:p>
        </p:txBody>
      </p:sp>
      <p:pic>
        <p:nvPicPr>
          <p:cNvPr id="18" name="Picture 17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16561CAA-C56B-4622-9097-0F7EFC0E96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Content Placeholder 5">
            <a:extLst>
              <a:ext uri="{FF2B5EF4-FFF2-40B4-BE49-F238E27FC236}">
                <a16:creationId xmlns:a16="http://schemas.microsoft.com/office/drawing/2014/main" id="{887F44C3-A3B9-4B37-A12A-589DC99EF2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Picture 19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F387BE16-5424-4208-9391-CB51148104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Picture 20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04A11742-2E7E-4377-9E03-9705AD9C5C8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 descr="A large ship in the water&#10;&#10;Description automatically generated">
            <a:extLst>
              <a:ext uri="{FF2B5EF4-FFF2-40B4-BE49-F238E27FC236}">
                <a16:creationId xmlns:a16="http://schemas.microsoft.com/office/drawing/2014/main" id="{0A5C2CF1-6125-4400-AB18-B3226172F78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Picture 22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9CE9DE8E-B2DE-4740-AADC-2F19BF6976E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E7106BBA-5E22-41EA-8D39-45A84A95275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6E04E51-D350-4773-A5C7-01E2E0604320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E7D33EED-5182-4F9C-B8E8-32C55E3F609A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A629E44-87D7-445D-8834-590BCF8AF377}"/>
              </a:ext>
            </a:extLst>
          </p:cNvPr>
          <p:cNvSpPr txBox="1"/>
          <p:nvPr/>
        </p:nvSpPr>
        <p:spPr>
          <a:xfrm>
            <a:off x="0" y="2636354"/>
            <a:ext cx="12188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hlinkClick r:id="rId12"/>
              </a:rPr>
              <a:t>https://unctad.org/en/pages/PublicationWebflyer.aspx?publicationid=2713</a:t>
            </a:r>
            <a:r>
              <a:rPr lang="en-GB" dirty="0"/>
              <a:t> </a:t>
            </a:r>
          </a:p>
        </p:txBody>
      </p:sp>
      <p:pic>
        <p:nvPicPr>
          <p:cNvPr id="16" name="Picture 15" descr="A screenshot of a cell phone&#10;&#10;Description automatically generated">
            <a:extLst>
              <a:ext uri="{FF2B5EF4-FFF2-40B4-BE49-F238E27FC236}">
                <a16:creationId xmlns:a16="http://schemas.microsoft.com/office/drawing/2014/main" id="{5A7E802C-DAC0-4944-8679-D6879E7C08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366804">
            <a:off x="8046961" y="1752185"/>
            <a:ext cx="3607768" cy="23987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1D4DFB23-D488-4E23-A142-BE3A1B6B72D7}"/>
              </a:ext>
            </a:extLst>
          </p:cNvPr>
          <p:cNvSpPr txBox="1">
            <a:spLocks/>
          </p:cNvSpPr>
          <p:nvPr/>
        </p:nvSpPr>
        <p:spPr>
          <a:xfrm>
            <a:off x="838200" y="1"/>
            <a:ext cx="10515600" cy="156689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400" b="1" dirty="0">
                <a:solidFill>
                  <a:srgbClr val="FF0000"/>
                </a:solidFill>
              </a:rPr>
              <a:t>Intermodal transport and sustainable logistics in times of COVID19</a:t>
            </a:r>
          </a:p>
        </p:txBody>
      </p:sp>
    </p:spTree>
    <p:extLst>
      <p:ext uri="{BB962C8B-B14F-4D97-AF65-F5344CB8AC3E}">
        <p14:creationId xmlns:p14="http://schemas.microsoft.com/office/powerpoint/2010/main" val="2420184989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FF04F049-CA56-4E9A-8FE2-A33D82031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6855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55EAC-9365-4A1A-AADF-B8BF1948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257" y="1"/>
            <a:ext cx="10515600" cy="1432873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1.	Uninterrupted shipping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469FC9-2F53-4A92-AE81-CAB2D4529020}"/>
              </a:ext>
            </a:extLst>
          </p:cNvPr>
          <p:cNvSpPr txBox="1"/>
          <p:nvPr/>
        </p:nvSpPr>
        <p:spPr>
          <a:xfrm>
            <a:off x="938192" y="1131216"/>
            <a:ext cx="921143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Around 80% of global trade volume is transported by commercial shipping.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For carriers to remain operational, flag- and port states need to continue to provide </a:t>
            </a:r>
            <a:br>
              <a:rPr lang="en-GB" sz="2000" dirty="0"/>
            </a:br>
            <a:r>
              <a:rPr lang="en-GB" sz="2000" dirty="0"/>
              <a:t>all necessary services: Bunkering and supplies, health </a:t>
            </a:r>
            <a:br>
              <a:rPr lang="en-GB" sz="2000" dirty="0"/>
            </a:br>
            <a:r>
              <a:rPr lang="en-GB" sz="2000" dirty="0"/>
              <a:t>services to sailors, to certification of regulatory </a:t>
            </a:r>
            <a:br>
              <a:rPr lang="en-GB" sz="2000" dirty="0"/>
            </a:br>
            <a:r>
              <a:rPr lang="en-GB" sz="2000" dirty="0"/>
              <a:t>compliance.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Seafarers are critical personnel, for whom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teleworking is not possible.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Governments need to allow that crews board their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ships or be repatriated from any seaport in the world</a:t>
            </a:r>
            <a:r>
              <a:rPr lang="en-GB" sz="2000" dirty="0"/>
              <a:t>. </a:t>
            </a:r>
          </a:p>
        </p:txBody>
      </p:sp>
      <p:pic>
        <p:nvPicPr>
          <p:cNvPr id="15" name="Picture 14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6C56F235-AA05-4C96-93BC-B30C30EE1E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F0AB4F50-431B-4E43-A74D-C5082E66ED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79E7BC72-7CA2-43DF-A7A2-75716E0BC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248E4A3C-1A32-480B-80ED-2EBBCBC30F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A large ship in the water&#10;&#10;Description automatically generated">
            <a:extLst>
              <a:ext uri="{FF2B5EF4-FFF2-40B4-BE49-F238E27FC236}">
                <a16:creationId xmlns:a16="http://schemas.microsoft.com/office/drawing/2014/main" id="{57FA6C54-4A3E-4F92-A3A9-00476CC99E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B9C8EF1F-23A6-45B4-8A5C-AF5750A174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32402B9-7A13-4DB6-AA50-A0D37ACC06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528750-5DF7-4D09-BA5F-A4717933408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A4B2C4-5517-41CB-B5B4-8DF92844409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Callout: Double Bent Line with Border and Accent Bar 21">
            <a:extLst>
              <a:ext uri="{FF2B5EF4-FFF2-40B4-BE49-F238E27FC236}">
                <a16:creationId xmlns:a16="http://schemas.microsoft.com/office/drawing/2014/main" id="{47E293AC-DAF7-4354-AFB4-786609C4F9EF}"/>
              </a:ext>
            </a:extLst>
          </p:cNvPr>
          <p:cNvSpPr/>
          <p:nvPr/>
        </p:nvSpPr>
        <p:spPr>
          <a:xfrm>
            <a:off x="836257" y="372264"/>
            <a:ext cx="589616" cy="636403"/>
          </a:xfrm>
          <a:prstGeom prst="accentBorderCallout3">
            <a:avLst>
              <a:gd name="adj1" fmla="val 16385"/>
              <a:gd name="adj2" fmla="val -3111"/>
              <a:gd name="adj3" fmla="val 18750"/>
              <a:gd name="adj4" fmla="val -16974"/>
              <a:gd name="adj5" fmla="val 623927"/>
              <a:gd name="adj6" fmla="val -107492"/>
              <a:gd name="adj7" fmla="val 818903"/>
              <a:gd name="adj8" fmla="val -18903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3" name="Picture 2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00687E2-CD90-43A9-8DC8-115187C75A3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3543" y="2020827"/>
            <a:ext cx="2838469" cy="28163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985851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FF04F049-CA56-4E9A-8FE2-A33D82031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6855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55EAC-9365-4A1A-AADF-B8BF1948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257" y="1"/>
            <a:ext cx="10515600" cy="1432873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2.	Ports to remain open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469FC9-2F53-4A92-AE81-CAB2D4529020}"/>
              </a:ext>
            </a:extLst>
          </p:cNvPr>
          <p:cNvSpPr txBox="1"/>
          <p:nvPr/>
        </p:nvSpPr>
        <p:spPr>
          <a:xfrm>
            <a:off x="938192" y="1131216"/>
            <a:ext cx="10461005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Ports need to remain open to ships and intermodal connections.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Staggered working hours and 24/7 operations can help spread workloads and physical contacts.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Restrictions on weekend operations may need to be lifted during the current emergency.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Governments </a:t>
            </a:r>
            <a:r>
              <a:rPr lang="en-GB" sz="2000" dirty="0" err="1"/>
              <a:t>neet</a:t>
            </a:r>
            <a:r>
              <a:rPr lang="en-GB" sz="2000" dirty="0"/>
              <a:t> to ensure that health measures are implemented in ways that </a:t>
            </a:r>
            <a:br>
              <a:rPr lang="en-GB" sz="2000" dirty="0"/>
            </a:br>
            <a:r>
              <a:rPr lang="en-GB" sz="2000" dirty="0"/>
              <a:t>minimize interference with international traffic and trade.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UNCTAD’s technical note on port operations provides concrete good practices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to protect port personnel while maintaining efficient port operations</a:t>
            </a:r>
          </a:p>
        </p:txBody>
      </p:sp>
      <p:pic>
        <p:nvPicPr>
          <p:cNvPr id="15" name="Picture 14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6C56F235-AA05-4C96-93BC-B30C30EE1E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F0AB4F50-431B-4E43-A74D-C5082E66ED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79E7BC72-7CA2-43DF-A7A2-75716E0BC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248E4A3C-1A32-480B-80ED-2EBBCBC30F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A large ship in the water&#10;&#10;Description automatically generated">
            <a:extLst>
              <a:ext uri="{FF2B5EF4-FFF2-40B4-BE49-F238E27FC236}">
                <a16:creationId xmlns:a16="http://schemas.microsoft.com/office/drawing/2014/main" id="{57FA6C54-4A3E-4F92-A3A9-00476CC99E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B9C8EF1F-23A6-45B4-8A5C-AF5750A174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32402B9-7A13-4DB6-AA50-A0D37ACC06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528750-5DF7-4D09-BA5F-A4717933408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A4B2C4-5517-41CB-B5B4-8DF92844409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llout: Double Bent Line with Border and Accent Bar 13">
            <a:extLst>
              <a:ext uri="{FF2B5EF4-FFF2-40B4-BE49-F238E27FC236}">
                <a16:creationId xmlns:a16="http://schemas.microsoft.com/office/drawing/2014/main" id="{43F8F34B-1718-4681-9BA9-8CA67658BD94}"/>
              </a:ext>
            </a:extLst>
          </p:cNvPr>
          <p:cNvSpPr/>
          <p:nvPr/>
        </p:nvSpPr>
        <p:spPr>
          <a:xfrm>
            <a:off x="836257" y="372264"/>
            <a:ext cx="589616" cy="636403"/>
          </a:xfrm>
          <a:prstGeom prst="accentBorderCallout3">
            <a:avLst>
              <a:gd name="adj1" fmla="val 16385"/>
              <a:gd name="adj2" fmla="val -3111"/>
              <a:gd name="adj3" fmla="val 18750"/>
              <a:gd name="adj4" fmla="val -16974"/>
              <a:gd name="adj5" fmla="val 623927"/>
              <a:gd name="adj6" fmla="val -107492"/>
              <a:gd name="adj7" fmla="val 804090"/>
              <a:gd name="adj8" fmla="val 193738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 descr="A large ship in the water&#10;&#10;Description automatically generated">
            <a:extLst>
              <a:ext uri="{FF2B5EF4-FFF2-40B4-BE49-F238E27FC236}">
                <a16:creationId xmlns:a16="http://schemas.microsoft.com/office/drawing/2014/main" id="{51D85D49-A9BE-4E24-B959-C7B58BC8B7E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9530499" y="2578158"/>
            <a:ext cx="2265100" cy="2265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418938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FF04F049-CA56-4E9A-8FE2-A33D82031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6855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55EAC-9365-4A1A-AADF-B8BF1948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257" y="1"/>
            <a:ext cx="10515600" cy="1432873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3.	Protect trade of critical goods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469FC9-2F53-4A92-AE81-CAB2D4529020}"/>
              </a:ext>
            </a:extLst>
          </p:cNvPr>
          <p:cNvSpPr txBox="1"/>
          <p:nvPr/>
        </p:nvSpPr>
        <p:spPr>
          <a:xfrm>
            <a:off x="938192" y="1131216"/>
            <a:ext cx="9633406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WCO has provided a list of Harmonized System codes for critical medical equipment, to </a:t>
            </a:r>
            <a:br>
              <a:rPr lang="en-GB" sz="2000" dirty="0"/>
            </a:br>
            <a:r>
              <a:rPr lang="en-GB" sz="2000" dirty="0"/>
              <a:t>apply express clearance and release for these goods.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Several specific trade facilitation measures can be particularly useful to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speed up clearance and release of critical goods</a:t>
            </a:r>
            <a:r>
              <a:rPr lang="en-GB" sz="2000" dirty="0"/>
              <a:t>. These include provisions for expedited </a:t>
            </a:r>
            <a:br>
              <a:rPr lang="en-GB" sz="2000" dirty="0"/>
            </a:br>
            <a:r>
              <a:rPr lang="en-GB" sz="2000" dirty="0"/>
              <a:t>shipments, relief and medical consignments, and perishable goods.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Schemes like Authorized Economic Operator and pre-arrival processing are key tools </a:t>
            </a:r>
            <a:br>
              <a:rPr lang="en-GB" sz="2000" dirty="0"/>
            </a:br>
            <a:r>
              <a:rPr lang="en-GB" sz="2000" dirty="0"/>
              <a:t>for ensuring a secure, transparent and predictable trading environment.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Sanitary and health restrictions should not become a disguised barrier to trade</a:t>
            </a:r>
            <a:r>
              <a:rPr lang="en-GB" sz="2000" dirty="0"/>
              <a:t>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Guidelines prepared by UNCTAD’s ASYCUDA support concrete solutions, </a:t>
            </a:r>
            <a:br>
              <a:rPr lang="en-GB" sz="2000" dirty="0"/>
            </a:br>
            <a:r>
              <a:rPr lang="en-GB" sz="2000" dirty="0"/>
              <a:t>such as separation of release and clearance, the acceptance of digital copies </a:t>
            </a:r>
            <a:br>
              <a:rPr lang="en-GB" sz="2000" dirty="0"/>
            </a:br>
            <a:r>
              <a:rPr lang="en-GB" sz="2000" dirty="0"/>
              <a:t>and other practical measures. </a:t>
            </a:r>
            <a:br>
              <a:rPr lang="en-GB" sz="2000" dirty="0"/>
            </a:b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pic>
        <p:nvPicPr>
          <p:cNvPr id="15" name="Picture 14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6C56F235-AA05-4C96-93BC-B30C30EE1E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F0AB4F50-431B-4E43-A74D-C5082E66ED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79E7BC72-7CA2-43DF-A7A2-75716E0BC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248E4A3C-1A32-480B-80ED-2EBBCBC30F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A large ship in the water&#10;&#10;Description automatically generated">
            <a:extLst>
              <a:ext uri="{FF2B5EF4-FFF2-40B4-BE49-F238E27FC236}">
                <a16:creationId xmlns:a16="http://schemas.microsoft.com/office/drawing/2014/main" id="{57FA6C54-4A3E-4F92-A3A9-00476CC99E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B9C8EF1F-23A6-45B4-8A5C-AF5750A174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32402B9-7A13-4DB6-AA50-A0D37ACC06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528750-5DF7-4D09-BA5F-A4717933408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A4B2C4-5517-41CB-B5B4-8DF92844409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llout: Double Bent Line with Border and Accent Bar 13">
            <a:extLst>
              <a:ext uri="{FF2B5EF4-FFF2-40B4-BE49-F238E27FC236}">
                <a16:creationId xmlns:a16="http://schemas.microsoft.com/office/drawing/2014/main" id="{D5755787-4454-45EC-BCE4-5B2B83F5B202}"/>
              </a:ext>
            </a:extLst>
          </p:cNvPr>
          <p:cNvSpPr/>
          <p:nvPr/>
        </p:nvSpPr>
        <p:spPr>
          <a:xfrm>
            <a:off x="836257" y="372264"/>
            <a:ext cx="589616" cy="636403"/>
          </a:xfrm>
          <a:prstGeom prst="accentBorderCallout3">
            <a:avLst>
              <a:gd name="adj1" fmla="val 16385"/>
              <a:gd name="adj2" fmla="val -3111"/>
              <a:gd name="adj3" fmla="val 18750"/>
              <a:gd name="adj4" fmla="val -16974"/>
              <a:gd name="adj5" fmla="val 662440"/>
              <a:gd name="adj6" fmla="val -99498"/>
              <a:gd name="adj7" fmla="val 848528"/>
              <a:gd name="adj8" fmla="val 417570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B48039BA-D19A-429C-A7FB-2FFA6331AABC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87031" y="1131216"/>
            <a:ext cx="1214000" cy="3765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53575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>
            <a:extLst>
              <a:ext uri="{FF2B5EF4-FFF2-40B4-BE49-F238E27FC236}">
                <a16:creationId xmlns:a16="http://schemas.microsoft.com/office/drawing/2014/main" id="{FF04F049-CA56-4E9A-8FE2-A33D82031C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886" y="3086855"/>
            <a:ext cx="12195886" cy="241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255EAC-9365-4A1A-AADF-B8BF1948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257" y="1"/>
            <a:ext cx="10515600" cy="1432873"/>
          </a:xfrm>
        </p:spPr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4.	Facilitate cross-border transport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469FC9-2F53-4A92-AE81-CAB2D4529020}"/>
              </a:ext>
            </a:extLst>
          </p:cNvPr>
          <p:cNvSpPr txBox="1"/>
          <p:nvPr/>
        </p:nvSpPr>
        <p:spPr>
          <a:xfrm>
            <a:off x="938192" y="1131216"/>
            <a:ext cx="1051941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rgbClr val="FF0000"/>
                </a:solidFill>
              </a:rPr>
              <a:t>Trucks, trains, aero planes and their transport workers need to be able to cross borders </a:t>
            </a:r>
            <a:br>
              <a:rPr lang="en-GB" sz="2000" b="1" dirty="0">
                <a:solidFill>
                  <a:srgbClr val="FF0000"/>
                </a:solidFill>
              </a:rPr>
            </a:br>
            <a:r>
              <a:rPr lang="en-GB" sz="2000" b="1" dirty="0">
                <a:solidFill>
                  <a:srgbClr val="FF0000"/>
                </a:solidFill>
              </a:rPr>
              <a:t>in order to keep supply chains functioning</a:t>
            </a:r>
            <a:r>
              <a:rPr lang="en-GB" sz="20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Limits on transport operation during weekends may need to be suspended.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Available geo-tracking solutions for critical goods could help Customs and other border agencies </a:t>
            </a:r>
            <a:br>
              <a:rPr lang="en-GB" sz="2000" dirty="0"/>
            </a:br>
            <a:r>
              <a:rPr lang="en-GB" sz="2000" dirty="0"/>
              <a:t>speed-up clearance through pre-arrival processing.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Governments and industry should liaise closely to facilitate supply of strategic supplies </a:t>
            </a:r>
            <a:br>
              <a:rPr lang="en-GB" sz="2000" dirty="0"/>
            </a:br>
            <a:r>
              <a:rPr lang="en-GB" sz="2000" dirty="0"/>
              <a:t>throughout supply chains</a:t>
            </a:r>
          </a:p>
        </p:txBody>
      </p:sp>
      <p:pic>
        <p:nvPicPr>
          <p:cNvPr id="15" name="Picture 14" descr="A picture containing building, person, outdoor, man&#10;&#10;Description automatically generated">
            <a:extLst>
              <a:ext uri="{FF2B5EF4-FFF2-40B4-BE49-F238E27FC236}">
                <a16:creationId xmlns:a16="http://schemas.microsoft.com/office/drawing/2014/main" id="{6C56F235-AA05-4C96-93BC-B30C30EE1E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59"/>
          <a:stretch/>
        </p:blipFill>
        <p:spPr>
          <a:xfrm>
            <a:off x="9438967" y="5515852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Content Placeholder 5">
            <a:extLst>
              <a:ext uri="{FF2B5EF4-FFF2-40B4-BE49-F238E27FC236}">
                <a16:creationId xmlns:a16="http://schemas.microsoft.com/office/drawing/2014/main" id="{F0AB4F50-431B-4E43-A74D-C5082E66ED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66127" y="5509449"/>
            <a:ext cx="1225295" cy="1225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group of people sitting on a bench in front of a building&#10;&#10;Description automatically generated">
            <a:extLst>
              <a:ext uri="{FF2B5EF4-FFF2-40B4-BE49-F238E27FC236}">
                <a16:creationId xmlns:a16="http://schemas.microsoft.com/office/drawing/2014/main" id="{79E7BC72-7CA2-43DF-A7A2-75716E0BC10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8131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248E4A3C-1A32-480B-80ED-2EBBCBC30F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22679" y="5507082"/>
            <a:ext cx="1247693" cy="1247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18" descr="A large ship in the water&#10;&#10;Description automatically generated">
            <a:extLst>
              <a:ext uri="{FF2B5EF4-FFF2-40B4-BE49-F238E27FC236}">
                <a16:creationId xmlns:a16="http://schemas.microsoft.com/office/drawing/2014/main" id="{57FA6C54-4A3E-4F92-A3A9-00476CC99E1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6"/>
          <a:stretch/>
        </p:blipFill>
        <p:spPr>
          <a:xfrm>
            <a:off x="1425873" y="5504663"/>
            <a:ext cx="1230152" cy="12301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Picture 30" descr="A screen shot of a computer monitor&#10;&#10;Description automatically generated">
            <a:extLst>
              <a:ext uri="{FF2B5EF4-FFF2-40B4-BE49-F238E27FC236}">
                <a16:creationId xmlns:a16="http://schemas.microsoft.com/office/drawing/2014/main" id="{B9C8EF1F-23A6-45B4-8A5C-AF5750A174F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17930" y="5502337"/>
            <a:ext cx="1234787" cy="1234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Picture 32" descr="A picture containing man, person, air, young&#10;&#10;Description automatically generated">
            <a:extLst>
              <a:ext uri="{FF2B5EF4-FFF2-40B4-BE49-F238E27FC236}">
                <a16:creationId xmlns:a16="http://schemas.microsoft.com/office/drawing/2014/main" id="{532402B9-7A13-4DB6-AA50-A0D37ACC06D8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899" y="5509449"/>
            <a:ext cx="1230152" cy="1220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D7528750-5DF7-4D09-BA5F-A4717933408F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1718" y="5511791"/>
            <a:ext cx="1257268" cy="12572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A4B2C4-5517-41CB-B5B4-8DF92844409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691" y="5507083"/>
            <a:ext cx="1245165" cy="122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Callout: Double Bent Line with Border and Accent Bar 13">
            <a:extLst>
              <a:ext uri="{FF2B5EF4-FFF2-40B4-BE49-F238E27FC236}">
                <a16:creationId xmlns:a16="http://schemas.microsoft.com/office/drawing/2014/main" id="{95E7B965-FFB1-43B7-9F3A-3E7ED3B1FDA8}"/>
              </a:ext>
            </a:extLst>
          </p:cNvPr>
          <p:cNvSpPr/>
          <p:nvPr/>
        </p:nvSpPr>
        <p:spPr>
          <a:xfrm>
            <a:off x="836257" y="372264"/>
            <a:ext cx="589616" cy="636403"/>
          </a:xfrm>
          <a:prstGeom prst="accentBorderCallout3">
            <a:avLst>
              <a:gd name="adj1" fmla="val 16385"/>
              <a:gd name="adj2" fmla="val -3111"/>
              <a:gd name="adj3" fmla="val 18750"/>
              <a:gd name="adj4" fmla="val -16974"/>
              <a:gd name="adj5" fmla="val 662440"/>
              <a:gd name="adj6" fmla="val -99498"/>
              <a:gd name="adj7" fmla="val 921110"/>
              <a:gd name="adj8" fmla="val 697361"/>
            </a:avLst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" name="Picture 21" descr="A picture containing building, outdoor, road, truck&#10;&#10;Description automatically generated">
            <a:extLst>
              <a:ext uri="{FF2B5EF4-FFF2-40B4-BE49-F238E27FC236}">
                <a16:creationId xmlns:a16="http://schemas.microsoft.com/office/drawing/2014/main" id="{1A2E1B96-D725-47EA-A7BC-AE5AB28C5307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0123" y="3198876"/>
            <a:ext cx="3031754" cy="1638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775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F28DC0697F2946967019A6C2D9957F" ma:contentTypeVersion="13" ma:contentTypeDescription="Create a new document." ma:contentTypeScope="" ma:versionID="f80fda9dd95f617d1a17775da9ef87a8">
  <xsd:schema xmlns:xsd="http://www.w3.org/2001/XMLSchema" xmlns:xs="http://www.w3.org/2001/XMLSchema" xmlns:p="http://schemas.microsoft.com/office/2006/metadata/properties" xmlns:ns3="145f47db-c14e-4b38-9bf8-0ca0ef7f6396" xmlns:ns4="21dbf145-ec6f-4074-a11c-49f272c036cd" targetNamespace="http://schemas.microsoft.com/office/2006/metadata/properties" ma:root="true" ma:fieldsID="0b5262233c203802120bd924eadfa8b1" ns3:_="" ns4:_="">
    <xsd:import namespace="145f47db-c14e-4b38-9bf8-0ca0ef7f6396"/>
    <xsd:import namespace="21dbf145-ec6f-4074-a11c-49f272c036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5f47db-c14e-4b38-9bf8-0ca0ef7f63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dbf145-ec6f-4074-a11c-49f272c036c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4D2E28-1699-4A07-9C6A-D934A44E31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5f47db-c14e-4b38-9bf8-0ca0ef7f6396"/>
    <ds:schemaRef ds:uri="21dbf145-ec6f-4074-a11c-49f272c036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9FAB814-089A-49BC-9ECF-91B802A90D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4616702-8922-4657-B8B9-605C7C04678E}">
  <ds:schemaRefs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145f47db-c14e-4b38-9bf8-0ca0ef7f6396"/>
    <ds:schemaRef ds:uri="http://schemas.microsoft.com/office/2006/documentManagement/types"/>
    <ds:schemaRef ds:uri="http://purl.org/dc/dcmitype/"/>
    <ds:schemaRef ds:uri="http://schemas.microsoft.com/office/infopath/2007/PartnerControls"/>
    <ds:schemaRef ds:uri="21dbf145-ec6f-4074-a11c-49f272c036cd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363</Words>
  <Application>Microsoft Office PowerPoint</Application>
  <PresentationFormat>Widescreen</PresentationFormat>
  <Paragraphs>79</Paragraphs>
  <Slides>18</Slides>
  <Notes>0</Notes>
  <HiddenSlides>1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Intermodal transport and sustainable logistics in times of COVID19</vt:lpstr>
      <vt:lpstr>Port calls  in times of pandemic</vt:lpstr>
      <vt:lpstr>PowerPoint Presentation</vt:lpstr>
      <vt:lpstr>Intermodal transport and sustainable logistics in times of COVID19</vt:lpstr>
      <vt:lpstr>PowerPoint Presentation</vt:lpstr>
      <vt:lpstr>1. Uninterrupted shipping</vt:lpstr>
      <vt:lpstr>2. Ports to remain open</vt:lpstr>
      <vt:lpstr>3. Protect trade of critical goods</vt:lpstr>
      <vt:lpstr>4. Facilitate cross-border transport</vt:lpstr>
      <vt:lpstr>5. Right of transit</vt:lpstr>
      <vt:lpstr>6. Transparency and up-to-date information</vt:lpstr>
      <vt:lpstr>7. Go paperless</vt:lpstr>
      <vt:lpstr>8. Address early-on legal implications</vt:lpstr>
      <vt:lpstr>9. Protect shippers and service providers</vt:lpstr>
      <vt:lpstr>10. Technical assistance</vt:lpstr>
      <vt:lpstr>Is there a trade-off between controls and trade facilitation? </vt:lpstr>
      <vt:lpstr>Maritime Transport @ UNCTAD</vt:lpstr>
      <vt:lpstr>Shipping in times of COVID19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Shipping in times of COVID19</dc:title>
  <dc:creator>Jan HOFFMANN</dc:creator>
  <cp:lastModifiedBy>Lukasz Wyrowski</cp:lastModifiedBy>
  <cp:revision>12</cp:revision>
  <dcterms:created xsi:type="dcterms:W3CDTF">2020-04-22T13:46:27Z</dcterms:created>
  <dcterms:modified xsi:type="dcterms:W3CDTF">2020-06-24T09:43:10Z</dcterms:modified>
</cp:coreProperties>
</file>