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560" r:id="rId2"/>
    <p:sldId id="584" r:id="rId3"/>
    <p:sldId id="596" r:id="rId4"/>
    <p:sldId id="589" r:id="rId5"/>
    <p:sldId id="590" r:id="rId6"/>
    <p:sldId id="591" r:id="rId7"/>
    <p:sldId id="592" r:id="rId8"/>
    <p:sldId id="593" r:id="rId9"/>
    <p:sldId id="597" r:id="rId10"/>
    <p:sldId id="598" r:id="rId11"/>
    <p:sldId id="599" r:id="rId12"/>
    <p:sldId id="594" r:id="rId13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72AD"/>
    <a:srgbClr val="0775C3"/>
    <a:srgbClr val="89AAD3"/>
    <a:srgbClr val="E9EDF4"/>
    <a:srgbClr val="D0D8E8"/>
    <a:srgbClr val="0070BF"/>
    <a:srgbClr val="386398"/>
    <a:srgbClr val="4F81BD"/>
    <a:srgbClr val="739BCB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Orta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Orta Stil 1 - Vurgu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Koyu Stil 1 - Vurgu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Orta Stil 2 - Vurg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Açık Stil 3 - Vurgu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95" autoAdjust="0"/>
    <p:restoredTop sz="87407" autoAdjust="0"/>
  </p:normalViewPr>
  <p:slideViewPr>
    <p:cSldViewPr snapToGrid="0">
      <p:cViewPr varScale="1">
        <p:scale>
          <a:sx n="98" d="100"/>
          <a:sy n="98" d="100"/>
        </p:scale>
        <p:origin x="11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r-TR" dirty="0" err="1"/>
              <a:t>Ships</a:t>
            </a:r>
            <a:r>
              <a:rPr lang="tr-TR" dirty="0"/>
              <a:t> </a:t>
            </a:r>
            <a:r>
              <a:rPr lang="tr-TR" dirty="0" err="1"/>
              <a:t>calling</a:t>
            </a:r>
            <a:r>
              <a:rPr lang="tr-TR" dirty="0"/>
              <a:t> </a:t>
            </a:r>
            <a:r>
              <a:rPr lang="tr-TR" dirty="0" err="1"/>
              <a:t>Turkish</a:t>
            </a:r>
            <a:r>
              <a:rPr lang="tr-TR" dirty="0"/>
              <a:t> </a:t>
            </a:r>
            <a:r>
              <a:rPr lang="tr-TR" dirty="0" err="1"/>
              <a:t>ports</a:t>
            </a:r>
            <a:endParaRPr lang="tr-T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2676079293307939E-2"/>
          <c:y val="0.16546602222418669"/>
          <c:w val="0.94313047446530107"/>
          <c:h val="0.695902549975749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Sayfa1!$B$1</c:f>
              <c:strCache>
                <c:ptCount val="1"/>
                <c:pt idx="0">
                  <c:v>March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Sayfa1!$A$2:$A$7</c:f>
              <c:strCache>
                <c:ptCount val="6"/>
                <c:pt idx="0">
                  <c:v>Bulk Solid</c:v>
                </c:pt>
                <c:pt idx="1">
                  <c:v>Bulk Liquid</c:v>
                </c:pt>
                <c:pt idx="2">
                  <c:v>General Cargo</c:v>
                </c:pt>
                <c:pt idx="3">
                  <c:v>Container</c:v>
                </c:pt>
                <c:pt idx="4">
                  <c:v>Ro-Ro</c:v>
                </c:pt>
                <c:pt idx="5">
                  <c:v>Passenger</c:v>
                </c:pt>
              </c:strCache>
            </c:strRef>
          </c:cat>
          <c:val>
            <c:numRef>
              <c:f>Sayfa1!$B$2:$B$7</c:f>
              <c:numCache>
                <c:formatCode>0%</c:formatCode>
                <c:ptCount val="6"/>
                <c:pt idx="0">
                  <c:v>-0.23</c:v>
                </c:pt>
                <c:pt idx="1">
                  <c:v>-0.33</c:v>
                </c:pt>
                <c:pt idx="2">
                  <c:v>-0.15</c:v>
                </c:pt>
                <c:pt idx="3">
                  <c:v>-0.08</c:v>
                </c:pt>
                <c:pt idx="4">
                  <c:v>-0.43</c:v>
                </c:pt>
                <c:pt idx="5">
                  <c:v>-0.8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D3-445D-8A36-66EEAFCA60ED}"/>
            </c:ext>
          </c:extLst>
        </c:ser>
        <c:ser>
          <c:idx val="1"/>
          <c:order val="1"/>
          <c:tx>
            <c:strRef>
              <c:f>Sayfa1!$C$1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Sayfa1!$A$2:$A$7</c:f>
              <c:strCache>
                <c:ptCount val="6"/>
                <c:pt idx="0">
                  <c:v>Bulk Solid</c:v>
                </c:pt>
                <c:pt idx="1">
                  <c:v>Bulk Liquid</c:v>
                </c:pt>
                <c:pt idx="2">
                  <c:v>General Cargo</c:v>
                </c:pt>
                <c:pt idx="3">
                  <c:v>Container</c:v>
                </c:pt>
                <c:pt idx="4">
                  <c:v>Ro-Ro</c:v>
                </c:pt>
                <c:pt idx="5">
                  <c:v>Passenger</c:v>
                </c:pt>
              </c:strCache>
            </c:strRef>
          </c:cat>
          <c:val>
            <c:numRef>
              <c:f>Sayfa1!$C$2:$C$7</c:f>
              <c:numCache>
                <c:formatCode>0%</c:formatCode>
                <c:ptCount val="6"/>
                <c:pt idx="0">
                  <c:v>-0.46</c:v>
                </c:pt>
                <c:pt idx="1">
                  <c:v>-0.19</c:v>
                </c:pt>
                <c:pt idx="2">
                  <c:v>-0.3</c:v>
                </c:pt>
                <c:pt idx="3">
                  <c:v>-0.5</c:v>
                </c:pt>
                <c:pt idx="4">
                  <c:v>-0.78</c:v>
                </c:pt>
                <c:pt idx="5">
                  <c:v>-0.8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D3-445D-8A36-66EEAFCA60ED}"/>
            </c:ext>
          </c:extLst>
        </c:ser>
        <c:ser>
          <c:idx val="2"/>
          <c:order val="2"/>
          <c:tx>
            <c:strRef>
              <c:f>Sayfa1!$D$1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Sayfa1!$A$2:$A$7</c:f>
              <c:strCache>
                <c:ptCount val="6"/>
                <c:pt idx="0">
                  <c:v>Bulk Solid</c:v>
                </c:pt>
                <c:pt idx="1">
                  <c:v>Bulk Liquid</c:v>
                </c:pt>
                <c:pt idx="2">
                  <c:v>General Cargo</c:v>
                </c:pt>
                <c:pt idx="3">
                  <c:v>Container</c:v>
                </c:pt>
                <c:pt idx="4">
                  <c:v>Ro-Ro</c:v>
                </c:pt>
                <c:pt idx="5">
                  <c:v>Passenger</c:v>
                </c:pt>
              </c:strCache>
            </c:strRef>
          </c:cat>
          <c:val>
            <c:numRef>
              <c:f>Sayfa1!$D$2:$D$7</c:f>
              <c:numCache>
                <c:formatCode>0%</c:formatCode>
                <c:ptCount val="6"/>
                <c:pt idx="0">
                  <c:v>-0.42</c:v>
                </c:pt>
                <c:pt idx="1">
                  <c:v>-0.43</c:v>
                </c:pt>
                <c:pt idx="2">
                  <c:v>-0.21</c:v>
                </c:pt>
                <c:pt idx="3">
                  <c:v>-0.47</c:v>
                </c:pt>
                <c:pt idx="4">
                  <c:v>-0.11</c:v>
                </c:pt>
                <c:pt idx="5">
                  <c:v>-0.25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D3-445D-8A36-66EEAFCA60E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89056800"/>
        <c:axId val="1345549232"/>
      </c:barChart>
      <c:catAx>
        <c:axId val="889056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5549232"/>
        <c:crosses val="autoZero"/>
        <c:auto val="1"/>
        <c:lblAlgn val="ctr"/>
        <c:lblOffset val="100"/>
        <c:noMultiLvlLbl val="0"/>
      </c:catAx>
      <c:valAx>
        <c:axId val="134554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9056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r-TR" dirty="0" err="1"/>
              <a:t>Increase</a:t>
            </a:r>
            <a:r>
              <a:rPr lang="tr-TR" dirty="0"/>
              <a:t> in </a:t>
            </a:r>
            <a:r>
              <a:rPr lang="tr-TR" dirty="0" err="1"/>
              <a:t>handling</a:t>
            </a:r>
            <a:r>
              <a:rPr lang="tr-TR" dirty="0"/>
              <a:t> 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Sayfa1!$B$1</c:f>
              <c:strCache>
                <c:ptCount val="1"/>
                <c:pt idx="0">
                  <c:v>March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Sayfa1!$A$2:$A$7</c:f>
              <c:strCache>
                <c:ptCount val="6"/>
                <c:pt idx="0">
                  <c:v>Bulk Solid</c:v>
                </c:pt>
                <c:pt idx="1">
                  <c:v>Bulk Liquid</c:v>
                </c:pt>
                <c:pt idx="2">
                  <c:v>Generl Cargo</c:v>
                </c:pt>
                <c:pt idx="3">
                  <c:v>Container</c:v>
                </c:pt>
                <c:pt idx="4">
                  <c:v>Ro-Ro</c:v>
                </c:pt>
                <c:pt idx="5">
                  <c:v>Passenger</c:v>
                </c:pt>
              </c:strCache>
            </c:strRef>
          </c:cat>
          <c:val>
            <c:numRef>
              <c:f>Sayfa1!$B$2:$B$7</c:f>
              <c:numCache>
                <c:formatCode>0%</c:formatCode>
                <c:ptCount val="6"/>
                <c:pt idx="0">
                  <c:v>0.62</c:v>
                </c:pt>
                <c:pt idx="1">
                  <c:v>0.53</c:v>
                </c:pt>
                <c:pt idx="2">
                  <c:v>0.57999999999999996</c:v>
                </c:pt>
                <c:pt idx="3">
                  <c:v>0.54</c:v>
                </c:pt>
                <c:pt idx="4">
                  <c:v>0.44</c:v>
                </c:pt>
                <c:pt idx="5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D3-445D-8A36-66EEAFCA60ED}"/>
            </c:ext>
          </c:extLst>
        </c:ser>
        <c:ser>
          <c:idx val="1"/>
          <c:order val="1"/>
          <c:tx>
            <c:strRef>
              <c:f>Sayfa1!$C$1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Sayfa1!$A$2:$A$7</c:f>
              <c:strCache>
                <c:ptCount val="6"/>
                <c:pt idx="0">
                  <c:v>Bulk Solid</c:v>
                </c:pt>
                <c:pt idx="1">
                  <c:v>Bulk Liquid</c:v>
                </c:pt>
                <c:pt idx="2">
                  <c:v>Generl Cargo</c:v>
                </c:pt>
                <c:pt idx="3">
                  <c:v>Container</c:v>
                </c:pt>
                <c:pt idx="4">
                  <c:v>Ro-Ro</c:v>
                </c:pt>
                <c:pt idx="5">
                  <c:v>Passenger</c:v>
                </c:pt>
              </c:strCache>
            </c:strRef>
          </c:cat>
          <c:val>
            <c:numRef>
              <c:f>Sayfa1!$C$2:$C$7</c:f>
              <c:numCache>
                <c:formatCode>0%</c:formatCode>
                <c:ptCount val="6"/>
                <c:pt idx="0">
                  <c:v>0.61</c:v>
                </c:pt>
                <c:pt idx="1">
                  <c:v>0.63</c:v>
                </c:pt>
                <c:pt idx="2">
                  <c:v>0.52</c:v>
                </c:pt>
                <c:pt idx="3">
                  <c:v>0.62</c:v>
                </c:pt>
                <c:pt idx="4">
                  <c:v>0.6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D3-445D-8A36-66EEAFCA60ED}"/>
            </c:ext>
          </c:extLst>
        </c:ser>
        <c:ser>
          <c:idx val="2"/>
          <c:order val="2"/>
          <c:tx>
            <c:strRef>
              <c:f>Sayfa1!$D$1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Sayfa1!$A$2:$A$7</c:f>
              <c:strCache>
                <c:ptCount val="6"/>
                <c:pt idx="0">
                  <c:v>Bulk Solid</c:v>
                </c:pt>
                <c:pt idx="1">
                  <c:v>Bulk Liquid</c:v>
                </c:pt>
                <c:pt idx="2">
                  <c:v>Generl Cargo</c:v>
                </c:pt>
                <c:pt idx="3">
                  <c:v>Container</c:v>
                </c:pt>
                <c:pt idx="4">
                  <c:v>Ro-Ro</c:v>
                </c:pt>
                <c:pt idx="5">
                  <c:v>Passenger</c:v>
                </c:pt>
              </c:strCache>
            </c:strRef>
          </c:cat>
          <c:val>
            <c:numRef>
              <c:f>Sayfa1!$D$2:$D$7</c:f>
              <c:numCache>
                <c:formatCode>0%</c:formatCode>
                <c:ptCount val="6"/>
                <c:pt idx="0">
                  <c:v>0.41</c:v>
                </c:pt>
                <c:pt idx="1">
                  <c:v>0.21</c:v>
                </c:pt>
                <c:pt idx="2">
                  <c:v>0.38</c:v>
                </c:pt>
                <c:pt idx="3">
                  <c:v>0.4</c:v>
                </c:pt>
                <c:pt idx="4">
                  <c:v>0.11</c:v>
                </c:pt>
                <c:pt idx="5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D3-445D-8A36-66EEAFCA60E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89056800"/>
        <c:axId val="1345549232"/>
      </c:barChart>
      <c:catAx>
        <c:axId val="889056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5549232"/>
        <c:crosses val="autoZero"/>
        <c:auto val="1"/>
        <c:lblAlgn val="ctr"/>
        <c:lblOffset val="100"/>
        <c:noMultiLvlLbl val="0"/>
      </c:catAx>
      <c:valAx>
        <c:axId val="134554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9056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r-TR" dirty="0" err="1"/>
              <a:t>Increase</a:t>
            </a:r>
            <a:r>
              <a:rPr lang="tr-TR" dirty="0"/>
              <a:t> in </a:t>
            </a:r>
            <a:r>
              <a:rPr lang="tr-TR" dirty="0" err="1"/>
              <a:t>delays</a:t>
            </a:r>
            <a:endParaRPr lang="tr-T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Sayfa1!$B$1</c:f>
              <c:strCache>
                <c:ptCount val="1"/>
                <c:pt idx="0">
                  <c:v>March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Sayfa1!$A$2:$A$4</c:f>
              <c:strCache>
                <c:ptCount val="3"/>
                <c:pt idx="0">
                  <c:v>Railroad</c:v>
                </c:pt>
                <c:pt idx="1">
                  <c:v>International Trucks</c:v>
                </c:pt>
                <c:pt idx="2">
                  <c:v>Domestic Trucks</c:v>
                </c:pt>
              </c:strCache>
            </c:strRef>
          </c:cat>
          <c:val>
            <c:numRef>
              <c:f>Sayfa1!$B$2:$B$4</c:f>
              <c:numCache>
                <c:formatCode>0%</c:formatCode>
                <c:ptCount val="3"/>
                <c:pt idx="0">
                  <c:v>0.56999999999999995</c:v>
                </c:pt>
                <c:pt idx="1">
                  <c:v>0.47</c:v>
                </c:pt>
                <c:pt idx="2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D3-445D-8A36-66EEAFCA60ED}"/>
            </c:ext>
          </c:extLst>
        </c:ser>
        <c:ser>
          <c:idx val="1"/>
          <c:order val="1"/>
          <c:tx>
            <c:strRef>
              <c:f>Sayfa1!$C$1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Sayfa1!$A$2:$A$4</c:f>
              <c:strCache>
                <c:ptCount val="3"/>
                <c:pt idx="0">
                  <c:v>Railroad</c:v>
                </c:pt>
                <c:pt idx="1">
                  <c:v>International Trucks</c:v>
                </c:pt>
                <c:pt idx="2">
                  <c:v>Domestic Trucks</c:v>
                </c:pt>
              </c:strCache>
            </c:strRef>
          </c:cat>
          <c:val>
            <c:numRef>
              <c:f>Sayfa1!$C$2:$C$4</c:f>
              <c:numCache>
                <c:formatCode>0%</c:formatCode>
                <c:ptCount val="3"/>
                <c:pt idx="0">
                  <c:v>0.56000000000000005</c:v>
                </c:pt>
                <c:pt idx="1">
                  <c:v>0.47</c:v>
                </c:pt>
                <c:pt idx="2">
                  <c:v>0.28999999999999998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D3-445D-8A36-66EEAFCA60ED}"/>
            </c:ext>
          </c:extLst>
        </c:ser>
        <c:ser>
          <c:idx val="2"/>
          <c:order val="2"/>
          <c:tx>
            <c:strRef>
              <c:f>Sayfa1!$D$1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Sayfa1!$A$2:$A$4</c:f>
              <c:strCache>
                <c:ptCount val="3"/>
                <c:pt idx="0">
                  <c:v>Railroad</c:v>
                </c:pt>
                <c:pt idx="1">
                  <c:v>International Trucks</c:v>
                </c:pt>
                <c:pt idx="2">
                  <c:v>Domestic Trucks</c:v>
                </c:pt>
              </c:strCache>
            </c:strRef>
          </c:cat>
          <c:val>
            <c:numRef>
              <c:f>Sayfa1!$D$2:$D$4</c:f>
              <c:numCache>
                <c:formatCode>0%</c:formatCode>
                <c:ptCount val="3"/>
                <c:pt idx="0">
                  <c:v>0.18</c:v>
                </c:pt>
                <c:pt idx="1">
                  <c:v>0.2</c:v>
                </c:pt>
                <c:pt idx="2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D3-445D-8A36-66EEAFCA60E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89056800"/>
        <c:axId val="1345549232"/>
      </c:barChart>
      <c:catAx>
        <c:axId val="889056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5549232"/>
        <c:crosses val="autoZero"/>
        <c:auto val="1"/>
        <c:lblAlgn val="ctr"/>
        <c:lblOffset val="100"/>
        <c:noMultiLvlLbl val="0"/>
      </c:catAx>
      <c:valAx>
        <c:axId val="134554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9056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r-TR" dirty="0" err="1"/>
              <a:t>Capacity</a:t>
            </a:r>
            <a:r>
              <a:rPr lang="tr-TR" dirty="0"/>
              <a:t> </a:t>
            </a:r>
            <a:r>
              <a:rPr lang="tr-TR" dirty="0" err="1"/>
              <a:t>Increase</a:t>
            </a:r>
            <a:endParaRPr lang="tr-T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Sayfa1!$B$1</c:f>
              <c:strCache>
                <c:ptCount val="1"/>
                <c:pt idx="0">
                  <c:v>March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Sayfa1!$A$2:$A$5</c:f>
              <c:strCache>
                <c:ptCount val="4"/>
                <c:pt idx="0">
                  <c:v>Packaged goods</c:v>
                </c:pt>
                <c:pt idx="1">
                  <c:v>Medical products </c:v>
                </c:pt>
                <c:pt idx="2">
                  <c:v>Solid bulk goods</c:v>
                </c:pt>
                <c:pt idx="3">
                  <c:v>Liquid bulk goods</c:v>
                </c:pt>
              </c:strCache>
            </c:strRef>
          </c:cat>
          <c:val>
            <c:numRef>
              <c:f>Sayfa1!$B$2:$B$5</c:f>
              <c:numCache>
                <c:formatCode>0%</c:formatCode>
                <c:ptCount val="4"/>
                <c:pt idx="0">
                  <c:v>0</c:v>
                </c:pt>
                <c:pt idx="1">
                  <c:v>0.17</c:v>
                </c:pt>
                <c:pt idx="2">
                  <c:v>0.17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D3-445D-8A36-66EEAFCA60ED}"/>
            </c:ext>
          </c:extLst>
        </c:ser>
        <c:ser>
          <c:idx val="1"/>
          <c:order val="1"/>
          <c:tx>
            <c:strRef>
              <c:f>Sayfa1!$C$1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Sayfa1!$A$2:$A$5</c:f>
              <c:strCache>
                <c:ptCount val="4"/>
                <c:pt idx="0">
                  <c:v>Packaged goods</c:v>
                </c:pt>
                <c:pt idx="1">
                  <c:v>Medical products </c:v>
                </c:pt>
                <c:pt idx="2">
                  <c:v>Solid bulk goods</c:v>
                </c:pt>
                <c:pt idx="3">
                  <c:v>Liquid bulk goods</c:v>
                </c:pt>
              </c:strCache>
            </c:strRef>
          </c:cat>
          <c:val>
            <c:numRef>
              <c:f>Sayfa1!$C$2:$C$5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0.23</c:v>
                </c:pt>
                <c:pt idx="3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D3-445D-8A36-66EEAFCA60ED}"/>
            </c:ext>
          </c:extLst>
        </c:ser>
        <c:ser>
          <c:idx val="2"/>
          <c:order val="2"/>
          <c:tx>
            <c:strRef>
              <c:f>Sayfa1!$D$1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Sayfa1!$A$2:$A$5</c:f>
              <c:strCache>
                <c:ptCount val="4"/>
                <c:pt idx="0">
                  <c:v>Packaged goods</c:v>
                </c:pt>
                <c:pt idx="1">
                  <c:v>Medical products </c:v>
                </c:pt>
                <c:pt idx="2">
                  <c:v>Solid bulk goods</c:v>
                </c:pt>
                <c:pt idx="3">
                  <c:v>Liquid bulk goods</c:v>
                </c:pt>
              </c:strCache>
            </c:strRef>
          </c:cat>
          <c:val>
            <c:numRef>
              <c:f>Sayfa1!$D$2:$D$5</c:f>
              <c:numCache>
                <c:formatCode>0%</c:formatCode>
                <c:ptCount val="4"/>
                <c:pt idx="0">
                  <c:v>0.17</c:v>
                </c:pt>
                <c:pt idx="1">
                  <c:v>0.25</c:v>
                </c:pt>
                <c:pt idx="2">
                  <c:v>0.22</c:v>
                </c:pt>
                <c:pt idx="3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D3-445D-8A36-66EEAFCA60E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89056800"/>
        <c:axId val="1345549232"/>
      </c:barChart>
      <c:catAx>
        <c:axId val="889056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5549232"/>
        <c:crosses val="autoZero"/>
        <c:auto val="1"/>
        <c:lblAlgn val="ctr"/>
        <c:lblOffset val="100"/>
        <c:noMultiLvlLbl val="0"/>
      </c:catAx>
      <c:valAx>
        <c:axId val="134554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9056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4A47CA72-A346-42A7-8B8C-1E67B243DBE6}" type="datetimeFigureOut">
              <a:rPr lang="tr-TR" smtClean="0"/>
              <a:t>25.06.2020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9431258"/>
            <a:ext cx="2946400" cy="49696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49688" y="9431258"/>
            <a:ext cx="2946400" cy="49696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DFAD2F3F-2DA3-4FEC-86ED-38DFF1A3F9C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6502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FD54D071-E37C-4F30-BB29-585D9FFD3CDA}" type="datetimeFigureOut">
              <a:rPr lang="tr-TR" smtClean="0"/>
              <a:t>25.06.2020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2" y="9430093"/>
            <a:ext cx="2945659" cy="49813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50445" y="9430093"/>
            <a:ext cx="2945659" cy="49813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82382DB7-C140-4AD9-97DB-AC7668F13E1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756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just" defTabSz="914400" rtl="0" eaLnBrk="1" latinLnBrk="0" hangingPunct="1">
      <a:defRPr sz="1200" kern="1200">
        <a:solidFill>
          <a:schemeClr val="tx1"/>
        </a:solidFill>
        <a:latin typeface="Palatino Linotype" panose="02040502050505030304" pitchFamily="18" charset="0"/>
        <a:ea typeface="+mn-ea"/>
        <a:cs typeface="+mn-cs"/>
      </a:defRPr>
    </a:lvl1pPr>
    <a:lvl2pPr marL="457200" algn="just" defTabSz="914400" rtl="0" eaLnBrk="1" latinLnBrk="0" hangingPunct="1">
      <a:defRPr sz="1200" kern="1200">
        <a:solidFill>
          <a:schemeClr val="tx1"/>
        </a:solidFill>
        <a:latin typeface="Palatino Linotype" panose="02040502050505030304" pitchFamily="18" charset="0"/>
        <a:ea typeface="+mn-ea"/>
        <a:cs typeface="+mn-cs"/>
      </a:defRPr>
    </a:lvl2pPr>
    <a:lvl3pPr marL="914400" algn="just" defTabSz="914400" rtl="0" eaLnBrk="1" latinLnBrk="0" hangingPunct="1">
      <a:defRPr sz="1200" kern="1200">
        <a:solidFill>
          <a:schemeClr val="tx1"/>
        </a:solidFill>
        <a:latin typeface="Palatino Linotype" panose="02040502050505030304" pitchFamily="18" charset="0"/>
        <a:ea typeface="+mn-ea"/>
        <a:cs typeface="+mn-cs"/>
      </a:defRPr>
    </a:lvl3pPr>
    <a:lvl4pPr marL="1371600" algn="just" defTabSz="914400" rtl="0" eaLnBrk="1" latinLnBrk="0" hangingPunct="1">
      <a:defRPr sz="1200" kern="1200">
        <a:solidFill>
          <a:schemeClr val="tx1"/>
        </a:solidFill>
        <a:latin typeface="Palatino Linotype" panose="02040502050505030304" pitchFamily="18" charset="0"/>
        <a:ea typeface="+mn-ea"/>
        <a:cs typeface="+mn-cs"/>
      </a:defRPr>
    </a:lvl4pPr>
    <a:lvl5pPr marL="1828800" algn="just" defTabSz="914400" rtl="0" eaLnBrk="1" latinLnBrk="0" hangingPunct="1">
      <a:defRPr sz="1200" kern="1200">
        <a:solidFill>
          <a:schemeClr val="tx1"/>
        </a:solidFill>
        <a:latin typeface="Palatino Linotype" panose="0204050205050503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382DB7-C140-4AD9-97DB-AC7668F13E1A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9976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184"/>
            <a:ext cx="12192000" cy="41311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925053" y="1020431"/>
            <a:ext cx="9649687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r>
              <a:rPr lang="tr-TR" dirty="0"/>
              <a:t>Asıl Başlık Stili İçin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5052" y="2495445"/>
            <a:ext cx="9649687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b="1" cap="none" baseline="0">
                <a:solidFill>
                  <a:srgbClr val="C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dirty="0"/>
              <a:t>Asıl alt başlık stilini düzenlemek için tıklatın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909010" y="430669"/>
            <a:ext cx="8585995" cy="1159234"/>
          </a:xfrm>
          <a:prstGeom prst="rect">
            <a:avLst/>
          </a:prstGeom>
          <a:solidFill>
            <a:srgbClr val="E015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0200" y="474543"/>
            <a:ext cx="8445952" cy="1065933"/>
          </a:xfrm>
        </p:spPr>
        <p:txBody>
          <a:bodyPr anchor="ctr"/>
          <a:lstStyle/>
          <a:p>
            <a:r>
              <a:rPr lang="tr-TR" dirty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9347201" y="6450770"/>
            <a:ext cx="2844799" cy="365125"/>
          </a:xfrm>
        </p:spPr>
        <p:txBody>
          <a:bodyPr/>
          <a:lstStyle/>
          <a:p>
            <a:fld id="{BE5C761A-2153-4BC5-821B-1C43520264BA}" type="datetime1">
              <a:rPr lang="en-US" smtClean="0"/>
              <a:t>6/25/2020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81192" y="6472408"/>
            <a:ext cx="4905208" cy="3434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826000" y="6454423"/>
            <a:ext cx="540000" cy="365125"/>
          </a:xfr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E3005-9B72-4C9C-A5DF-928E81117CB3}" type="datetime1">
              <a:rPr lang="en-US" smtClean="0"/>
              <a:t>6/25/2020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9010" y="500404"/>
            <a:ext cx="9701797" cy="1189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47201" y="645077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  <a:latin typeface="Palatino Linotype" panose="02040502050505030304" pitchFamily="18" charset="0"/>
              </a:defRPr>
            </a:lvl1pPr>
          </a:lstStyle>
          <a:p>
            <a:fld id="{A16D0A75-3F61-4ABD-AE49-CA1FBFE01D3F}" type="datetime1">
              <a:rPr lang="en-US" smtClean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72408"/>
            <a:ext cx="4905208" cy="343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  <a:latin typeface="Palatino Linotype" panose="020405020505050303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26000" y="6454423"/>
            <a:ext cx="540000" cy="365125"/>
          </a:xfrm>
          <a:prstGeom prst="rect">
            <a:avLst/>
          </a:prstGeom>
          <a:solidFill>
            <a:srgbClr val="E0151E"/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Palatino Linotype" panose="0204050205050503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252480"/>
            <a:ext cx="3703320" cy="94997"/>
          </a:xfrm>
          <a:prstGeom prst="rect">
            <a:avLst/>
          </a:prstGeom>
          <a:solidFill>
            <a:srgbClr val="E015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248923"/>
            <a:ext cx="3703320" cy="98554"/>
          </a:xfrm>
          <a:prstGeom prst="rect">
            <a:avLst/>
          </a:prstGeom>
          <a:solidFill>
            <a:srgbClr val="88898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252480"/>
            <a:ext cx="3703320" cy="91440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Resi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3" y="447322"/>
            <a:ext cx="1215523" cy="12128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none" baseline="0">
          <a:solidFill>
            <a:schemeClr val="bg1"/>
          </a:solidFill>
          <a:latin typeface="Palatino Linotype" panose="02040502050505030304" pitchFamily="18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rgbClr val="C00000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rgbClr val="C00000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rgbClr val="C00000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rgbClr val="C00000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rgbClr val="C00000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27224C35-0385-428F-BD2D-8B4342707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74C9A23B-C809-475A-BBF3-EB20DA6D008D}"/>
              </a:ext>
            </a:extLst>
          </p:cNvPr>
          <p:cNvSpPr/>
          <p:nvPr/>
        </p:nvSpPr>
        <p:spPr>
          <a:xfrm>
            <a:off x="1795848" y="414819"/>
            <a:ext cx="8872152" cy="1255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DE436800-6BAB-4F52-B52F-198EF6C76081}"/>
              </a:ext>
            </a:extLst>
          </p:cNvPr>
          <p:cNvSpPr/>
          <p:nvPr/>
        </p:nvSpPr>
        <p:spPr>
          <a:xfrm>
            <a:off x="3096636" y="5724857"/>
            <a:ext cx="54549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Dr Murat Korçak</a:t>
            </a:r>
          </a:p>
          <a:p>
            <a:pPr algn="ctr"/>
            <a:r>
              <a:rPr lang="en-GB" dirty="0"/>
              <a:t> Head of Logistics and Co</a:t>
            </a:r>
            <a:r>
              <a:rPr lang="tr-TR" dirty="0"/>
              <a:t>m</a:t>
            </a:r>
            <a:r>
              <a:rPr lang="en-GB" dirty="0" err="1"/>
              <a:t>bined</a:t>
            </a:r>
            <a:r>
              <a:rPr lang="en-GB" dirty="0"/>
              <a:t> Transport Department</a:t>
            </a:r>
            <a:endParaRPr lang="tr-TR" dirty="0"/>
          </a:p>
          <a:p>
            <a:pPr algn="ctr"/>
            <a:r>
              <a:rPr lang="tr-TR" dirty="0"/>
              <a:t>murat.korcak@uab.gov.tr</a:t>
            </a:r>
            <a:endParaRPr lang="en-GB" dirty="0"/>
          </a:p>
        </p:txBody>
      </p:sp>
      <p:sp>
        <p:nvSpPr>
          <p:cNvPr id="5" name="Unvan 1">
            <a:extLst>
              <a:ext uri="{FF2B5EF4-FFF2-40B4-BE49-F238E27FC236}">
                <a16:creationId xmlns:a16="http://schemas.microsoft.com/office/drawing/2014/main" id="{294140E6-28A3-400E-AB05-7FB403ED8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881" y="474543"/>
            <a:ext cx="8000238" cy="152514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tr-TR" sz="2800" dirty="0" err="1">
                <a:solidFill>
                  <a:schemeClr val="tx2"/>
                </a:solidFill>
              </a:rPr>
              <a:t>Republic</a:t>
            </a:r>
            <a:r>
              <a:rPr lang="tr-TR" sz="2800" dirty="0">
                <a:solidFill>
                  <a:schemeClr val="tx2"/>
                </a:solidFill>
              </a:rPr>
              <a:t> of </a:t>
            </a:r>
            <a:r>
              <a:rPr lang="tr-TR" sz="2800" dirty="0" err="1">
                <a:solidFill>
                  <a:schemeClr val="tx2"/>
                </a:solidFill>
              </a:rPr>
              <a:t>Turkey</a:t>
            </a:r>
            <a:endParaRPr lang="tr-TR" sz="28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tr-TR" sz="2800" dirty="0" err="1">
                <a:solidFill>
                  <a:schemeClr val="tx2"/>
                </a:solidFill>
              </a:rPr>
              <a:t>Ministry</a:t>
            </a:r>
            <a:r>
              <a:rPr lang="tr-TR" sz="2800" dirty="0">
                <a:solidFill>
                  <a:schemeClr val="tx2"/>
                </a:solidFill>
              </a:rPr>
              <a:t> of Transport </a:t>
            </a:r>
            <a:r>
              <a:rPr lang="tr-TR" sz="2800" dirty="0" err="1">
                <a:solidFill>
                  <a:schemeClr val="tx2"/>
                </a:solidFill>
              </a:rPr>
              <a:t>and</a:t>
            </a:r>
            <a:r>
              <a:rPr lang="tr-TR" sz="2800" dirty="0">
                <a:solidFill>
                  <a:schemeClr val="tx2"/>
                </a:solidFill>
              </a:rPr>
              <a:t> </a:t>
            </a:r>
            <a:r>
              <a:rPr lang="tr-TR" sz="2800" dirty="0" err="1">
                <a:solidFill>
                  <a:schemeClr val="tx2"/>
                </a:solidFill>
              </a:rPr>
              <a:t>Infrastructure</a:t>
            </a:r>
            <a:endParaRPr lang="tr-TR" sz="28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tr-TR" sz="2800" dirty="0" err="1">
                <a:solidFill>
                  <a:schemeClr val="tx2"/>
                </a:solidFill>
              </a:rPr>
              <a:t>Directorete</a:t>
            </a:r>
            <a:r>
              <a:rPr lang="tr-TR" sz="2800" dirty="0">
                <a:solidFill>
                  <a:schemeClr val="tx2"/>
                </a:solidFill>
              </a:rPr>
              <a:t> General </a:t>
            </a:r>
            <a:r>
              <a:rPr lang="tr-TR" sz="2800" dirty="0" err="1">
                <a:solidFill>
                  <a:schemeClr val="tx2"/>
                </a:solidFill>
              </a:rPr>
              <a:t>for</a:t>
            </a:r>
            <a:r>
              <a:rPr lang="tr-TR" sz="2800" dirty="0">
                <a:solidFill>
                  <a:schemeClr val="tx2"/>
                </a:solidFill>
              </a:rPr>
              <a:t> </a:t>
            </a:r>
            <a:r>
              <a:rPr lang="tr-TR" sz="2800" dirty="0" err="1">
                <a:solidFill>
                  <a:schemeClr val="tx2"/>
                </a:solidFill>
              </a:rPr>
              <a:t>Regulation</a:t>
            </a:r>
            <a:r>
              <a:rPr lang="tr-TR" sz="2800" dirty="0">
                <a:solidFill>
                  <a:schemeClr val="tx2"/>
                </a:solidFill>
              </a:rPr>
              <a:t> of Transport Services</a:t>
            </a: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D05DE599-5471-415B-A9CB-629F66756BB1}"/>
              </a:ext>
            </a:extLst>
          </p:cNvPr>
          <p:cNvSpPr/>
          <p:nvPr/>
        </p:nvSpPr>
        <p:spPr>
          <a:xfrm>
            <a:off x="423862" y="2154026"/>
            <a:ext cx="11344275" cy="311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3600" b="1" dirty="0"/>
              <a:t>Virtual meeting of the Friends of the Chair of WP.24 </a:t>
            </a:r>
            <a:endParaRPr lang="tr-TR" sz="3600" b="1" dirty="0"/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3600" b="1" dirty="0"/>
              <a:t>on the COVID-19 impacts on intermodal transport and logistics</a:t>
            </a:r>
            <a:endParaRPr lang="tr-TR" sz="3600" dirty="0"/>
          </a:p>
          <a:p>
            <a:endParaRPr lang="tr-TR" sz="3600" b="1" dirty="0"/>
          </a:p>
          <a:p>
            <a:pPr algn="ctr"/>
            <a:r>
              <a:rPr lang="en-GB" sz="3600" b="1" dirty="0"/>
              <a:t>26 June 2020</a:t>
            </a:r>
            <a:endParaRPr lang="tr-TR" sz="3600" dirty="0"/>
          </a:p>
        </p:txBody>
      </p:sp>
    </p:spTree>
    <p:extLst>
      <p:ext uri="{BB962C8B-B14F-4D97-AF65-F5344CB8AC3E}">
        <p14:creationId xmlns:p14="http://schemas.microsoft.com/office/powerpoint/2010/main" val="3235803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F3D7298-D89A-40E3-8453-B5E37919A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886858"/>
            <a:ext cx="11029615" cy="1904092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tr-TR" sz="2800" b="1" dirty="0" err="1"/>
              <a:t>Maritime</a:t>
            </a:r>
            <a:r>
              <a:rPr lang="tr-TR" sz="2800" b="1" dirty="0"/>
              <a:t> transport</a:t>
            </a:r>
            <a:endParaRPr lang="tr-TR" sz="2800" dirty="0"/>
          </a:p>
          <a:p>
            <a:r>
              <a:rPr lang="tr-TR" sz="2800" dirty="0" err="1"/>
              <a:t>Extention</a:t>
            </a:r>
            <a:r>
              <a:rPr lang="tr-TR" sz="2800" dirty="0"/>
              <a:t> on </a:t>
            </a: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certifications</a:t>
            </a:r>
            <a:r>
              <a:rPr lang="tr-TR" sz="2800" dirty="0"/>
              <a:t> of </a:t>
            </a:r>
            <a:r>
              <a:rPr lang="tr-TR" sz="2800" dirty="0" err="1"/>
              <a:t>critical</a:t>
            </a:r>
            <a:r>
              <a:rPr lang="tr-TR" sz="2800" dirty="0"/>
              <a:t> </a:t>
            </a:r>
            <a:r>
              <a:rPr lang="tr-TR" sz="2800" dirty="0" err="1"/>
              <a:t>personnel</a:t>
            </a:r>
            <a:endParaRPr lang="tr-TR" sz="2800" dirty="0"/>
          </a:p>
          <a:p>
            <a:r>
              <a:rPr lang="tr-TR" sz="2800" dirty="0" err="1"/>
              <a:t>Facilitation</a:t>
            </a:r>
            <a:r>
              <a:rPr lang="tr-TR" sz="2800" dirty="0"/>
              <a:t> on </a:t>
            </a: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certification</a:t>
            </a:r>
            <a:r>
              <a:rPr lang="tr-TR" sz="2800" dirty="0"/>
              <a:t> </a:t>
            </a:r>
            <a:r>
              <a:rPr lang="tr-TR" sz="2800" dirty="0" err="1"/>
              <a:t>processes</a:t>
            </a:r>
            <a:r>
              <a:rPr lang="tr-TR" sz="2800" dirty="0"/>
              <a:t> </a:t>
            </a:r>
            <a:r>
              <a:rPr lang="tr-TR" sz="2800" dirty="0" err="1"/>
              <a:t>for</a:t>
            </a:r>
            <a:r>
              <a:rPr lang="tr-TR" sz="2800" dirty="0"/>
              <a:t> </a:t>
            </a: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companies</a:t>
            </a:r>
            <a:endParaRPr lang="tr-TR" sz="2800" dirty="0"/>
          </a:p>
          <a:p>
            <a:r>
              <a:rPr lang="tr-TR" sz="2800" dirty="0" err="1"/>
              <a:t>Demand</a:t>
            </a:r>
            <a:r>
              <a:rPr lang="tr-TR" sz="2800" dirty="0"/>
              <a:t> </a:t>
            </a:r>
            <a:r>
              <a:rPr lang="tr-TR" sz="2800" dirty="0" err="1"/>
              <a:t>increase</a:t>
            </a:r>
            <a:r>
              <a:rPr lang="tr-TR" sz="2800" dirty="0"/>
              <a:t> </a:t>
            </a:r>
            <a:r>
              <a:rPr lang="tr-TR" sz="2800" dirty="0" err="1"/>
              <a:t>for</a:t>
            </a:r>
            <a:r>
              <a:rPr lang="tr-TR" sz="2800" dirty="0"/>
              <a:t> </a:t>
            </a:r>
            <a:r>
              <a:rPr lang="tr-TR" sz="2800" dirty="0" err="1"/>
              <a:t>RoRo</a:t>
            </a:r>
            <a:r>
              <a:rPr lang="tr-TR" sz="2800" dirty="0"/>
              <a:t> </a:t>
            </a:r>
            <a:r>
              <a:rPr lang="tr-TR" sz="2800" dirty="0" err="1"/>
              <a:t>lines</a:t>
            </a:r>
            <a:endParaRPr lang="tr-TR" sz="2800" dirty="0"/>
          </a:p>
          <a:p>
            <a:endParaRPr lang="tr-TR" sz="2800" dirty="0"/>
          </a:p>
          <a:p>
            <a:pPr marL="0" indent="0">
              <a:buNone/>
            </a:pPr>
            <a:endParaRPr lang="tr-TR" sz="2800" dirty="0"/>
          </a:p>
          <a:p>
            <a:pPr marL="0" indent="0">
              <a:buNone/>
            </a:pPr>
            <a:endParaRPr lang="tr-TR" sz="2800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B58D85BE-E569-4B09-968D-1C14E1E76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098" name="Picture 2" descr="Maritime Transport - OFG">
            <a:extLst>
              <a:ext uri="{FF2B5EF4-FFF2-40B4-BE49-F238E27FC236}">
                <a16:creationId xmlns:a16="http://schemas.microsoft.com/office/drawing/2014/main" id="{60B19C01-9816-44E8-B6DA-3A4E1FB7D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531" y="4137332"/>
            <a:ext cx="4010938" cy="22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Unvan 1">
            <a:extLst>
              <a:ext uri="{FF2B5EF4-FFF2-40B4-BE49-F238E27FC236}">
                <a16:creationId xmlns:a16="http://schemas.microsoft.com/office/drawing/2014/main" id="{640410B6-F781-4FA0-A223-897FEF4E9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0200" y="474543"/>
            <a:ext cx="8445952" cy="1065933"/>
          </a:xfrm>
        </p:spPr>
        <p:txBody>
          <a:bodyPr>
            <a:noAutofit/>
          </a:bodyPr>
          <a:lstStyle/>
          <a:p>
            <a:pPr algn="ctr"/>
            <a:r>
              <a:rPr lang="tr-TR" sz="3600" b="1" dirty="0" err="1"/>
              <a:t>Positive</a:t>
            </a:r>
            <a:r>
              <a:rPr lang="tr-TR" sz="3600" b="1" dirty="0"/>
              <a:t> </a:t>
            </a:r>
            <a:r>
              <a:rPr lang="tr-TR" sz="3600" b="1" dirty="0" err="1"/>
              <a:t>developments</a:t>
            </a:r>
            <a:r>
              <a:rPr lang="tr-TR" sz="3600" b="1" dirty="0"/>
              <a:t> </a:t>
            </a:r>
            <a:r>
              <a:rPr lang="tr-TR" sz="3600" b="1" dirty="0" err="1"/>
              <a:t>during</a:t>
            </a:r>
            <a:r>
              <a:rPr lang="tr-TR" sz="3600" b="1" dirty="0"/>
              <a:t> </a:t>
            </a:r>
            <a:br>
              <a:rPr lang="tr-TR" sz="3600" b="1" dirty="0"/>
            </a:br>
            <a:r>
              <a:rPr lang="tr-TR" sz="3600" b="1" dirty="0"/>
              <a:t>Covid-19 </a:t>
            </a:r>
            <a:r>
              <a:rPr lang="tr-TR" sz="3600" b="1" dirty="0" err="1"/>
              <a:t>disease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325148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91401720-D913-4E81-926D-0537BB0D1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5400" b="1" dirty="0" err="1"/>
              <a:t>Conclusion</a:t>
            </a:r>
            <a:r>
              <a:rPr lang="tr-TR" sz="5400" b="1" dirty="0"/>
              <a:t>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1C000B6-7094-45C5-B2AA-BD9DC59F4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666876"/>
            <a:ext cx="11029615" cy="41919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r-TR" sz="2400" b="1" dirty="0" err="1"/>
              <a:t>We</a:t>
            </a:r>
            <a:r>
              <a:rPr lang="tr-TR" sz="2400" b="1" dirty="0"/>
              <a:t> </a:t>
            </a:r>
            <a:r>
              <a:rPr lang="tr-TR" sz="2400" b="1" dirty="0" err="1"/>
              <a:t>faced</a:t>
            </a:r>
            <a:r>
              <a:rPr lang="tr-TR" sz="2400" b="1" dirty="0"/>
              <a:t> </a:t>
            </a:r>
            <a:r>
              <a:rPr lang="tr-TR" sz="2400" b="1" dirty="0" err="1"/>
              <a:t>diffuculties</a:t>
            </a:r>
            <a:r>
              <a:rPr lang="tr-TR" sz="2400" b="1" dirty="0"/>
              <a:t> </a:t>
            </a:r>
            <a:r>
              <a:rPr lang="tr-TR" sz="2400" b="1" dirty="0" err="1"/>
              <a:t>due</a:t>
            </a:r>
            <a:r>
              <a:rPr lang="tr-TR" sz="2400" b="1" dirty="0"/>
              <a:t> </a:t>
            </a:r>
            <a:r>
              <a:rPr lang="tr-TR" sz="2400" b="1" dirty="0" err="1"/>
              <a:t>to</a:t>
            </a:r>
            <a:r>
              <a:rPr lang="tr-TR" sz="2400" b="1" dirty="0"/>
              <a:t>;</a:t>
            </a:r>
          </a:p>
          <a:p>
            <a:pPr lvl="1"/>
            <a:r>
              <a:rPr lang="tr-TR" sz="2400" b="1" dirty="0" err="1"/>
              <a:t>Lack</a:t>
            </a:r>
            <a:r>
              <a:rPr lang="tr-TR" sz="2400" b="1" dirty="0"/>
              <a:t> of </a:t>
            </a:r>
            <a:r>
              <a:rPr lang="tr-TR" sz="2400" b="1" dirty="0" err="1"/>
              <a:t>human</a:t>
            </a:r>
            <a:r>
              <a:rPr lang="tr-TR" sz="2400" b="1" dirty="0"/>
              <a:t> </a:t>
            </a:r>
            <a:r>
              <a:rPr lang="tr-TR" sz="2400" b="1" dirty="0" err="1"/>
              <a:t>sources</a:t>
            </a:r>
            <a:r>
              <a:rPr lang="tr-TR" sz="2400" b="1" dirty="0"/>
              <a:t> </a:t>
            </a:r>
            <a:r>
              <a:rPr lang="tr-TR" sz="2400" b="1" dirty="0" err="1"/>
              <a:t>due</a:t>
            </a:r>
            <a:r>
              <a:rPr lang="tr-TR" sz="2400" b="1" dirty="0"/>
              <a:t> </a:t>
            </a:r>
            <a:r>
              <a:rPr lang="tr-TR" sz="2400" b="1" dirty="0" err="1"/>
              <a:t>to</a:t>
            </a:r>
            <a:r>
              <a:rPr lang="tr-TR" sz="2400" b="1" dirty="0"/>
              <a:t> </a:t>
            </a:r>
            <a:r>
              <a:rPr lang="tr-TR" sz="2400" b="1" dirty="0" err="1"/>
              <a:t>quarantine</a:t>
            </a:r>
            <a:r>
              <a:rPr lang="tr-TR" sz="2400" b="1" dirty="0"/>
              <a:t> </a:t>
            </a:r>
            <a:r>
              <a:rPr lang="tr-TR" sz="2400" b="1" dirty="0" err="1"/>
              <a:t>implementations</a:t>
            </a:r>
            <a:r>
              <a:rPr lang="tr-TR" sz="2400" b="1" dirty="0"/>
              <a:t>,</a:t>
            </a:r>
          </a:p>
          <a:p>
            <a:pPr lvl="1"/>
            <a:r>
              <a:rPr lang="tr-TR" sz="2400" b="1" dirty="0" err="1"/>
              <a:t>Custom</a:t>
            </a:r>
            <a:r>
              <a:rPr lang="tr-TR" sz="2400" b="1" dirty="0"/>
              <a:t> </a:t>
            </a:r>
            <a:r>
              <a:rPr lang="tr-TR" sz="2400" b="1" dirty="0" err="1"/>
              <a:t>formalities</a:t>
            </a:r>
            <a:r>
              <a:rPr lang="tr-TR" sz="2400" b="1" dirty="0"/>
              <a:t>,</a:t>
            </a:r>
          </a:p>
          <a:p>
            <a:pPr lvl="1"/>
            <a:r>
              <a:rPr lang="tr-TR" sz="2400" b="1" dirty="0" err="1"/>
              <a:t>Cost</a:t>
            </a:r>
            <a:r>
              <a:rPr lang="tr-TR" sz="2400" b="1" dirty="0"/>
              <a:t> </a:t>
            </a:r>
            <a:r>
              <a:rPr lang="tr-TR" sz="2400" b="1" dirty="0" err="1"/>
              <a:t>increases</a:t>
            </a:r>
            <a:endParaRPr lang="tr-TR" sz="2400" b="1" dirty="0"/>
          </a:p>
          <a:p>
            <a:pPr lvl="1"/>
            <a:endParaRPr lang="tr-TR" sz="2400" b="1" dirty="0"/>
          </a:p>
          <a:p>
            <a:pPr marL="324000" lvl="1" indent="0">
              <a:buNone/>
            </a:pPr>
            <a:r>
              <a:rPr lang="tr-TR" sz="2400" b="1" dirty="0" err="1"/>
              <a:t>However</a:t>
            </a:r>
            <a:r>
              <a:rPr lang="tr-TR" sz="2400" b="1" dirty="0"/>
              <a:t>,</a:t>
            </a:r>
          </a:p>
          <a:p>
            <a:pPr lvl="1"/>
            <a:r>
              <a:rPr lang="tr-TR" sz="2400" b="1" dirty="0" err="1"/>
              <a:t>Ports</a:t>
            </a:r>
            <a:r>
              <a:rPr lang="tr-TR" sz="2400" b="1" dirty="0"/>
              <a:t> </a:t>
            </a:r>
            <a:r>
              <a:rPr lang="tr-TR" sz="2400" b="1" dirty="0" err="1"/>
              <a:t>and</a:t>
            </a:r>
            <a:r>
              <a:rPr lang="tr-TR" sz="2400" b="1" dirty="0"/>
              <a:t> </a:t>
            </a:r>
            <a:r>
              <a:rPr lang="tr-TR" sz="2400" b="1" dirty="0" err="1"/>
              <a:t>road</a:t>
            </a:r>
            <a:r>
              <a:rPr lang="tr-TR" sz="2400" b="1" dirty="0"/>
              <a:t> transport </a:t>
            </a:r>
            <a:r>
              <a:rPr lang="tr-TR" sz="2400" b="1" dirty="0" err="1"/>
              <a:t>were</a:t>
            </a:r>
            <a:r>
              <a:rPr lang="tr-TR" sz="2400" b="1" dirty="0"/>
              <a:t> </a:t>
            </a:r>
            <a:r>
              <a:rPr lang="tr-TR" sz="2400" b="1" dirty="0" err="1"/>
              <a:t>fully</a:t>
            </a:r>
            <a:r>
              <a:rPr lang="tr-TR" sz="2400" b="1" dirty="0"/>
              <a:t> </a:t>
            </a:r>
            <a:r>
              <a:rPr lang="tr-TR" sz="2400" b="1" dirty="0" err="1"/>
              <a:t>operational</a:t>
            </a:r>
            <a:r>
              <a:rPr lang="tr-TR" sz="2400" b="1" dirty="0"/>
              <a:t> </a:t>
            </a:r>
            <a:r>
              <a:rPr lang="tr-TR" sz="2400" b="1" dirty="0" err="1"/>
              <a:t>during</a:t>
            </a:r>
            <a:r>
              <a:rPr lang="tr-TR" sz="2400" b="1" dirty="0"/>
              <a:t> </a:t>
            </a:r>
            <a:r>
              <a:rPr lang="tr-TR" sz="2400" b="1" dirty="0" err="1"/>
              <a:t>the</a:t>
            </a:r>
            <a:r>
              <a:rPr lang="tr-TR" sz="2400" b="1" dirty="0"/>
              <a:t> Covid-19 </a:t>
            </a:r>
            <a:r>
              <a:rPr lang="tr-TR" sz="2400" b="1" dirty="0" err="1"/>
              <a:t>disease</a:t>
            </a:r>
            <a:endParaRPr lang="tr-TR" sz="2400" b="1" dirty="0"/>
          </a:p>
          <a:p>
            <a:pPr lvl="1"/>
            <a:r>
              <a:rPr lang="tr-TR" sz="2400" b="1" dirty="0" err="1"/>
              <a:t>Rail</a:t>
            </a:r>
            <a:r>
              <a:rPr lang="tr-TR" sz="2400" b="1" dirty="0"/>
              <a:t> transport is </a:t>
            </a:r>
            <a:r>
              <a:rPr lang="tr-TR" sz="2400" b="1" dirty="0" err="1"/>
              <a:t>working</a:t>
            </a:r>
            <a:r>
              <a:rPr lang="tr-TR" sz="2400" b="1" dirty="0"/>
              <a:t> </a:t>
            </a:r>
            <a:r>
              <a:rPr lang="tr-TR" sz="2400" b="1" dirty="0" err="1"/>
              <a:t>over</a:t>
            </a:r>
            <a:r>
              <a:rPr lang="tr-TR" sz="2400" b="1" dirty="0"/>
              <a:t> </a:t>
            </a:r>
            <a:r>
              <a:rPr lang="tr-TR" sz="2400" b="1" dirty="0" err="1"/>
              <a:t>capacity</a:t>
            </a:r>
            <a:endParaRPr lang="tr-TR" sz="2400" b="1" dirty="0"/>
          </a:p>
          <a:p>
            <a:pPr lvl="1"/>
            <a:r>
              <a:rPr lang="tr-TR" sz="2400" b="1" dirty="0"/>
              <a:t>Financial  </a:t>
            </a:r>
            <a:r>
              <a:rPr lang="tr-TR" sz="2400" b="1" dirty="0" err="1"/>
              <a:t>support</a:t>
            </a:r>
            <a:r>
              <a:rPr lang="tr-TR" sz="2400" b="1" dirty="0"/>
              <a:t> </a:t>
            </a:r>
            <a:r>
              <a:rPr lang="tr-TR" sz="2400" b="1" dirty="0" err="1"/>
              <a:t>to</a:t>
            </a:r>
            <a:r>
              <a:rPr lang="tr-TR" sz="2400" b="1" dirty="0"/>
              <a:t> </a:t>
            </a:r>
            <a:r>
              <a:rPr lang="tr-TR" sz="2400" b="1" dirty="0" err="1"/>
              <a:t>the</a:t>
            </a:r>
            <a:r>
              <a:rPr lang="tr-TR" sz="2400" b="1" dirty="0"/>
              <a:t> </a:t>
            </a:r>
            <a:r>
              <a:rPr lang="tr-TR" sz="2400" b="1" dirty="0" err="1"/>
              <a:t>companies</a:t>
            </a:r>
            <a:r>
              <a:rPr lang="tr-TR" sz="2400" b="1" dirty="0"/>
              <a:t> </a:t>
            </a:r>
            <a:r>
              <a:rPr lang="tr-TR" sz="2400" b="1" dirty="0" err="1"/>
              <a:t>was</a:t>
            </a:r>
            <a:r>
              <a:rPr lang="tr-TR" sz="2400" b="1" dirty="0"/>
              <a:t> </a:t>
            </a:r>
            <a:r>
              <a:rPr lang="tr-TR" sz="2400" b="1" dirty="0" err="1"/>
              <a:t>available</a:t>
            </a:r>
            <a:r>
              <a:rPr lang="tr-TR" sz="2400" b="1" dirty="0"/>
              <a:t> </a:t>
            </a:r>
            <a:r>
              <a:rPr lang="tr-TR" sz="2400" b="1" dirty="0" err="1"/>
              <a:t>from</a:t>
            </a:r>
            <a:r>
              <a:rPr lang="tr-TR" sz="2400" b="1" dirty="0"/>
              <a:t> </a:t>
            </a:r>
            <a:r>
              <a:rPr lang="tr-TR" sz="2400" b="1" dirty="0" err="1"/>
              <a:t>government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2631645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DF73549-719B-47CB-BF35-F5CFE5F53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6958" y="2705154"/>
            <a:ext cx="8858083" cy="3678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800" dirty="0" err="1"/>
              <a:t>Thank</a:t>
            </a:r>
            <a:r>
              <a:rPr lang="tr-TR" sz="4800" dirty="0"/>
              <a:t> </a:t>
            </a:r>
            <a:r>
              <a:rPr lang="tr-TR" sz="4800" dirty="0" err="1"/>
              <a:t>you</a:t>
            </a:r>
            <a:r>
              <a:rPr lang="tr-TR" sz="4800" dirty="0"/>
              <a:t> </a:t>
            </a:r>
            <a:r>
              <a:rPr lang="tr-TR" sz="4800" dirty="0" err="1"/>
              <a:t>for</a:t>
            </a:r>
            <a:r>
              <a:rPr lang="tr-TR" sz="4800" dirty="0"/>
              <a:t> </a:t>
            </a:r>
            <a:r>
              <a:rPr lang="tr-TR" sz="4800" dirty="0" err="1"/>
              <a:t>your</a:t>
            </a:r>
            <a:r>
              <a:rPr lang="tr-TR" sz="4800" dirty="0"/>
              <a:t> </a:t>
            </a:r>
            <a:r>
              <a:rPr lang="tr-TR" sz="4800" dirty="0" err="1"/>
              <a:t>attention</a:t>
            </a:r>
            <a:r>
              <a:rPr lang="tr-TR" sz="4800" dirty="0"/>
              <a:t>….</a:t>
            </a:r>
          </a:p>
          <a:p>
            <a:pPr marL="0" indent="0">
              <a:buNone/>
            </a:pPr>
            <a:r>
              <a:rPr lang="tr-TR" sz="2800" dirty="0"/>
              <a:t>murat.korcak@uab.gov.tr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64D04F40-12D1-4179-804C-F9F84CF2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645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76CA8A40-81B8-4A18-8E30-94DA030C5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5400" b="1" dirty="0"/>
              <a:t>Session-1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F2BF4C6-29D4-45A0-AAEC-2C0E33F60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3200" b="1" dirty="0"/>
              <a:t>L</a:t>
            </a:r>
            <a:r>
              <a:rPr lang="en-US" sz="3200" b="1" dirty="0" err="1"/>
              <a:t>essons</a:t>
            </a:r>
            <a:r>
              <a:rPr lang="en-US" sz="3200" b="1" dirty="0"/>
              <a:t> learned and the actions taken in Turkey to limit any negative impacts from COVID-19 on intermodal transport and logistics. </a:t>
            </a:r>
            <a:endParaRPr lang="tr-TR" sz="3200" b="1" dirty="0"/>
          </a:p>
          <a:p>
            <a:endParaRPr lang="tr-TR" sz="3200" b="1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010A2F5-7E25-4AF4-BD53-61057DE56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248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EB5FF4D9-727A-43CD-9B54-BF2043971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5400" b="1" dirty="0" err="1"/>
              <a:t>Survey</a:t>
            </a:r>
            <a:r>
              <a:rPr lang="tr-TR" sz="5400" b="1" dirty="0"/>
              <a:t> </a:t>
            </a:r>
            <a:r>
              <a:rPr lang="tr-TR" sz="5400" b="1" dirty="0" err="1"/>
              <a:t>study</a:t>
            </a:r>
            <a:endParaRPr lang="tr-TR" sz="5400" b="1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7FCF31C-94FF-41A3-91D4-C9A7610EE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223" y="2037622"/>
            <a:ext cx="11029615" cy="3429728"/>
          </a:xfrm>
        </p:spPr>
        <p:txBody>
          <a:bodyPr>
            <a:noAutofit/>
          </a:bodyPr>
          <a:lstStyle/>
          <a:p>
            <a:r>
              <a:rPr lang="en-US" sz="2400" dirty="0"/>
              <a:t>A survey study</a:t>
            </a:r>
            <a:r>
              <a:rPr lang="tr-TR" sz="2400" dirty="0"/>
              <a:t> </a:t>
            </a:r>
            <a:r>
              <a:rPr lang="tr-TR" sz="2400" dirty="0" err="1"/>
              <a:t>was</a:t>
            </a:r>
            <a:r>
              <a:rPr lang="tr-TR" sz="2400" dirty="0"/>
              <a:t> done</a:t>
            </a:r>
            <a:r>
              <a:rPr lang="en-US" sz="2400" dirty="0"/>
              <a:t> by using </a:t>
            </a:r>
            <a:r>
              <a:rPr lang="tr-TR" sz="2400" dirty="0"/>
              <a:t>a </a:t>
            </a:r>
            <a:r>
              <a:rPr lang="en-US" sz="2400" dirty="0"/>
              <a:t>questionnaire</a:t>
            </a:r>
            <a:r>
              <a:rPr lang="tr-TR" sz="2400" dirty="0"/>
              <a:t> </a:t>
            </a:r>
            <a:r>
              <a:rPr lang="tr-TR" sz="2400" dirty="0" err="1"/>
              <a:t>from</a:t>
            </a:r>
            <a:r>
              <a:rPr lang="tr-TR" sz="2400" dirty="0"/>
              <a:t> </a:t>
            </a:r>
            <a:r>
              <a:rPr lang="tr-TR" sz="2400" b="1" dirty="0"/>
              <a:t>68 </a:t>
            </a:r>
            <a:r>
              <a:rPr lang="en-GB" sz="2400" b="1" dirty="0"/>
              <a:t>major</a:t>
            </a:r>
            <a:r>
              <a:rPr lang="tr-TR" sz="2400" b="1" dirty="0"/>
              <a:t> </a:t>
            </a:r>
            <a:r>
              <a:rPr lang="tr-TR" sz="2400" b="1" dirty="0" err="1"/>
              <a:t>ports</a:t>
            </a:r>
            <a:r>
              <a:rPr lang="tr-TR" sz="2400" b="1" dirty="0"/>
              <a:t> </a:t>
            </a:r>
            <a:r>
              <a:rPr lang="tr-TR" sz="2400" dirty="0"/>
              <a:t>in </a:t>
            </a:r>
            <a:r>
              <a:rPr lang="tr-TR" sz="2400" dirty="0" err="1"/>
              <a:t>Turkey</a:t>
            </a:r>
            <a:r>
              <a:rPr lang="tr-TR" sz="2400" dirty="0"/>
              <a:t>.</a:t>
            </a:r>
          </a:p>
          <a:p>
            <a:endParaRPr lang="tr-TR" sz="2400" dirty="0"/>
          </a:p>
          <a:p>
            <a:r>
              <a:rPr lang="tr-TR" sz="2400" dirty="0" err="1"/>
              <a:t>The</a:t>
            </a:r>
            <a:r>
              <a:rPr lang="tr-TR" sz="2400" dirty="0"/>
              <a:t> </a:t>
            </a:r>
            <a:r>
              <a:rPr lang="tr-TR" sz="2400" b="1" u="sng" dirty="0" err="1"/>
              <a:t>answers</a:t>
            </a:r>
            <a:r>
              <a:rPr lang="tr-TR" sz="2400" b="1" u="sng" dirty="0"/>
              <a:t> (</a:t>
            </a:r>
            <a:r>
              <a:rPr lang="tr-TR" sz="2400" b="1" u="sng" dirty="0" err="1"/>
              <a:t>percepsions</a:t>
            </a:r>
            <a:r>
              <a:rPr lang="tr-TR" sz="2400" b="1" u="sng" dirty="0"/>
              <a:t>) </a:t>
            </a:r>
            <a:r>
              <a:rPr lang="tr-TR" sz="2400" dirty="0" err="1"/>
              <a:t>were</a:t>
            </a:r>
            <a:r>
              <a:rPr lang="tr-TR" sz="2400" dirty="0"/>
              <a:t> </a:t>
            </a:r>
            <a:r>
              <a:rPr lang="tr-TR" sz="2400" dirty="0" err="1"/>
              <a:t>reported</a:t>
            </a:r>
            <a:r>
              <a:rPr lang="tr-TR" sz="2400" dirty="0"/>
              <a:t> as </a:t>
            </a:r>
            <a:r>
              <a:rPr lang="tr-TR" sz="2400" dirty="0" err="1"/>
              <a:t>the</a:t>
            </a:r>
            <a:r>
              <a:rPr lang="tr-TR" sz="2400" dirty="0"/>
              <a:t> </a:t>
            </a:r>
            <a:r>
              <a:rPr lang="tr-TR" sz="2400" b="1" u="sng" dirty="0" err="1"/>
              <a:t>percentages</a:t>
            </a:r>
            <a:r>
              <a:rPr lang="tr-TR" sz="2400" b="1" u="sng" dirty="0"/>
              <a:t>.</a:t>
            </a:r>
          </a:p>
          <a:p>
            <a:pPr lvl="2"/>
            <a:r>
              <a:rPr lang="tr-TR" sz="2400" dirty="0" err="1"/>
              <a:t>Ex</a:t>
            </a:r>
            <a:r>
              <a:rPr lang="tr-TR" sz="2400" dirty="0"/>
              <a:t>: %10 of </a:t>
            </a:r>
            <a:r>
              <a:rPr lang="tr-TR" sz="2400" dirty="0" err="1"/>
              <a:t>the</a:t>
            </a:r>
            <a:r>
              <a:rPr lang="tr-TR" sz="2400" dirty="0"/>
              <a:t> </a:t>
            </a:r>
            <a:r>
              <a:rPr lang="tr-TR" sz="2400" dirty="0" err="1"/>
              <a:t>ports</a:t>
            </a:r>
            <a:r>
              <a:rPr lang="tr-TR" sz="2400" dirty="0"/>
              <a:t> </a:t>
            </a:r>
            <a:r>
              <a:rPr lang="tr-TR" sz="2400" dirty="0" err="1"/>
              <a:t>think</a:t>
            </a:r>
            <a:r>
              <a:rPr lang="tr-TR" sz="2400" dirty="0"/>
              <a:t> </a:t>
            </a:r>
            <a:r>
              <a:rPr lang="tr-TR" sz="2400" dirty="0" err="1"/>
              <a:t>that</a:t>
            </a:r>
            <a:r>
              <a:rPr lang="tr-TR" sz="2400" dirty="0"/>
              <a:t> </a:t>
            </a:r>
            <a:r>
              <a:rPr lang="tr-TR" sz="2400" dirty="0" err="1"/>
              <a:t>the</a:t>
            </a:r>
            <a:r>
              <a:rPr lang="tr-TR" sz="2400" dirty="0"/>
              <a:t> </a:t>
            </a:r>
            <a:r>
              <a:rPr lang="tr-TR" sz="2400" dirty="0" err="1"/>
              <a:t>ships</a:t>
            </a:r>
            <a:r>
              <a:rPr lang="tr-TR" sz="2400" dirty="0"/>
              <a:t> </a:t>
            </a:r>
            <a:r>
              <a:rPr lang="tr-TR" sz="2400" dirty="0" err="1"/>
              <a:t>calling</a:t>
            </a:r>
            <a:r>
              <a:rPr lang="tr-TR" sz="2400" dirty="0"/>
              <a:t> </a:t>
            </a:r>
            <a:r>
              <a:rPr lang="tr-TR" sz="2400" dirty="0" err="1"/>
              <a:t>ports</a:t>
            </a:r>
            <a:r>
              <a:rPr lang="tr-TR" sz="2400" dirty="0"/>
              <a:t> </a:t>
            </a:r>
            <a:r>
              <a:rPr lang="tr-TR" sz="2400" dirty="0" err="1"/>
              <a:t>were</a:t>
            </a:r>
            <a:r>
              <a:rPr lang="tr-TR" sz="2400" dirty="0"/>
              <a:t> </a:t>
            </a:r>
            <a:r>
              <a:rPr lang="tr-TR" sz="2400" dirty="0" err="1"/>
              <a:t>decreased</a:t>
            </a:r>
            <a:r>
              <a:rPr lang="tr-TR" sz="2400" dirty="0"/>
              <a:t>…</a:t>
            </a:r>
          </a:p>
          <a:p>
            <a:pPr lvl="1"/>
            <a:endParaRPr lang="tr-TR" sz="2400" b="1" u="sng" dirty="0"/>
          </a:p>
          <a:p>
            <a:r>
              <a:rPr lang="tr-TR" sz="2400" dirty="0"/>
              <a:t>Real </a:t>
            </a:r>
            <a:r>
              <a:rPr lang="tr-TR" sz="2400" dirty="0" err="1"/>
              <a:t>statistical</a:t>
            </a:r>
            <a:r>
              <a:rPr lang="tr-TR" sz="2400" dirty="0"/>
              <a:t> </a:t>
            </a:r>
            <a:r>
              <a:rPr lang="tr-TR" sz="2400" dirty="0" err="1"/>
              <a:t>numbers</a:t>
            </a:r>
            <a:r>
              <a:rPr lang="tr-TR" sz="2400" dirty="0"/>
              <a:t> </a:t>
            </a:r>
            <a:r>
              <a:rPr lang="tr-TR" sz="2400" dirty="0" err="1"/>
              <a:t>for</a:t>
            </a:r>
            <a:r>
              <a:rPr lang="tr-TR" sz="2400" dirty="0"/>
              <a:t> </a:t>
            </a:r>
            <a:r>
              <a:rPr lang="tr-TR" sz="2400" dirty="0" err="1"/>
              <a:t>the</a:t>
            </a:r>
            <a:r>
              <a:rPr lang="tr-TR" sz="2400" dirty="0"/>
              <a:t> </a:t>
            </a:r>
            <a:r>
              <a:rPr lang="tr-TR" sz="2400" dirty="0" err="1"/>
              <a:t>trade</a:t>
            </a:r>
            <a:r>
              <a:rPr lang="tr-TR" sz="2400" dirty="0"/>
              <a:t> </a:t>
            </a:r>
            <a:r>
              <a:rPr lang="tr-TR" sz="2400" dirty="0" err="1"/>
              <a:t>values</a:t>
            </a:r>
            <a:r>
              <a:rPr lang="tr-TR" sz="2400" dirty="0"/>
              <a:t> </a:t>
            </a:r>
            <a:r>
              <a:rPr lang="tr-TR" sz="2400" dirty="0" err="1"/>
              <a:t>would</a:t>
            </a:r>
            <a:r>
              <a:rPr lang="tr-TR" sz="2400" dirty="0"/>
              <a:t> be </a:t>
            </a:r>
            <a:r>
              <a:rPr lang="tr-TR" sz="2400" dirty="0" err="1"/>
              <a:t>ready</a:t>
            </a:r>
            <a:r>
              <a:rPr lang="tr-TR" sz="2400" dirty="0"/>
              <a:t> </a:t>
            </a:r>
          </a:p>
          <a:p>
            <a:pPr marL="0" indent="0">
              <a:buNone/>
            </a:pPr>
            <a:r>
              <a:rPr lang="tr-TR" sz="2400" dirty="0"/>
              <a:t>at </a:t>
            </a:r>
            <a:r>
              <a:rPr lang="tr-TR" sz="2400" dirty="0" err="1"/>
              <a:t>the</a:t>
            </a:r>
            <a:r>
              <a:rPr lang="tr-TR" sz="2400" dirty="0"/>
              <a:t> </a:t>
            </a:r>
            <a:r>
              <a:rPr lang="tr-TR" sz="2400" dirty="0" err="1"/>
              <a:t>end</a:t>
            </a:r>
            <a:r>
              <a:rPr lang="tr-TR" sz="2400" dirty="0"/>
              <a:t> of 2020. </a:t>
            </a:r>
          </a:p>
          <a:p>
            <a:endParaRPr lang="tr-TR" sz="2400" dirty="0"/>
          </a:p>
          <a:p>
            <a:endParaRPr lang="tr-TR" sz="2400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DF67053-00A2-48C4-9016-35FF2412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Man holding magnifying glass , Infographic Concept Icon, Survey search study  transparent background PNG clipart | PNGGuru">
            <a:extLst>
              <a:ext uri="{FF2B5EF4-FFF2-40B4-BE49-F238E27FC236}">
                <a16:creationId xmlns:a16="http://schemas.microsoft.com/office/drawing/2014/main" id="{426D92D2-C4B1-4350-988F-76ECAC529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7689" y="4539089"/>
            <a:ext cx="2097088" cy="219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387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FB369085-F2B9-4428-9A62-07A07A615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0200" y="474543"/>
            <a:ext cx="8445952" cy="1065933"/>
          </a:xfrm>
        </p:spPr>
        <p:txBody>
          <a:bodyPr>
            <a:noAutofit/>
          </a:bodyPr>
          <a:lstStyle/>
          <a:p>
            <a:pPr algn="ctr"/>
            <a:r>
              <a:rPr lang="tr-TR" sz="3600" b="1" dirty="0" err="1"/>
              <a:t>The</a:t>
            </a:r>
            <a:r>
              <a:rPr lang="tr-TR" sz="3600" b="1" dirty="0"/>
              <a:t> </a:t>
            </a:r>
            <a:r>
              <a:rPr lang="tr-TR" sz="3600" b="1" dirty="0" err="1"/>
              <a:t>decrease</a:t>
            </a:r>
            <a:r>
              <a:rPr lang="tr-TR" sz="3600" b="1" dirty="0"/>
              <a:t> on </a:t>
            </a:r>
            <a:r>
              <a:rPr lang="tr-TR" sz="3600" b="1" dirty="0" err="1"/>
              <a:t>the</a:t>
            </a:r>
            <a:r>
              <a:rPr lang="tr-TR" sz="3600" b="1" dirty="0"/>
              <a:t> </a:t>
            </a:r>
            <a:r>
              <a:rPr lang="tr-TR" sz="3600" b="1" dirty="0" err="1"/>
              <a:t>number</a:t>
            </a:r>
            <a:r>
              <a:rPr lang="tr-TR" sz="3600" b="1" dirty="0"/>
              <a:t> of </a:t>
            </a:r>
            <a:r>
              <a:rPr lang="tr-TR" sz="3600" b="1" dirty="0" err="1"/>
              <a:t>ships</a:t>
            </a:r>
            <a:r>
              <a:rPr lang="tr-TR" sz="3600" b="1" dirty="0"/>
              <a:t> </a:t>
            </a:r>
            <a:r>
              <a:rPr lang="tr-TR" sz="3600" b="1" dirty="0" err="1"/>
              <a:t>calling</a:t>
            </a:r>
            <a:r>
              <a:rPr lang="tr-TR" sz="3600" b="1" dirty="0"/>
              <a:t> </a:t>
            </a:r>
            <a:r>
              <a:rPr lang="tr-TR" sz="3600" b="1" dirty="0" err="1"/>
              <a:t>Turkish</a:t>
            </a:r>
            <a:r>
              <a:rPr lang="tr-TR" sz="3600" b="1" dirty="0"/>
              <a:t> </a:t>
            </a:r>
            <a:r>
              <a:rPr lang="tr-TR" sz="3600" b="1" dirty="0" err="1"/>
              <a:t>ports</a:t>
            </a:r>
            <a:r>
              <a:rPr lang="tr-TR" sz="3600" b="1" dirty="0"/>
              <a:t> 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647BAE49-88A7-40D5-B852-6CF50424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Grafik 6">
            <a:extLst>
              <a:ext uri="{FF2B5EF4-FFF2-40B4-BE49-F238E27FC236}">
                <a16:creationId xmlns:a16="http://schemas.microsoft.com/office/drawing/2014/main" id="{5D322E72-3C8D-4212-8E97-FE225F0F5B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4320469"/>
              </p:ext>
            </p:extLst>
          </p:nvPr>
        </p:nvGraphicFramePr>
        <p:xfrm>
          <a:off x="311193" y="1857375"/>
          <a:ext cx="10737350" cy="4688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781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FB369085-F2B9-4428-9A62-07A07A615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r-TR" sz="3600" b="1" dirty="0" err="1"/>
              <a:t>The</a:t>
            </a:r>
            <a:r>
              <a:rPr lang="tr-TR" sz="3600" b="1" dirty="0"/>
              <a:t> </a:t>
            </a:r>
            <a:r>
              <a:rPr lang="tr-TR" sz="3600" b="1" dirty="0" err="1"/>
              <a:t>increase</a:t>
            </a:r>
            <a:r>
              <a:rPr lang="tr-TR" sz="3600" b="1" dirty="0"/>
              <a:t> in </a:t>
            </a:r>
            <a:r>
              <a:rPr lang="tr-TR" sz="3600" b="1" dirty="0" err="1"/>
              <a:t>the</a:t>
            </a:r>
            <a:r>
              <a:rPr lang="tr-TR" sz="3600" b="1" dirty="0"/>
              <a:t> </a:t>
            </a:r>
            <a:r>
              <a:rPr lang="tr-TR" sz="3600" b="1" dirty="0" err="1"/>
              <a:t>handling</a:t>
            </a:r>
            <a:r>
              <a:rPr lang="tr-TR" sz="3600" b="1" dirty="0"/>
              <a:t> time on </a:t>
            </a:r>
            <a:r>
              <a:rPr lang="tr-TR" sz="3600" b="1" dirty="0" err="1"/>
              <a:t>Turkish</a:t>
            </a:r>
            <a:r>
              <a:rPr lang="tr-TR" sz="3600" b="1" dirty="0"/>
              <a:t> </a:t>
            </a:r>
            <a:r>
              <a:rPr lang="tr-TR" sz="3600" b="1" dirty="0" err="1"/>
              <a:t>ports</a:t>
            </a:r>
            <a:r>
              <a:rPr lang="tr-TR" sz="3600" b="1" dirty="0"/>
              <a:t> 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647BAE49-88A7-40D5-B852-6CF50424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Grafik 6">
            <a:extLst>
              <a:ext uri="{FF2B5EF4-FFF2-40B4-BE49-F238E27FC236}">
                <a16:creationId xmlns:a16="http://schemas.microsoft.com/office/drawing/2014/main" id="{5D322E72-3C8D-4212-8E97-FE225F0F5B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223053"/>
              </p:ext>
            </p:extLst>
          </p:nvPr>
        </p:nvGraphicFramePr>
        <p:xfrm>
          <a:off x="515661" y="1866900"/>
          <a:ext cx="10737350" cy="4587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6982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FB369085-F2B9-4428-9A62-07A07A615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r-TR" sz="3600" b="1" dirty="0" err="1"/>
              <a:t>The</a:t>
            </a:r>
            <a:r>
              <a:rPr lang="tr-TR" sz="3600" b="1" dirty="0"/>
              <a:t> </a:t>
            </a:r>
            <a:r>
              <a:rPr lang="tr-TR" sz="3600" b="1" dirty="0" err="1"/>
              <a:t>delays</a:t>
            </a:r>
            <a:r>
              <a:rPr lang="tr-TR" sz="3600" b="1" dirty="0"/>
              <a:t> in </a:t>
            </a:r>
            <a:r>
              <a:rPr lang="tr-TR" sz="3600" b="1" dirty="0" err="1"/>
              <a:t>the</a:t>
            </a:r>
            <a:r>
              <a:rPr lang="tr-TR" sz="3600" b="1" dirty="0"/>
              <a:t> </a:t>
            </a:r>
            <a:r>
              <a:rPr lang="tr-TR" sz="3600" b="1" dirty="0" err="1"/>
              <a:t>hinterland</a:t>
            </a:r>
            <a:r>
              <a:rPr lang="tr-TR" sz="3600" b="1" dirty="0"/>
              <a:t> of </a:t>
            </a:r>
            <a:br>
              <a:rPr lang="tr-TR" sz="3600" b="1" dirty="0"/>
            </a:br>
            <a:r>
              <a:rPr lang="tr-TR" sz="3600" b="1" dirty="0" err="1"/>
              <a:t>Turkish</a:t>
            </a:r>
            <a:r>
              <a:rPr lang="tr-TR" sz="3600" b="1" dirty="0"/>
              <a:t> </a:t>
            </a:r>
            <a:r>
              <a:rPr lang="tr-TR" sz="3600" b="1" dirty="0" err="1"/>
              <a:t>ports</a:t>
            </a:r>
            <a:r>
              <a:rPr lang="tr-TR" sz="3600" b="1" dirty="0"/>
              <a:t> 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647BAE49-88A7-40D5-B852-6CF50424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Grafik 6">
            <a:extLst>
              <a:ext uri="{FF2B5EF4-FFF2-40B4-BE49-F238E27FC236}">
                <a16:creationId xmlns:a16="http://schemas.microsoft.com/office/drawing/2014/main" id="{5D322E72-3C8D-4212-8E97-FE225F0F5B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0008264"/>
              </p:ext>
            </p:extLst>
          </p:nvPr>
        </p:nvGraphicFramePr>
        <p:xfrm>
          <a:off x="457325" y="2049818"/>
          <a:ext cx="10737350" cy="4185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4761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FB369085-F2B9-4428-9A62-07A07A615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r-TR" sz="3600" b="1" dirty="0" err="1"/>
              <a:t>The</a:t>
            </a:r>
            <a:r>
              <a:rPr lang="tr-TR" sz="3600" b="1" dirty="0"/>
              <a:t> </a:t>
            </a:r>
            <a:r>
              <a:rPr lang="tr-TR" sz="3600" b="1" dirty="0" err="1"/>
              <a:t>capacity</a:t>
            </a:r>
            <a:r>
              <a:rPr lang="tr-TR" sz="3600" b="1" dirty="0"/>
              <a:t> </a:t>
            </a:r>
            <a:r>
              <a:rPr lang="tr-TR" sz="3600" b="1" dirty="0" err="1"/>
              <a:t>increase</a:t>
            </a:r>
            <a:r>
              <a:rPr lang="tr-TR" sz="3600" b="1" dirty="0"/>
              <a:t> in </a:t>
            </a:r>
            <a:r>
              <a:rPr lang="tr-TR" sz="3600" b="1" dirty="0" err="1"/>
              <a:t>storage</a:t>
            </a:r>
            <a:r>
              <a:rPr lang="tr-TR" sz="3600" b="1" dirty="0"/>
              <a:t> </a:t>
            </a:r>
            <a:r>
              <a:rPr lang="tr-TR" sz="3600" b="1" dirty="0" err="1"/>
              <a:t>depots</a:t>
            </a:r>
            <a:r>
              <a:rPr lang="tr-TR" sz="3600" b="1" dirty="0"/>
              <a:t> </a:t>
            </a:r>
            <a:r>
              <a:rPr lang="tr-TR" sz="3600" b="1" dirty="0" err="1"/>
              <a:t>and</a:t>
            </a:r>
            <a:r>
              <a:rPr lang="tr-TR" sz="3600" b="1" dirty="0"/>
              <a:t> </a:t>
            </a:r>
            <a:r>
              <a:rPr lang="tr-TR" sz="3600" b="1" dirty="0" err="1"/>
              <a:t>storehouses</a:t>
            </a:r>
            <a:endParaRPr lang="tr-TR" sz="3600" b="1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647BAE49-88A7-40D5-B852-6CF50424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Grafik 6">
            <a:extLst>
              <a:ext uri="{FF2B5EF4-FFF2-40B4-BE49-F238E27FC236}">
                <a16:creationId xmlns:a16="http://schemas.microsoft.com/office/drawing/2014/main" id="{5D322E72-3C8D-4212-8E97-FE225F0F5B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7816494"/>
              </p:ext>
            </p:extLst>
          </p:nvPr>
        </p:nvGraphicFramePr>
        <p:xfrm>
          <a:off x="515661" y="1724025"/>
          <a:ext cx="10737350" cy="4730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2226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7D2BC6D-8948-409B-958C-B93DA009C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r-TR" sz="3600" b="1" dirty="0" err="1"/>
              <a:t>Positive</a:t>
            </a:r>
            <a:r>
              <a:rPr lang="tr-TR" sz="3600" b="1" dirty="0"/>
              <a:t> </a:t>
            </a:r>
            <a:r>
              <a:rPr lang="tr-TR" sz="3600" b="1" dirty="0" err="1"/>
              <a:t>developments</a:t>
            </a:r>
            <a:r>
              <a:rPr lang="tr-TR" sz="3600" b="1" dirty="0"/>
              <a:t> </a:t>
            </a:r>
            <a:r>
              <a:rPr lang="tr-TR" sz="3600" b="1" dirty="0" err="1"/>
              <a:t>during</a:t>
            </a:r>
            <a:r>
              <a:rPr lang="tr-TR" sz="3600" b="1" dirty="0"/>
              <a:t> </a:t>
            </a:r>
            <a:br>
              <a:rPr lang="tr-TR" sz="3600" b="1" dirty="0"/>
            </a:br>
            <a:r>
              <a:rPr lang="tr-TR" sz="3600" b="1" dirty="0"/>
              <a:t>Covid-19 </a:t>
            </a:r>
            <a:r>
              <a:rPr lang="tr-TR" sz="3600" b="1" dirty="0" err="1"/>
              <a:t>disease</a:t>
            </a:r>
            <a:endParaRPr lang="tr-TR" sz="3600" b="1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F3D7298-D89A-40E3-8453-B5E37919A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592" y="2048783"/>
            <a:ext cx="11029615" cy="209459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2800" b="1" dirty="0"/>
              <a:t>Road Transport</a:t>
            </a:r>
            <a:endParaRPr lang="tr-TR" sz="2800" dirty="0"/>
          </a:p>
          <a:p>
            <a:r>
              <a:rPr lang="tr-TR" sz="2800" dirty="0" err="1"/>
              <a:t>Safe</a:t>
            </a:r>
            <a:r>
              <a:rPr lang="tr-TR" sz="2800" dirty="0"/>
              <a:t> </a:t>
            </a:r>
            <a:r>
              <a:rPr lang="tr-TR" sz="2800" dirty="0" err="1"/>
              <a:t>zone</a:t>
            </a:r>
            <a:r>
              <a:rPr lang="tr-TR" sz="2800" dirty="0"/>
              <a:t>- </a:t>
            </a:r>
            <a:r>
              <a:rPr lang="tr-TR" sz="2800" dirty="0" err="1"/>
              <a:t>Trailer</a:t>
            </a:r>
            <a:r>
              <a:rPr lang="tr-TR" sz="2800" dirty="0"/>
              <a:t> </a:t>
            </a:r>
            <a:r>
              <a:rPr lang="tr-TR" sz="2800" dirty="0" err="1"/>
              <a:t>change</a:t>
            </a:r>
            <a:r>
              <a:rPr lang="tr-TR" sz="2800" dirty="0"/>
              <a:t> </a:t>
            </a:r>
            <a:r>
              <a:rPr lang="tr-TR" sz="2800" dirty="0" err="1"/>
              <a:t>to</a:t>
            </a:r>
            <a:r>
              <a:rPr lang="tr-TR" sz="2800" dirty="0"/>
              <a:t> </a:t>
            </a:r>
            <a:r>
              <a:rPr lang="tr-TR" sz="2800" dirty="0" err="1"/>
              <a:t>avoid</a:t>
            </a:r>
            <a:r>
              <a:rPr lang="tr-TR" sz="2800" dirty="0"/>
              <a:t> </a:t>
            </a:r>
            <a:r>
              <a:rPr lang="tr-TR" sz="2800" dirty="0" err="1"/>
              <a:t>quarantine</a:t>
            </a:r>
            <a:r>
              <a:rPr lang="tr-TR" sz="2800" dirty="0"/>
              <a:t> </a:t>
            </a:r>
            <a:r>
              <a:rPr lang="tr-TR" sz="2800" dirty="0" err="1"/>
              <a:t>implementations</a:t>
            </a:r>
            <a:r>
              <a:rPr lang="tr-TR" sz="2800" dirty="0"/>
              <a:t>.</a:t>
            </a:r>
          </a:p>
          <a:p>
            <a:r>
              <a:rPr lang="tr-TR" sz="2800" dirty="0" err="1"/>
              <a:t>Facilitation</a:t>
            </a:r>
            <a:r>
              <a:rPr lang="tr-TR" sz="2800" dirty="0"/>
              <a:t> on </a:t>
            </a: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certification</a:t>
            </a:r>
            <a:r>
              <a:rPr lang="tr-TR" sz="2800" dirty="0"/>
              <a:t> </a:t>
            </a:r>
            <a:r>
              <a:rPr lang="tr-TR" sz="2800" dirty="0" err="1"/>
              <a:t>processes</a:t>
            </a:r>
            <a:r>
              <a:rPr lang="tr-TR" sz="2800" dirty="0"/>
              <a:t> </a:t>
            </a:r>
            <a:r>
              <a:rPr lang="tr-TR" sz="2800" dirty="0" err="1"/>
              <a:t>for</a:t>
            </a:r>
            <a:r>
              <a:rPr lang="tr-TR" sz="2800" dirty="0"/>
              <a:t> </a:t>
            </a: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companies</a:t>
            </a:r>
            <a:endParaRPr lang="tr-TR" sz="2800" dirty="0"/>
          </a:p>
          <a:p>
            <a:pPr marL="0" lvl="0" indent="0">
              <a:buNone/>
            </a:pPr>
            <a:endParaRPr lang="tr-TR" sz="2800" b="1" dirty="0"/>
          </a:p>
          <a:p>
            <a:pPr marL="0" indent="0">
              <a:buNone/>
            </a:pPr>
            <a:endParaRPr lang="tr-TR" sz="2800" dirty="0"/>
          </a:p>
          <a:p>
            <a:pPr marL="0" indent="0">
              <a:buNone/>
            </a:pPr>
            <a:endParaRPr lang="tr-TR" sz="2800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B58D85BE-E569-4B09-968D-1C14E1E76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50" name="Picture 2" descr="Harmonisation in the Road Transport sector – EuroMed Transport Support  Project">
            <a:extLst>
              <a:ext uri="{FF2B5EF4-FFF2-40B4-BE49-F238E27FC236}">
                <a16:creationId xmlns:a16="http://schemas.microsoft.com/office/drawing/2014/main" id="{A87B53AA-2059-46A3-848A-7FA8695FD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26" y="3948113"/>
            <a:ext cx="3500438" cy="232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067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F3D7298-D89A-40E3-8453-B5E37919A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0" y="1672091"/>
            <a:ext cx="11029615" cy="184694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tr-TR" sz="2800" b="1" dirty="0" err="1"/>
              <a:t>Rail</a:t>
            </a:r>
            <a:r>
              <a:rPr lang="tr-TR" sz="2800" b="1" dirty="0"/>
              <a:t> transport</a:t>
            </a:r>
            <a:endParaRPr lang="tr-TR" sz="2800" dirty="0"/>
          </a:p>
          <a:p>
            <a:r>
              <a:rPr lang="tr-TR" sz="2800" dirty="0" err="1"/>
              <a:t>Pushing</a:t>
            </a:r>
            <a:r>
              <a:rPr lang="tr-TR" sz="2800" dirty="0"/>
              <a:t> </a:t>
            </a: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sterilized</a:t>
            </a:r>
            <a:r>
              <a:rPr lang="tr-TR" sz="2800" dirty="0"/>
              <a:t> </a:t>
            </a:r>
            <a:r>
              <a:rPr lang="tr-TR" sz="2800" dirty="0" err="1"/>
              <a:t>wagons</a:t>
            </a:r>
            <a:r>
              <a:rPr lang="tr-TR" sz="2800" dirty="0"/>
              <a:t> </a:t>
            </a:r>
            <a:r>
              <a:rPr lang="tr-TR" sz="2800" dirty="0" err="1"/>
              <a:t>from</a:t>
            </a:r>
            <a:r>
              <a:rPr lang="tr-TR" sz="2800" dirty="0"/>
              <a:t> </a:t>
            </a: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border</a:t>
            </a:r>
            <a:r>
              <a:rPr lang="tr-TR" sz="2800" dirty="0"/>
              <a:t>.</a:t>
            </a:r>
          </a:p>
          <a:p>
            <a:r>
              <a:rPr lang="tr-TR" sz="2800" dirty="0" err="1"/>
              <a:t>Extention</a:t>
            </a:r>
            <a:r>
              <a:rPr lang="tr-TR" sz="2800" dirty="0"/>
              <a:t> on </a:t>
            </a: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certifications</a:t>
            </a:r>
            <a:r>
              <a:rPr lang="tr-TR" sz="2800" dirty="0"/>
              <a:t> of </a:t>
            </a:r>
            <a:r>
              <a:rPr lang="tr-TR" sz="2800" dirty="0" err="1"/>
              <a:t>critical</a:t>
            </a:r>
            <a:r>
              <a:rPr lang="tr-TR" sz="2800" dirty="0"/>
              <a:t> </a:t>
            </a:r>
            <a:r>
              <a:rPr lang="tr-TR" sz="2800" dirty="0" err="1"/>
              <a:t>personnel</a:t>
            </a:r>
            <a:endParaRPr lang="tr-TR" sz="2800" dirty="0"/>
          </a:p>
          <a:p>
            <a:r>
              <a:rPr lang="tr-TR" sz="2800" dirty="0" err="1"/>
              <a:t>Demand</a:t>
            </a:r>
            <a:r>
              <a:rPr lang="tr-TR" sz="2800" dirty="0"/>
              <a:t> </a:t>
            </a:r>
            <a:r>
              <a:rPr lang="tr-TR" sz="2800" dirty="0" err="1"/>
              <a:t>increase</a:t>
            </a:r>
            <a:r>
              <a:rPr lang="tr-TR" sz="2800" dirty="0"/>
              <a:t> </a:t>
            </a:r>
            <a:r>
              <a:rPr lang="tr-TR" sz="2800" dirty="0" err="1"/>
              <a:t>for</a:t>
            </a:r>
            <a:r>
              <a:rPr lang="tr-TR" sz="2800" dirty="0"/>
              <a:t> </a:t>
            </a:r>
            <a:r>
              <a:rPr lang="tr-TR" sz="2800" dirty="0" err="1"/>
              <a:t>Baku</a:t>
            </a:r>
            <a:r>
              <a:rPr lang="tr-TR" sz="2800" dirty="0"/>
              <a:t>-</a:t>
            </a:r>
            <a:r>
              <a:rPr lang="tr-TR" sz="2800" dirty="0" err="1"/>
              <a:t>Tblisi</a:t>
            </a:r>
            <a:r>
              <a:rPr lang="tr-TR" sz="2800" dirty="0"/>
              <a:t>-Kars </a:t>
            </a:r>
            <a:r>
              <a:rPr lang="tr-TR" sz="2800" dirty="0" err="1"/>
              <a:t>line</a:t>
            </a:r>
            <a:r>
              <a:rPr lang="tr-TR" sz="2800" dirty="0"/>
              <a:t> </a:t>
            </a:r>
          </a:p>
          <a:p>
            <a:pPr marL="0" lvl="0" indent="0">
              <a:buNone/>
            </a:pPr>
            <a:endParaRPr lang="tr-TR" sz="2800" b="1" dirty="0"/>
          </a:p>
          <a:p>
            <a:pPr marL="0" indent="0">
              <a:buNone/>
            </a:pPr>
            <a:endParaRPr lang="tr-TR" sz="2800" dirty="0"/>
          </a:p>
          <a:p>
            <a:pPr marL="0" indent="0">
              <a:buNone/>
            </a:pPr>
            <a:endParaRPr lang="tr-TR" sz="2800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B58D85BE-E569-4B09-968D-1C14E1E76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074" name="Picture 2" descr="Rail-transport – Cihan Nakliyat 1991'Den Beri">
            <a:extLst>
              <a:ext uri="{FF2B5EF4-FFF2-40B4-BE49-F238E27FC236}">
                <a16:creationId xmlns:a16="http://schemas.microsoft.com/office/drawing/2014/main" id="{33A82C35-7038-475E-9049-2E8140EB9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781" y="4262438"/>
            <a:ext cx="3900435" cy="259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Unvan 1">
            <a:extLst>
              <a:ext uri="{FF2B5EF4-FFF2-40B4-BE49-F238E27FC236}">
                <a16:creationId xmlns:a16="http://schemas.microsoft.com/office/drawing/2014/main" id="{EC047144-E573-4B24-A319-23E07D6D5D98}"/>
              </a:ext>
            </a:extLst>
          </p:cNvPr>
          <p:cNvSpPr txBox="1">
            <a:spLocks/>
          </p:cNvSpPr>
          <p:nvPr/>
        </p:nvSpPr>
        <p:spPr>
          <a:xfrm>
            <a:off x="2054975" y="474543"/>
            <a:ext cx="8445952" cy="1065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none" baseline="0">
                <a:solidFill>
                  <a:schemeClr val="bg1"/>
                </a:solidFill>
                <a:latin typeface="Palatino Linotype" panose="02040502050505030304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sz="3600" b="1" dirty="0" err="1"/>
              <a:t>Positive</a:t>
            </a:r>
            <a:r>
              <a:rPr lang="tr-TR" sz="3600" b="1" dirty="0"/>
              <a:t> </a:t>
            </a:r>
            <a:r>
              <a:rPr lang="tr-TR" sz="3600" b="1" dirty="0" err="1"/>
              <a:t>developments</a:t>
            </a:r>
            <a:r>
              <a:rPr lang="tr-TR" sz="3600" b="1" dirty="0"/>
              <a:t> </a:t>
            </a:r>
            <a:r>
              <a:rPr lang="tr-TR" sz="3600" b="1" dirty="0" err="1"/>
              <a:t>during</a:t>
            </a:r>
            <a:r>
              <a:rPr lang="tr-TR" sz="3600" b="1" dirty="0"/>
              <a:t> </a:t>
            </a:r>
            <a:br>
              <a:rPr lang="tr-TR" sz="3600" b="1" dirty="0"/>
            </a:br>
            <a:r>
              <a:rPr lang="tr-TR" sz="3600" b="1" dirty="0"/>
              <a:t>Covid-19 </a:t>
            </a:r>
            <a:r>
              <a:rPr lang="tr-TR" sz="3600" b="1" dirty="0" err="1"/>
              <a:t>disease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600728042"/>
      </p:ext>
    </p:extLst>
  </p:cSld>
  <p:clrMapOvr>
    <a:masterClrMapping/>
  </p:clrMapOvr>
</p:sld>
</file>

<file path=ppt/theme/theme1.xml><?xml version="1.0" encoding="utf-8"?>
<a:theme xmlns:a="http://schemas.openxmlformats.org/drawingml/2006/main" name="Kar Payı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i="1"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8279</TotalTime>
  <Words>338</Words>
  <Application>Microsoft Office PowerPoint</Application>
  <PresentationFormat>Widescreen</PresentationFormat>
  <Paragraphs>68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Gill Sans MT</vt:lpstr>
      <vt:lpstr>Palatino Linotype</vt:lpstr>
      <vt:lpstr>Wingdings 2</vt:lpstr>
      <vt:lpstr>Kar Payı</vt:lpstr>
      <vt:lpstr>PowerPoint Presentation</vt:lpstr>
      <vt:lpstr>Session-1</vt:lpstr>
      <vt:lpstr>Survey study</vt:lpstr>
      <vt:lpstr>The decrease on the number of ships calling Turkish ports </vt:lpstr>
      <vt:lpstr>The increase in the handling time on Turkish ports </vt:lpstr>
      <vt:lpstr>The delays in the hinterland of  Turkish ports </vt:lpstr>
      <vt:lpstr>The capacity increase in storage depots and storehouses</vt:lpstr>
      <vt:lpstr>Positive developments during  Covid-19 disease</vt:lpstr>
      <vt:lpstr>PowerPoint Presentation</vt:lpstr>
      <vt:lpstr>Positive developments during  Covid-19 disease</vt:lpstr>
      <vt:lpstr>Conclusion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İlktan Göktuğ Ehil</dc:creator>
  <cp:lastModifiedBy>Lukasz Wyrowski</cp:lastModifiedBy>
  <cp:revision>888</cp:revision>
  <cp:lastPrinted>2020-05-06T07:09:36Z</cp:lastPrinted>
  <dcterms:created xsi:type="dcterms:W3CDTF">2019-03-25T07:50:05Z</dcterms:created>
  <dcterms:modified xsi:type="dcterms:W3CDTF">2020-06-25T13:28:39Z</dcterms:modified>
</cp:coreProperties>
</file>