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
  </p:notesMasterIdLst>
  <p:sldIdLst>
    <p:sldId id="256" r:id="rId2"/>
    <p:sldId id="257" r:id="rId3"/>
    <p:sldId id="261" r:id="rId4"/>
    <p:sldId id="259" r:id="rId5"/>
    <p:sldId id="262"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ll" initials="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9E4667-5376-4681-B274-1CAF78C56F82}" v="3" dt="2020-06-23T16:48:50.5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63"/>
    <p:restoredTop sz="94614"/>
  </p:normalViewPr>
  <p:slideViewPr>
    <p:cSldViewPr snapToGrid="0" snapToObjects="1">
      <p:cViewPr varScale="1">
        <p:scale>
          <a:sx n="106" d="100"/>
          <a:sy n="106" d="100"/>
        </p:scale>
        <p:origin x="1352" y="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gsvanidze\Desktop\April\January-April\Transport%20and%20Logistics%20Development%20Policy%20Department%20%20(I-IV-'2020).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gsvanidze\Desktop\Georgia%20as%20a%20Getaway%20_ENG\Transport%20and%20Logistics%20Development%20Policy%20Department%20%20(I-IV-'2020).xlsx" TargetMode="External"/><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oleObject" Target="file:///C:\Users\gsvanidze\Desktop\Georgia%20as%20a%20Getaway%20_ENG\Transport%20and%20Logistics%20Development%20Policy%20Department%20%20(I-IV-'2020).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900" b="0" i="0" u="none" strike="noStrike" kern="1200" baseline="0">
                <a:solidFill>
                  <a:sysClr val="windowText" lastClr="000000"/>
                </a:solidFill>
                <a:latin typeface="Verdana" pitchFamily="34" charset="0"/>
                <a:ea typeface="Verdana" pitchFamily="34" charset="0"/>
                <a:cs typeface="Verdana" pitchFamily="34" charset="0"/>
              </a:defRPr>
            </a:pPr>
            <a:r>
              <a:rPr lang="en-US" sz="900" b="0">
                <a:solidFill>
                  <a:sysClr val="windowText" lastClr="000000"/>
                </a:solidFill>
                <a:latin typeface="Verdana" pitchFamily="34" charset="0"/>
                <a:ea typeface="Verdana" pitchFamily="34" charset="0"/>
                <a:cs typeface="Verdana" pitchFamily="34" charset="0"/>
              </a:rPr>
              <a:t>Total Passenger Transportation</a:t>
            </a:r>
          </a:p>
        </c:rich>
      </c:tx>
      <c:layout>
        <c:manualLayout>
          <c:xMode val="edge"/>
          <c:yMode val="edge"/>
          <c:x val="0.29860257039898952"/>
          <c:y val="1.3047992937807526E-2"/>
        </c:manualLayout>
      </c:layout>
      <c:overlay val="0"/>
      <c:spPr>
        <a:solidFill>
          <a:schemeClr val="bg1"/>
        </a:solidFill>
        <a:ln w="25400">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Verdana" pitchFamily="34" charset="0"/>
              <a:ea typeface="Verdana" pitchFamily="34" charset="0"/>
              <a:cs typeface="Verdana" pitchFamily="34" charset="0"/>
            </a:defRPr>
          </a:pPr>
          <a:endParaRPr lang="en-US"/>
        </a:p>
      </c:txPr>
    </c:title>
    <c:autoTitleDeleted val="0"/>
    <c:plotArea>
      <c:layout>
        <c:manualLayout>
          <c:layoutTarget val="inner"/>
          <c:xMode val="edge"/>
          <c:yMode val="edge"/>
          <c:x val="6.1943578211095751E-2"/>
          <c:y val="0.23745789970230444"/>
          <c:w val="0.91752397275630349"/>
          <c:h val="0.58351423666644298"/>
        </c:manualLayout>
      </c:layout>
      <c:barChart>
        <c:barDir val="col"/>
        <c:grouping val="clustered"/>
        <c:varyColors val="0"/>
        <c:ser>
          <c:idx val="0"/>
          <c:order val="0"/>
          <c:tx>
            <c:strRef>
              <c:f>'English Version'!$A$21</c:f>
              <c:strCache>
                <c:ptCount val="1"/>
                <c:pt idx="0">
                  <c:v>Total</c:v>
                </c:pt>
              </c:strCache>
            </c:strRef>
          </c:tx>
          <c:spPr>
            <a:solidFill>
              <a:schemeClr val="accent2"/>
            </a:solidFill>
            <a:ln>
              <a:noFill/>
            </a:ln>
            <a:effectLst/>
          </c:spPr>
          <c:invertIfNegative val="0"/>
          <c:dLbls>
            <c:dLbl>
              <c:idx val="0"/>
              <c:layout>
                <c:manualLayout>
                  <c:x val="2.7571469803145442E-3"/>
                  <c:y val="-1.9836462749848664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FEF-4CBB-B2E5-306323F439D9}"/>
                </c:ext>
              </c:extLst>
            </c:dLbl>
            <c:dLbl>
              <c:idx val="1"/>
              <c:layout>
                <c:manualLayout>
                  <c:x val="5.6048244694105465E-3"/>
                  <c:y val="2.7957803351504212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FEF-4CBB-B2E5-306323F439D9}"/>
                </c:ext>
              </c:extLst>
            </c:dLbl>
            <c:dLbl>
              <c:idx val="2"/>
              <c:layout>
                <c:manualLayout>
                  <c:x val="-1.9976468043328053E-3"/>
                  <c:y val="-1.0024227740763223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7FEF-4CBB-B2E5-306323F439D9}"/>
                </c:ext>
              </c:extLst>
            </c:dLbl>
            <c:spPr>
              <a:noFill/>
              <a:ln w="25400">
                <a:noFill/>
              </a:ln>
              <a:effectLst/>
            </c:spPr>
            <c:txPr>
              <a:bodyPr rot="0" spcFirstLastPara="1" vertOverflow="ellipsis" vert="horz" wrap="square" anchor="ctr" anchorCtr="1"/>
              <a:lstStyle/>
              <a:p>
                <a:pPr>
                  <a:defRPr sz="900" b="0" i="0" u="none" strike="noStrike" kern="1200" baseline="0">
                    <a:solidFill>
                      <a:srgbClr val="000000"/>
                    </a:solidFill>
                    <a:latin typeface="Verdana" pitchFamily="34" charset="0"/>
                    <a:ea typeface="Verdana" pitchFamily="34" charset="0"/>
                    <a:cs typeface="Verdana"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'English Version'!$B$20:$F$20</c:f>
              <c:strCache>
                <c:ptCount val="5"/>
                <c:pt idx="0">
                  <c:v>I-IV'16</c:v>
                </c:pt>
                <c:pt idx="1">
                  <c:v>I-IV'17</c:v>
                </c:pt>
                <c:pt idx="2">
                  <c:v>I-IV'18</c:v>
                </c:pt>
                <c:pt idx="3">
                  <c:v>I-IV'19</c:v>
                </c:pt>
                <c:pt idx="4">
                  <c:v>I-IV'20</c:v>
                </c:pt>
              </c:strCache>
            </c:strRef>
          </c:cat>
          <c:val>
            <c:numRef>
              <c:f>'English Version'!$B$21:$F$21</c:f>
              <c:numCache>
                <c:formatCode>#,##0.0</c:formatCode>
                <c:ptCount val="5"/>
                <c:pt idx="0">
                  <c:v>109.120847</c:v>
                </c:pt>
                <c:pt idx="1">
                  <c:v>112.57933100000001</c:v>
                </c:pt>
                <c:pt idx="2">
                  <c:v>116.10830199999999</c:v>
                </c:pt>
                <c:pt idx="3">
                  <c:v>119.620923</c:v>
                </c:pt>
                <c:pt idx="4">
                  <c:v>80.643426000000005</c:v>
                </c:pt>
              </c:numCache>
            </c:numRef>
          </c:val>
          <c:extLst>
            <c:ext xmlns:c16="http://schemas.microsoft.com/office/drawing/2014/chart" uri="{C3380CC4-5D6E-409C-BE32-E72D297353CC}">
              <c16:uniqueId val="{00000003-7FEF-4CBB-B2E5-306323F439D9}"/>
            </c:ext>
          </c:extLst>
        </c:ser>
        <c:dLbls>
          <c:showLegendKey val="0"/>
          <c:showVal val="1"/>
          <c:showCatName val="0"/>
          <c:showSerName val="0"/>
          <c:showPercent val="0"/>
          <c:showBubbleSize val="0"/>
        </c:dLbls>
        <c:gapWidth val="100"/>
        <c:axId val="132314240"/>
        <c:axId val="132341760"/>
      </c:barChart>
      <c:catAx>
        <c:axId val="132314240"/>
        <c:scaling>
          <c:orientation val="minMax"/>
        </c:scaling>
        <c:delete val="0"/>
        <c:axPos val="b"/>
        <c:numFmt formatCode="General" sourceLinked="1"/>
        <c:majorTickMark val="out"/>
        <c:minorTickMark val="none"/>
        <c:tickLblPos val="nextTo"/>
        <c:spPr>
          <a:noFill/>
          <a:ln w="3175" cap="flat" cmpd="sng" algn="ctr">
            <a:solidFill>
              <a:srgbClr val="000000"/>
            </a:solidFill>
            <a:prstDash val="solid"/>
            <a:round/>
          </a:ln>
          <a:effectLst/>
        </c:spPr>
        <c:txPr>
          <a:bodyPr rot="0" spcFirstLastPara="1" vertOverflow="ellipsis" wrap="square" anchor="ctr" anchorCtr="1"/>
          <a:lstStyle/>
          <a:p>
            <a:pPr>
              <a:defRPr sz="900" b="0" i="0" u="none" strike="noStrike" kern="1200" baseline="0">
                <a:solidFill>
                  <a:srgbClr val="000000"/>
                </a:solidFill>
                <a:latin typeface="Verdana" pitchFamily="34" charset="0"/>
                <a:ea typeface="Verdana" pitchFamily="34" charset="0"/>
                <a:cs typeface="Verdana" pitchFamily="34" charset="0"/>
              </a:defRPr>
            </a:pPr>
            <a:endParaRPr lang="en-US"/>
          </a:p>
        </c:txPr>
        <c:crossAx val="132341760"/>
        <c:crosses val="autoZero"/>
        <c:auto val="1"/>
        <c:lblAlgn val="ctr"/>
        <c:lblOffset val="100"/>
        <c:tickLblSkip val="1"/>
        <c:tickMarkSkip val="1"/>
        <c:noMultiLvlLbl val="0"/>
      </c:catAx>
      <c:valAx>
        <c:axId val="132341760"/>
        <c:scaling>
          <c:orientation val="minMax"/>
          <c:max val="120"/>
          <c:min val="0"/>
        </c:scaling>
        <c:delete val="1"/>
        <c:axPos val="l"/>
        <c:title>
          <c:tx>
            <c:rich>
              <a:bodyPr rot="-5400000" spcFirstLastPara="1" vertOverflow="ellipsis" vert="horz" wrap="square" anchor="ctr" anchorCtr="1"/>
              <a:lstStyle/>
              <a:p>
                <a:pPr>
                  <a:defRPr sz="900" b="0" i="0" u="none" strike="noStrike" kern="1200" baseline="0">
                    <a:solidFill>
                      <a:srgbClr val="000000"/>
                    </a:solidFill>
                    <a:latin typeface="Verdana" pitchFamily="34" charset="0"/>
                    <a:ea typeface="Verdana" pitchFamily="34" charset="0"/>
                    <a:cs typeface="Verdana" pitchFamily="34" charset="0"/>
                  </a:defRPr>
                </a:pPr>
                <a:r>
                  <a:rPr lang="en-US" sz="900">
                    <a:latin typeface="Verdana" pitchFamily="34" charset="0"/>
                    <a:ea typeface="Verdana" pitchFamily="34" charset="0"/>
                    <a:cs typeface="Verdana" pitchFamily="34" charset="0"/>
                  </a:rPr>
                  <a:t> </a:t>
                </a:r>
                <a:r>
                  <a:rPr lang="en-US" sz="900" b="0" i="0" baseline="0">
                    <a:latin typeface="Verdana" pitchFamily="34" charset="0"/>
                    <a:ea typeface="Verdana" pitchFamily="34" charset="0"/>
                    <a:cs typeface="Verdana" pitchFamily="34" charset="0"/>
                  </a:rPr>
                  <a:t>Mln. passengers</a:t>
                </a:r>
                <a:endParaRPr lang="en-US" sz="900">
                  <a:latin typeface="Verdana" pitchFamily="34" charset="0"/>
                  <a:ea typeface="Verdana" pitchFamily="34" charset="0"/>
                  <a:cs typeface="Verdana" pitchFamily="34" charset="0"/>
                </a:endParaRPr>
              </a:p>
            </c:rich>
          </c:tx>
          <c:layout>
            <c:manualLayout>
              <c:xMode val="edge"/>
              <c:yMode val="edge"/>
              <c:x val="9.6278967794261976E-3"/>
              <c:y val="0.31654279685985359"/>
            </c:manualLayout>
          </c:layout>
          <c:overlay val="0"/>
          <c:spPr>
            <a:noFill/>
            <a:ln w="25400">
              <a:noFill/>
            </a:ln>
            <a:effectLst/>
          </c:spPr>
          <c:txPr>
            <a:bodyPr rot="-5400000" spcFirstLastPara="1" vertOverflow="ellipsis" vert="horz" wrap="square" anchor="ctr" anchorCtr="1"/>
            <a:lstStyle/>
            <a:p>
              <a:pPr>
                <a:defRPr sz="900" b="0" i="0" u="none" strike="noStrike" kern="1200" baseline="0">
                  <a:solidFill>
                    <a:srgbClr val="000000"/>
                  </a:solidFill>
                  <a:latin typeface="Verdana" pitchFamily="34" charset="0"/>
                  <a:ea typeface="Verdana" pitchFamily="34" charset="0"/>
                  <a:cs typeface="Verdana" pitchFamily="34" charset="0"/>
                </a:defRPr>
              </a:pPr>
              <a:endParaRPr lang="en-US"/>
            </a:p>
          </c:txPr>
        </c:title>
        <c:numFmt formatCode="#,##0.0" sourceLinked="1"/>
        <c:majorTickMark val="out"/>
        <c:minorTickMark val="none"/>
        <c:tickLblPos val="none"/>
        <c:crossAx val="132314240"/>
        <c:crosses val="autoZero"/>
        <c:crossBetween val="between"/>
        <c:majorUnit val="24"/>
        <c:minorUnit val="24"/>
      </c:valAx>
      <c:spPr>
        <a:noFill/>
        <a:ln w="25400">
          <a:noFill/>
        </a:ln>
        <a:effectLst/>
      </c:spPr>
    </c:plotArea>
    <c:plotVisOnly val="1"/>
    <c:dispBlanksAs val="gap"/>
    <c:showDLblsOverMax val="0"/>
  </c:chart>
  <c:spPr>
    <a:solidFill>
      <a:sysClr val="window" lastClr="FFFFFF"/>
    </a:solidFill>
    <a:ln w="9525" cap="flat" cmpd="sng" algn="ctr">
      <a:noFill/>
      <a:prstDash val="solid"/>
      <a:miter lim="800000"/>
    </a:ln>
    <a:effectLst/>
  </c:spPr>
  <c:txPr>
    <a:bodyPr/>
    <a:lstStyle/>
    <a:p>
      <a:pPr>
        <a:defRPr sz="925" b="0" i="0" u="none" strike="noStrike" baseline="0">
          <a:solidFill>
            <a:srgbClr val="000000"/>
          </a:solidFill>
          <a:latin typeface="Arial"/>
          <a:ea typeface="Arial"/>
          <a:cs typeface="Aria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900" b="0" i="0" u="none" strike="noStrike" baseline="0">
                <a:solidFill>
                  <a:sysClr val="windowText" lastClr="000000"/>
                </a:solidFill>
                <a:latin typeface="Verdana" pitchFamily="34" charset="0"/>
                <a:ea typeface="Verdana" pitchFamily="34" charset="0"/>
                <a:cs typeface="Verdana" pitchFamily="34" charset="0"/>
              </a:defRPr>
            </a:pPr>
            <a:r>
              <a:rPr lang="en-US" sz="900" b="0">
                <a:solidFill>
                  <a:sysClr val="windowText" lastClr="000000"/>
                </a:solidFill>
                <a:latin typeface="Verdana" pitchFamily="34" charset="0"/>
                <a:ea typeface="Verdana" pitchFamily="34" charset="0"/>
                <a:cs typeface="Verdana" pitchFamily="34" charset="0"/>
              </a:rPr>
              <a:t>Total Cargo Transportation</a:t>
            </a:r>
          </a:p>
        </c:rich>
      </c:tx>
      <c:layout>
        <c:manualLayout>
          <c:xMode val="edge"/>
          <c:yMode val="edge"/>
          <c:x val="0.3345430729650849"/>
          <c:y val="4.1038814898837803E-2"/>
        </c:manualLayout>
      </c:layout>
      <c:overlay val="0"/>
      <c:spPr>
        <a:solidFill>
          <a:schemeClr val="bg1"/>
        </a:solidFill>
        <a:ln w="25400">
          <a:noFill/>
        </a:ln>
      </c:spPr>
    </c:title>
    <c:autoTitleDeleted val="0"/>
    <c:plotArea>
      <c:layout>
        <c:manualLayout>
          <c:layoutTarget val="inner"/>
          <c:xMode val="edge"/>
          <c:yMode val="edge"/>
          <c:x val="7.5665140704231401E-2"/>
          <c:y val="0.26363694876808574"/>
          <c:w val="0.90288839010236266"/>
          <c:h val="0.55454668533976659"/>
        </c:manualLayout>
      </c:layout>
      <c:barChart>
        <c:barDir val="col"/>
        <c:grouping val="clustered"/>
        <c:varyColors val="0"/>
        <c:ser>
          <c:idx val="0"/>
          <c:order val="0"/>
          <c:tx>
            <c:strRef>
              <c:f>'English Version'!$A$6</c:f>
              <c:strCache>
                <c:ptCount val="1"/>
                <c:pt idx="0">
                  <c:v>Total</c:v>
                </c:pt>
              </c:strCache>
            </c:strRef>
          </c:tx>
          <c:spPr>
            <a:solidFill>
              <a:schemeClr val="tx2">
                <a:lumMod val="60000"/>
                <a:lumOff val="40000"/>
              </a:schemeClr>
            </a:solidFill>
            <a:ln w="25400">
              <a:noFill/>
            </a:ln>
          </c:spPr>
          <c:invertIfNegative val="0"/>
          <c:dLbls>
            <c:dLbl>
              <c:idx val="0"/>
              <c:layout>
                <c:manualLayout>
                  <c:x val="5.2608715560862546E-3"/>
                  <c:y val="-4.1135898550909485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F04-4951-9F7F-ADE5FDA82A97}"/>
                </c:ext>
              </c:extLst>
            </c:dLbl>
            <c:dLbl>
              <c:idx val="1"/>
              <c:layout>
                <c:manualLayout>
                  <c:x val="7.9418456610072814E-3"/>
                  <c:y val="-8.2729790223541322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F04-4951-9F7F-ADE5FDA82A97}"/>
                </c:ext>
              </c:extLst>
            </c:dLbl>
            <c:dLbl>
              <c:idx val="2"/>
              <c:layout>
                <c:manualLayout>
                  <c:x val="7.9418511089130797E-3"/>
                  <c:y val="-5.1138183731507967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F04-4951-9F7F-ADE5FDA82A97}"/>
                </c:ext>
              </c:extLst>
            </c:dLbl>
            <c:spPr>
              <a:noFill/>
              <a:ln w="25400">
                <a:noFill/>
              </a:ln>
            </c:spPr>
            <c:txPr>
              <a:bodyPr/>
              <a:lstStyle/>
              <a:p>
                <a:pPr>
                  <a:defRPr sz="900" b="0" i="0" u="none" strike="noStrike" baseline="0">
                    <a:solidFill>
                      <a:srgbClr val="000000"/>
                    </a:solidFill>
                    <a:latin typeface="Verdana" pitchFamily="34" charset="0"/>
                    <a:ea typeface="Verdana" pitchFamily="34" charset="0"/>
                    <a:cs typeface="Verdana"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'English Version'!$B$5:$F$5</c:f>
              <c:strCache>
                <c:ptCount val="5"/>
                <c:pt idx="0">
                  <c:v>I-IV'16</c:v>
                </c:pt>
                <c:pt idx="1">
                  <c:v>I-IV'17</c:v>
                </c:pt>
                <c:pt idx="2">
                  <c:v>I-IV'18</c:v>
                </c:pt>
                <c:pt idx="3">
                  <c:v>I-IV'19</c:v>
                </c:pt>
                <c:pt idx="4">
                  <c:v>I-IV'20</c:v>
                </c:pt>
              </c:strCache>
            </c:strRef>
          </c:cat>
          <c:val>
            <c:numRef>
              <c:f>'English Version'!$B$6:$F$6</c:f>
              <c:numCache>
                <c:formatCode>#,##0.0</c:formatCode>
                <c:ptCount val="5"/>
                <c:pt idx="0">
                  <c:v>5.1912298690000007</c:v>
                </c:pt>
                <c:pt idx="1">
                  <c:v>5.605592184999999</c:v>
                </c:pt>
                <c:pt idx="2">
                  <c:v>5.5057252819999993</c:v>
                </c:pt>
                <c:pt idx="3">
                  <c:v>5.931946782999999</c:v>
                </c:pt>
                <c:pt idx="4">
                  <c:v>6.4453208810000007</c:v>
                </c:pt>
              </c:numCache>
            </c:numRef>
          </c:val>
          <c:extLst>
            <c:ext xmlns:c16="http://schemas.microsoft.com/office/drawing/2014/chart" uri="{C3380CC4-5D6E-409C-BE32-E72D297353CC}">
              <c16:uniqueId val="{00000003-8F04-4951-9F7F-ADE5FDA82A97}"/>
            </c:ext>
          </c:extLst>
        </c:ser>
        <c:dLbls>
          <c:showLegendKey val="0"/>
          <c:showVal val="1"/>
          <c:showCatName val="0"/>
          <c:showSerName val="0"/>
          <c:showPercent val="0"/>
          <c:showBubbleSize val="0"/>
        </c:dLbls>
        <c:gapWidth val="100"/>
        <c:axId val="132344064"/>
        <c:axId val="132382080"/>
      </c:barChart>
      <c:catAx>
        <c:axId val="132344064"/>
        <c:scaling>
          <c:orientation val="minMax"/>
        </c:scaling>
        <c:delete val="0"/>
        <c:axPos val="b"/>
        <c:numFmt formatCode="General" sourceLinked="1"/>
        <c:majorTickMark val="out"/>
        <c:minorTickMark val="none"/>
        <c:tickLblPos val="nextTo"/>
        <c:spPr>
          <a:ln w="3175">
            <a:solidFill>
              <a:srgbClr val="000000"/>
            </a:solidFill>
            <a:prstDash val="solid"/>
          </a:ln>
        </c:spPr>
        <c:txPr>
          <a:bodyPr rot="0" vert="horz"/>
          <a:lstStyle/>
          <a:p>
            <a:pPr>
              <a:defRPr sz="900" b="0" i="0" u="none" strike="noStrike" baseline="0">
                <a:solidFill>
                  <a:srgbClr val="000000"/>
                </a:solidFill>
                <a:latin typeface="Verdana" pitchFamily="34" charset="0"/>
                <a:ea typeface="Verdana" pitchFamily="34" charset="0"/>
                <a:cs typeface="Verdana" pitchFamily="34" charset="0"/>
              </a:defRPr>
            </a:pPr>
            <a:endParaRPr lang="en-US"/>
          </a:p>
        </c:txPr>
        <c:crossAx val="132382080"/>
        <c:crosses val="autoZero"/>
        <c:auto val="1"/>
        <c:lblAlgn val="ctr"/>
        <c:lblOffset val="100"/>
        <c:tickLblSkip val="1"/>
        <c:tickMarkSkip val="1"/>
        <c:noMultiLvlLbl val="0"/>
      </c:catAx>
      <c:valAx>
        <c:axId val="132382080"/>
        <c:scaling>
          <c:orientation val="minMax"/>
          <c:max val="8"/>
          <c:min val="0"/>
        </c:scaling>
        <c:delete val="1"/>
        <c:axPos val="l"/>
        <c:title>
          <c:tx>
            <c:rich>
              <a:bodyPr/>
              <a:lstStyle/>
              <a:p>
                <a:pPr>
                  <a:defRPr sz="900" b="0" i="0" u="none" strike="noStrike" baseline="0">
                    <a:solidFill>
                      <a:srgbClr val="000000"/>
                    </a:solidFill>
                    <a:latin typeface="Verdana" pitchFamily="34" charset="0"/>
                    <a:ea typeface="Verdana" pitchFamily="34" charset="0"/>
                    <a:cs typeface="Verdana" pitchFamily="34" charset="0"/>
                  </a:defRPr>
                </a:pPr>
                <a:r>
                  <a:rPr lang="en-US" sz="900" b="0" i="0" baseline="0">
                    <a:latin typeface="Verdana" pitchFamily="34" charset="0"/>
                    <a:ea typeface="Verdana" pitchFamily="34" charset="0"/>
                    <a:cs typeface="Verdana" pitchFamily="34" charset="0"/>
                  </a:rPr>
                  <a:t>Mln. tons</a:t>
                </a:r>
                <a:endParaRPr lang="en-US" sz="900">
                  <a:latin typeface="Verdana" pitchFamily="34" charset="0"/>
                  <a:ea typeface="Verdana" pitchFamily="34" charset="0"/>
                  <a:cs typeface="Verdana" pitchFamily="34" charset="0"/>
                </a:endParaRPr>
              </a:p>
            </c:rich>
          </c:tx>
          <c:layout>
            <c:manualLayout>
              <c:xMode val="edge"/>
              <c:yMode val="edge"/>
              <c:x val="2.4272137035502152E-2"/>
              <c:y val="0.38181900505976446"/>
            </c:manualLayout>
          </c:layout>
          <c:overlay val="0"/>
          <c:spPr>
            <a:noFill/>
            <a:ln w="25400">
              <a:noFill/>
            </a:ln>
          </c:spPr>
        </c:title>
        <c:numFmt formatCode="#,##0.0" sourceLinked="1"/>
        <c:majorTickMark val="out"/>
        <c:minorTickMark val="none"/>
        <c:tickLblPos val="none"/>
        <c:crossAx val="132344064"/>
        <c:crosses val="autoZero"/>
        <c:crossBetween val="between"/>
        <c:majorUnit val="1.6"/>
        <c:minorUnit val="1.6"/>
      </c:valAx>
      <c:spPr>
        <a:noFill/>
        <a:ln w="25400">
          <a:noFill/>
        </a:ln>
      </c:spPr>
    </c:plotArea>
    <c:plotVisOnly val="1"/>
    <c:dispBlanksAs val="gap"/>
    <c:showDLblsOverMax val="0"/>
  </c:chart>
  <c:spPr>
    <a:solidFill>
      <a:schemeClr val="bg1"/>
    </a:solidFill>
    <a:ln w="9525">
      <a:noFill/>
    </a:ln>
  </c:spPr>
  <c:txPr>
    <a:bodyPr/>
    <a:lstStyle/>
    <a:p>
      <a:pPr>
        <a:defRPr sz="975" b="0" i="0" u="none" strike="noStrike" baseline="0">
          <a:solidFill>
            <a:srgbClr val="000000"/>
          </a:solidFill>
          <a:latin typeface="Arial"/>
          <a:ea typeface="Arial"/>
          <a:cs typeface="Arial"/>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900" b="0">
                <a:solidFill>
                  <a:sysClr val="windowText" lastClr="000000"/>
                </a:solidFill>
                <a:latin typeface="Verdana" pitchFamily="34" charset="0"/>
                <a:ea typeface="Verdana" pitchFamily="34" charset="0"/>
                <a:cs typeface="Verdana" pitchFamily="34" charset="0"/>
              </a:defRPr>
            </a:pPr>
            <a:r>
              <a:rPr lang="en-US" sz="900" b="0" i="0" baseline="0">
                <a:solidFill>
                  <a:sysClr val="windowText" lastClr="000000"/>
                </a:solidFill>
                <a:latin typeface="Verdana" pitchFamily="34" charset="0"/>
                <a:ea typeface="Verdana" pitchFamily="34" charset="0"/>
                <a:cs typeface="Verdana" pitchFamily="34" charset="0"/>
              </a:rPr>
              <a:t>Cargo Transportation by Modes</a:t>
            </a:r>
            <a:endParaRPr lang="en-US" sz="900" b="0">
              <a:solidFill>
                <a:sysClr val="windowText" lastClr="000000"/>
              </a:solidFill>
              <a:latin typeface="Verdana" pitchFamily="34" charset="0"/>
              <a:ea typeface="Verdana" pitchFamily="34" charset="0"/>
              <a:cs typeface="Verdana" pitchFamily="34" charset="0"/>
            </a:endParaRPr>
          </a:p>
        </c:rich>
      </c:tx>
      <c:layout>
        <c:manualLayout>
          <c:xMode val="edge"/>
          <c:yMode val="edge"/>
          <c:x val="0.28023685501143925"/>
          <c:y val="4.3181592317643874E-2"/>
        </c:manualLayout>
      </c:layout>
      <c:overlay val="1"/>
      <c:spPr>
        <a:solidFill>
          <a:schemeClr val="bg1"/>
        </a:solidFill>
      </c:spPr>
    </c:title>
    <c:autoTitleDeleted val="0"/>
    <c:plotArea>
      <c:layout>
        <c:manualLayout>
          <c:layoutTarget val="inner"/>
          <c:xMode val="edge"/>
          <c:yMode val="edge"/>
          <c:x val="0.11745472440944882"/>
          <c:y val="0.27489163854518173"/>
          <c:w val="0.76580008748906792"/>
          <c:h val="0.56313694121568136"/>
        </c:manualLayout>
      </c:layout>
      <c:lineChart>
        <c:grouping val="standard"/>
        <c:varyColors val="0"/>
        <c:ser>
          <c:idx val="1"/>
          <c:order val="1"/>
          <c:tx>
            <c:strRef>
              <c:f>'English Version'!$G$7</c:f>
              <c:strCache>
                <c:ptCount val="1"/>
                <c:pt idx="0">
                  <c:v>Road (LHS)</c:v>
                </c:pt>
              </c:strCache>
            </c:strRef>
          </c:tx>
          <c:spPr>
            <a:ln>
              <a:solidFill>
                <a:schemeClr val="tx2">
                  <a:lumMod val="60000"/>
                  <a:lumOff val="40000"/>
                </a:schemeClr>
              </a:solidFill>
            </a:ln>
          </c:spPr>
          <c:marker>
            <c:symbol val="none"/>
          </c:marker>
          <c:dLbls>
            <c:dLbl>
              <c:idx val="0"/>
              <c:layout>
                <c:manualLayout>
                  <c:x val="-1.3527054108216433E-2"/>
                  <c:y val="2.583956929110612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CB5-4602-BC0F-7D3B242C8D24}"/>
                </c:ext>
              </c:extLst>
            </c:dLbl>
            <c:dLbl>
              <c:idx val="1"/>
              <c:layout>
                <c:manualLayout>
                  <c:x val="-4.5469487871642338E-2"/>
                  <c:y val="2.583956929110612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CB5-4602-BC0F-7D3B242C8D24}"/>
                </c:ext>
              </c:extLst>
            </c:dLbl>
            <c:dLbl>
              <c:idx val="2"/>
              <c:layout>
                <c:manualLayout>
                  <c:x val="-4.833687203158011E-2"/>
                  <c:y val="4.865596601614484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CB5-4602-BC0F-7D3B242C8D24}"/>
                </c:ext>
              </c:extLst>
            </c:dLbl>
            <c:dLbl>
              <c:idx val="3"/>
              <c:layout>
                <c:manualLayout>
                  <c:x val="-4.8336872031580165E-2"/>
                  <c:y val="3.724776765362543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CB5-4602-BC0F-7D3B242C8D24}"/>
                </c:ext>
              </c:extLst>
            </c:dLbl>
            <c:dLbl>
              <c:idx val="4"/>
              <c:layout>
                <c:manualLayout>
                  <c:x val="-5.6939024511393328E-2"/>
                  <c:y val="4.865596601614484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FCB5-4602-BC0F-7D3B242C8D24}"/>
                </c:ext>
              </c:extLst>
            </c:dLbl>
            <c:spPr>
              <a:noFill/>
              <a:ln>
                <a:noFill/>
              </a:ln>
              <a:effectLst/>
            </c:spPr>
            <c:txPr>
              <a:bodyPr/>
              <a:lstStyle/>
              <a:p>
                <a:pPr>
                  <a:defRPr sz="900">
                    <a:latin typeface="Verdana" pitchFamily="34" charset="0"/>
                    <a:ea typeface="Verdana" pitchFamily="34" charset="0"/>
                    <a:cs typeface="Verdana" pitchFamily="34" charset="0"/>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'English Version'!$H$5:$L$5</c:f>
              <c:strCache>
                <c:ptCount val="5"/>
                <c:pt idx="0">
                  <c:v>I-IV'16</c:v>
                </c:pt>
                <c:pt idx="1">
                  <c:v>I-IV'17</c:v>
                </c:pt>
                <c:pt idx="2">
                  <c:v>I-IV'18</c:v>
                </c:pt>
                <c:pt idx="3">
                  <c:v>I-IV'19</c:v>
                </c:pt>
                <c:pt idx="4">
                  <c:v>I-IV'20</c:v>
                </c:pt>
              </c:strCache>
            </c:strRef>
          </c:cat>
          <c:val>
            <c:numRef>
              <c:f>'English Version'!$H$7:$L$7</c:f>
              <c:numCache>
                <c:formatCode>#,##0.0</c:formatCode>
                <c:ptCount val="5"/>
                <c:pt idx="0">
                  <c:v>2.08679952</c:v>
                </c:pt>
                <c:pt idx="1">
                  <c:v>2.5501245899999998</c:v>
                </c:pt>
                <c:pt idx="2">
                  <c:v>2.8319628599999995</c:v>
                </c:pt>
                <c:pt idx="3">
                  <c:v>3.0097166299999998</c:v>
                </c:pt>
                <c:pt idx="4">
                  <c:v>3.2409925500000001</c:v>
                </c:pt>
              </c:numCache>
            </c:numRef>
          </c:val>
          <c:smooth val="0"/>
          <c:extLst>
            <c:ext xmlns:c16="http://schemas.microsoft.com/office/drawing/2014/chart" uri="{C3380CC4-5D6E-409C-BE32-E72D297353CC}">
              <c16:uniqueId val="{00000005-FCB5-4602-BC0F-7D3B242C8D24}"/>
            </c:ext>
          </c:extLst>
        </c:ser>
        <c:ser>
          <c:idx val="2"/>
          <c:order val="2"/>
          <c:tx>
            <c:strRef>
              <c:f>'English Version'!$G$8</c:f>
              <c:strCache>
                <c:ptCount val="1"/>
                <c:pt idx="0">
                  <c:v>Railway (LHS) </c:v>
                </c:pt>
              </c:strCache>
            </c:strRef>
          </c:tx>
          <c:spPr>
            <a:ln>
              <a:solidFill>
                <a:schemeClr val="bg1">
                  <a:lumMod val="50000"/>
                </a:schemeClr>
              </a:solidFill>
            </a:ln>
          </c:spPr>
          <c:marker>
            <c:symbol val="none"/>
          </c:marker>
          <c:dLbls>
            <c:dLbl>
              <c:idx val="0"/>
              <c:layout>
                <c:manualLayout>
                  <c:x val="-3.4000177010171766E-2"/>
                  <c:y val="-4.260962088400966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FCB5-4602-BC0F-7D3B242C8D24}"/>
                </c:ext>
              </c:extLst>
            </c:dLbl>
            <c:dLbl>
              <c:idx val="1"/>
              <c:layout>
                <c:manualLayout>
                  <c:x val="-4.528254345554561E-2"/>
                  <c:y val="-4.953089398504986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CB5-4602-BC0F-7D3B242C8D24}"/>
                </c:ext>
              </c:extLst>
            </c:dLbl>
            <c:dLbl>
              <c:idx val="2"/>
              <c:layout>
                <c:manualLayout>
                  <c:x val="-4.2376099653114251E-2"/>
                  <c:y val="-4.953089398504986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FCB5-4602-BC0F-7D3B242C8D24}"/>
                </c:ext>
              </c:extLst>
            </c:dLbl>
            <c:dLbl>
              <c:idx val="3"/>
              <c:layout>
                <c:manualLayout>
                  <c:x val="-5.1017311775421161E-2"/>
                  <c:y val="-5.523499316630946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FCB5-4602-BC0F-7D3B242C8D24}"/>
                </c:ext>
              </c:extLst>
            </c:dLbl>
            <c:dLbl>
              <c:idx val="4"/>
              <c:layout>
                <c:manualLayout>
                  <c:x val="-5.1290729272876638E-2"/>
                  <c:y val="-4.953134312671768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FCB5-4602-BC0F-7D3B242C8D24}"/>
                </c:ext>
              </c:extLst>
            </c:dLbl>
            <c:spPr>
              <a:noFill/>
              <a:ln>
                <a:noFill/>
              </a:ln>
              <a:effectLst/>
            </c:spPr>
            <c:txPr>
              <a:bodyPr/>
              <a:lstStyle/>
              <a:p>
                <a:pPr>
                  <a:defRPr sz="900">
                    <a:latin typeface="Verdana" pitchFamily="34" charset="0"/>
                    <a:ea typeface="Verdana" pitchFamily="34" charset="0"/>
                    <a:cs typeface="Verdana" pitchFamily="34" charset="0"/>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'English Version'!$H$5:$L$5</c:f>
              <c:strCache>
                <c:ptCount val="5"/>
                <c:pt idx="0">
                  <c:v>I-IV'16</c:v>
                </c:pt>
                <c:pt idx="1">
                  <c:v>I-IV'17</c:v>
                </c:pt>
                <c:pt idx="2">
                  <c:v>I-IV'18</c:v>
                </c:pt>
                <c:pt idx="3">
                  <c:v>I-IV'19</c:v>
                </c:pt>
                <c:pt idx="4">
                  <c:v>I-IV'20</c:v>
                </c:pt>
              </c:strCache>
            </c:strRef>
          </c:cat>
          <c:val>
            <c:numRef>
              <c:f>'English Version'!$H$8:$L$8</c:f>
              <c:numCache>
                <c:formatCode>#,##0.0</c:formatCode>
                <c:ptCount val="5"/>
                <c:pt idx="0">
                  <c:v>3.0972230000000001</c:v>
                </c:pt>
                <c:pt idx="1">
                  <c:v>3.0432009999999998</c:v>
                </c:pt>
                <c:pt idx="2">
                  <c:v>2.6677929999999996</c:v>
                </c:pt>
                <c:pt idx="3">
                  <c:v>2.9151289999999999</c:v>
                </c:pt>
                <c:pt idx="4">
                  <c:v>3.1994740000000004</c:v>
                </c:pt>
              </c:numCache>
            </c:numRef>
          </c:val>
          <c:smooth val="0"/>
          <c:extLst>
            <c:ext xmlns:c16="http://schemas.microsoft.com/office/drawing/2014/chart" uri="{C3380CC4-5D6E-409C-BE32-E72D297353CC}">
              <c16:uniqueId val="{0000000B-FCB5-4602-BC0F-7D3B242C8D24}"/>
            </c:ext>
          </c:extLst>
        </c:ser>
        <c:dLbls>
          <c:showLegendKey val="0"/>
          <c:showVal val="0"/>
          <c:showCatName val="0"/>
          <c:showSerName val="0"/>
          <c:showPercent val="0"/>
          <c:showBubbleSize val="0"/>
        </c:dLbls>
        <c:marker val="1"/>
        <c:smooth val="0"/>
        <c:axId val="168839808"/>
        <c:axId val="168866176"/>
      </c:lineChart>
      <c:lineChart>
        <c:grouping val="standard"/>
        <c:varyColors val="0"/>
        <c:ser>
          <c:idx val="0"/>
          <c:order val="0"/>
          <c:tx>
            <c:strRef>
              <c:f>'English Version'!$G$6</c:f>
              <c:strCache>
                <c:ptCount val="1"/>
                <c:pt idx="0">
                  <c:v>Civil Aviation (RHS) Thousand tons </c:v>
                </c:pt>
              </c:strCache>
            </c:strRef>
          </c:tx>
          <c:spPr>
            <a:ln>
              <a:solidFill>
                <a:schemeClr val="accent6">
                  <a:lumMod val="75000"/>
                </a:schemeClr>
              </a:solidFill>
            </a:ln>
          </c:spPr>
          <c:marker>
            <c:symbol val="none"/>
          </c:marker>
          <c:dLbls>
            <c:dLbl>
              <c:idx val="0"/>
              <c:layout>
                <c:manualLayout>
                  <c:x val="-4.5469487871642365E-2"/>
                  <c:y val="1.408912497771134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FCB5-4602-BC0F-7D3B242C8D24}"/>
                </c:ext>
              </c:extLst>
            </c:dLbl>
            <c:dLbl>
              <c:idx val="1"/>
              <c:layout>
                <c:manualLayout>
                  <c:x val="-5.6939024511393224E-2"/>
                  <c:y val="5.401781924652892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FCB5-4602-BC0F-7D3B242C8D24}"/>
                </c:ext>
              </c:extLst>
            </c:dLbl>
            <c:dLbl>
              <c:idx val="2"/>
              <c:layout>
                <c:manualLayout>
                  <c:x val="-4.5469487871642393E-2"/>
                  <c:y val="3.690552170274995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FCB5-4602-BC0F-7D3B242C8D24}"/>
                </c:ext>
              </c:extLst>
            </c:dLbl>
            <c:dLbl>
              <c:idx val="3"/>
              <c:layout>
                <c:manualLayout>
                  <c:x val="-4.5469487871642338E-2"/>
                  <c:y val="3.120142252149030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FCB5-4602-BC0F-7D3B242C8D24}"/>
                </c:ext>
              </c:extLst>
            </c:dLbl>
            <c:dLbl>
              <c:idx val="4"/>
              <c:layout>
                <c:manualLayout>
                  <c:x val="-5.1204256191517784E-2"/>
                  <c:y val="1.979322415897099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FCB5-4602-BC0F-7D3B242C8D24}"/>
                </c:ext>
              </c:extLst>
            </c:dLbl>
            <c:spPr>
              <a:noFill/>
              <a:ln>
                <a:noFill/>
              </a:ln>
              <a:effectLst/>
            </c:spPr>
            <c:txPr>
              <a:bodyPr/>
              <a:lstStyle/>
              <a:p>
                <a:pPr>
                  <a:defRPr sz="900">
                    <a:latin typeface="Verdana" pitchFamily="34" charset="0"/>
                    <a:ea typeface="Verdana" pitchFamily="34" charset="0"/>
                    <a:cs typeface="Verdana" pitchFamily="34" charset="0"/>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'English Version'!$H$5:$L$5</c:f>
              <c:strCache>
                <c:ptCount val="5"/>
                <c:pt idx="0">
                  <c:v>I-IV'16</c:v>
                </c:pt>
                <c:pt idx="1">
                  <c:v>I-IV'17</c:v>
                </c:pt>
                <c:pt idx="2">
                  <c:v>I-IV'18</c:v>
                </c:pt>
                <c:pt idx="3">
                  <c:v>I-IV'19</c:v>
                </c:pt>
                <c:pt idx="4">
                  <c:v>I-IV'20</c:v>
                </c:pt>
              </c:strCache>
            </c:strRef>
          </c:cat>
          <c:val>
            <c:numRef>
              <c:f>'English Version'!$H$6:$L$6</c:f>
              <c:numCache>
                <c:formatCode>#,##0.0</c:formatCode>
                <c:ptCount val="5"/>
                <c:pt idx="0">
                  <c:v>7.2073489999999998</c:v>
                </c:pt>
                <c:pt idx="1">
                  <c:v>12.266594999999999</c:v>
                </c:pt>
                <c:pt idx="2">
                  <c:v>5.9694219999999998</c:v>
                </c:pt>
                <c:pt idx="3">
                  <c:v>7.101153</c:v>
                </c:pt>
                <c:pt idx="4">
                  <c:v>4.8543310000000002</c:v>
                </c:pt>
              </c:numCache>
            </c:numRef>
          </c:val>
          <c:smooth val="0"/>
          <c:extLst>
            <c:ext xmlns:c16="http://schemas.microsoft.com/office/drawing/2014/chart" uri="{C3380CC4-5D6E-409C-BE32-E72D297353CC}">
              <c16:uniqueId val="{00000011-FCB5-4602-BC0F-7D3B242C8D24}"/>
            </c:ext>
          </c:extLst>
        </c:ser>
        <c:dLbls>
          <c:showLegendKey val="0"/>
          <c:showVal val="0"/>
          <c:showCatName val="0"/>
          <c:showSerName val="0"/>
          <c:showPercent val="0"/>
          <c:showBubbleSize val="0"/>
        </c:dLbls>
        <c:marker val="1"/>
        <c:smooth val="0"/>
        <c:axId val="168869888"/>
        <c:axId val="168868096"/>
      </c:lineChart>
      <c:catAx>
        <c:axId val="168839808"/>
        <c:scaling>
          <c:orientation val="minMax"/>
        </c:scaling>
        <c:delete val="0"/>
        <c:axPos val="b"/>
        <c:numFmt formatCode="General" sourceLinked="1"/>
        <c:majorTickMark val="out"/>
        <c:minorTickMark val="none"/>
        <c:tickLblPos val="nextTo"/>
        <c:txPr>
          <a:bodyPr/>
          <a:lstStyle/>
          <a:p>
            <a:pPr>
              <a:defRPr sz="900">
                <a:latin typeface="Verdana" pitchFamily="34" charset="0"/>
                <a:ea typeface="Verdana" pitchFamily="34" charset="0"/>
                <a:cs typeface="Verdana" pitchFamily="34" charset="0"/>
              </a:defRPr>
            </a:pPr>
            <a:endParaRPr lang="en-US"/>
          </a:p>
        </c:txPr>
        <c:crossAx val="168866176"/>
        <c:crosses val="autoZero"/>
        <c:auto val="1"/>
        <c:lblAlgn val="ctr"/>
        <c:lblOffset val="100"/>
        <c:noMultiLvlLbl val="0"/>
      </c:catAx>
      <c:valAx>
        <c:axId val="168866176"/>
        <c:scaling>
          <c:orientation val="minMax"/>
          <c:max val="5"/>
          <c:min val="0"/>
        </c:scaling>
        <c:delete val="0"/>
        <c:axPos val="l"/>
        <c:title>
          <c:tx>
            <c:rich>
              <a:bodyPr rot="-5400000" vert="horz"/>
              <a:lstStyle/>
              <a:p>
                <a:pPr>
                  <a:defRPr sz="900" b="0">
                    <a:latin typeface="Verdana" pitchFamily="34" charset="0"/>
                    <a:ea typeface="Verdana" pitchFamily="34" charset="0"/>
                    <a:cs typeface="Verdana" pitchFamily="34" charset="0"/>
                  </a:defRPr>
                </a:pPr>
                <a:r>
                  <a:rPr lang="en-US" sz="900" b="0" i="0" baseline="0">
                    <a:latin typeface="Verdana" pitchFamily="34" charset="0"/>
                    <a:ea typeface="Verdana" pitchFamily="34" charset="0"/>
                    <a:cs typeface="Verdana" pitchFamily="34" charset="0"/>
                  </a:rPr>
                  <a:t>Mln. tons</a:t>
                </a:r>
                <a:endParaRPr lang="en-US" sz="900">
                  <a:latin typeface="Verdana" pitchFamily="34" charset="0"/>
                  <a:ea typeface="Verdana" pitchFamily="34" charset="0"/>
                  <a:cs typeface="Verdana" pitchFamily="34" charset="0"/>
                </a:endParaRPr>
              </a:p>
            </c:rich>
          </c:tx>
          <c:layout>
            <c:manualLayout>
              <c:xMode val="edge"/>
              <c:yMode val="edge"/>
              <c:x val="1.5356807830843739E-2"/>
              <c:y val="0.40042056309018126"/>
            </c:manualLayout>
          </c:layout>
          <c:overlay val="0"/>
        </c:title>
        <c:numFmt formatCode="#,##0.0" sourceLinked="1"/>
        <c:majorTickMark val="out"/>
        <c:minorTickMark val="none"/>
        <c:tickLblPos val="nextTo"/>
        <c:spPr>
          <a:ln w="6350" cmpd="dbl">
            <a:solidFill>
              <a:schemeClr val="bg1">
                <a:lumMod val="75000"/>
              </a:schemeClr>
            </a:solidFill>
            <a:prstDash val="sysDash"/>
          </a:ln>
        </c:spPr>
        <c:txPr>
          <a:bodyPr/>
          <a:lstStyle/>
          <a:p>
            <a:pPr>
              <a:defRPr sz="700">
                <a:latin typeface="Verdana" pitchFamily="34" charset="0"/>
                <a:ea typeface="Verdana" pitchFamily="34" charset="0"/>
                <a:cs typeface="Verdana" pitchFamily="34" charset="0"/>
              </a:defRPr>
            </a:pPr>
            <a:endParaRPr lang="en-US"/>
          </a:p>
        </c:txPr>
        <c:crossAx val="168839808"/>
        <c:crosses val="autoZero"/>
        <c:crossBetween val="between"/>
        <c:majorUnit val="1"/>
        <c:minorUnit val="1"/>
      </c:valAx>
      <c:valAx>
        <c:axId val="168868096"/>
        <c:scaling>
          <c:orientation val="minMax"/>
          <c:max val="50"/>
          <c:min val="0"/>
        </c:scaling>
        <c:delete val="0"/>
        <c:axPos val="r"/>
        <c:numFmt formatCode="#,##0.0" sourceLinked="1"/>
        <c:majorTickMark val="out"/>
        <c:minorTickMark val="none"/>
        <c:tickLblPos val="nextTo"/>
        <c:spPr>
          <a:ln>
            <a:solidFill>
              <a:sysClr val="window" lastClr="FFFFFF">
                <a:lumMod val="75000"/>
              </a:sysClr>
            </a:solidFill>
          </a:ln>
        </c:spPr>
        <c:txPr>
          <a:bodyPr/>
          <a:lstStyle/>
          <a:p>
            <a:pPr>
              <a:defRPr sz="700">
                <a:latin typeface="Verdana" pitchFamily="34" charset="0"/>
                <a:ea typeface="Verdana" pitchFamily="34" charset="0"/>
                <a:cs typeface="Verdana" pitchFamily="34" charset="0"/>
              </a:defRPr>
            </a:pPr>
            <a:endParaRPr lang="en-US"/>
          </a:p>
        </c:txPr>
        <c:crossAx val="168869888"/>
        <c:crosses val="max"/>
        <c:crossBetween val="between"/>
        <c:majorUnit val="10"/>
        <c:minorUnit val="10"/>
      </c:valAx>
      <c:catAx>
        <c:axId val="168869888"/>
        <c:scaling>
          <c:orientation val="minMax"/>
        </c:scaling>
        <c:delete val="1"/>
        <c:axPos val="b"/>
        <c:numFmt formatCode="General" sourceLinked="1"/>
        <c:majorTickMark val="out"/>
        <c:minorTickMark val="none"/>
        <c:tickLblPos val="none"/>
        <c:crossAx val="168868096"/>
        <c:crosses val="autoZero"/>
        <c:auto val="1"/>
        <c:lblAlgn val="ctr"/>
        <c:lblOffset val="100"/>
        <c:noMultiLvlLbl val="0"/>
      </c:catAx>
      <c:spPr>
        <a:ln>
          <a:prstDash val="dashDot"/>
        </a:ln>
      </c:spPr>
    </c:plotArea>
    <c:legend>
      <c:legendPos val="r"/>
      <c:layout>
        <c:manualLayout>
          <c:xMode val="edge"/>
          <c:yMode val="edge"/>
          <c:x val="0"/>
          <c:y val="0.15019432114258049"/>
          <c:w val="0.96560826771653563"/>
          <c:h val="9.9280923217931083E-2"/>
        </c:manualLayout>
      </c:layout>
      <c:overlay val="0"/>
      <c:txPr>
        <a:bodyPr/>
        <a:lstStyle/>
        <a:p>
          <a:pPr>
            <a:defRPr sz="800">
              <a:latin typeface="Verdana" pitchFamily="34" charset="0"/>
              <a:ea typeface="Verdana" pitchFamily="34" charset="0"/>
              <a:cs typeface="Verdana" pitchFamily="34" charset="0"/>
            </a:defRPr>
          </a:pPr>
          <a:endParaRPr lang="en-US"/>
        </a:p>
      </c:txPr>
    </c:legend>
    <c:plotVisOnly val="1"/>
    <c:dispBlanksAs val="gap"/>
    <c:showDLblsOverMax val="0"/>
  </c:chart>
  <c:spPr>
    <a:ln>
      <a:noFill/>
    </a:ln>
  </c:spPr>
  <c:externalData r:id="rId2">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3B1063-1962-094E-A32D-88F9F24E4523}" type="datetimeFigureOut">
              <a:rPr lang="en-US" smtClean="0"/>
              <a:t>6/26/2020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FC8E4F-2D07-5D49-92C0-BE6C51454600}" type="slidenum">
              <a:rPr lang="en-US" smtClean="0"/>
              <a:t>‹#›</a:t>
            </a:fld>
            <a:endParaRPr lang="en-US"/>
          </a:p>
        </p:txBody>
      </p:sp>
    </p:spTree>
    <p:extLst>
      <p:ext uri="{BB962C8B-B14F-4D97-AF65-F5344CB8AC3E}">
        <p14:creationId xmlns:p14="http://schemas.microsoft.com/office/powerpoint/2010/main" val="1483095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C8E4F-2D07-5D49-92C0-BE6C51454600}" type="slidenum">
              <a:rPr lang="en-US" smtClean="0"/>
              <a:t>2</a:t>
            </a:fld>
            <a:endParaRPr lang="en-US"/>
          </a:p>
        </p:txBody>
      </p:sp>
    </p:spTree>
    <p:extLst>
      <p:ext uri="{BB962C8B-B14F-4D97-AF65-F5344CB8AC3E}">
        <p14:creationId xmlns:p14="http://schemas.microsoft.com/office/powerpoint/2010/main" val="546789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C8E4F-2D07-5D49-92C0-BE6C51454600}" type="slidenum">
              <a:rPr lang="en-US" smtClean="0"/>
              <a:t>3</a:t>
            </a:fld>
            <a:endParaRPr lang="en-US"/>
          </a:p>
        </p:txBody>
      </p:sp>
    </p:spTree>
    <p:extLst>
      <p:ext uri="{BB962C8B-B14F-4D97-AF65-F5344CB8AC3E}">
        <p14:creationId xmlns:p14="http://schemas.microsoft.com/office/powerpoint/2010/main" val="19124611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591267-9013-A441-ABFD-B2C6D141A2A8}" type="datetimeFigureOut">
              <a:rPr lang="en-US" smtClean="0"/>
              <a:t>6/26/2020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D478F-156E-5342-A9B0-03A04D9953C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591267-9013-A441-ABFD-B2C6D141A2A8}" type="datetimeFigureOut">
              <a:rPr lang="en-US" smtClean="0"/>
              <a:t>6/26/2020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D478F-156E-5342-A9B0-03A04D9953C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591267-9013-A441-ABFD-B2C6D141A2A8}" type="datetimeFigureOut">
              <a:rPr lang="en-US" smtClean="0"/>
              <a:t>6/26/2020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D478F-156E-5342-A9B0-03A04D9953C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591267-9013-A441-ABFD-B2C6D141A2A8}" type="datetimeFigureOut">
              <a:rPr lang="en-US" smtClean="0"/>
              <a:t>6/26/2020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D478F-156E-5342-A9B0-03A04D9953C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591267-9013-A441-ABFD-B2C6D141A2A8}" type="datetimeFigureOut">
              <a:rPr lang="en-US" smtClean="0"/>
              <a:t>6/26/2020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D478F-156E-5342-A9B0-03A04D9953C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591267-9013-A441-ABFD-B2C6D141A2A8}" type="datetimeFigureOut">
              <a:rPr lang="en-US" smtClean="0"/>
              <a:t>6/26/2020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3D478F-156E-5342-A9B0-03A04D9953C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591267-9013-A441-ABFD-B2C6D141A2A8}" type="datetimeFigureOut">
              <a:rPr lang="en-US" smtClean="0"/>
              <a:t>6/26/2020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3D478F-156E-5342-A9B0-03A04D9953C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591267-9013-A441-ABFD-B2C6D141A2A8}" type="datetimeFigureOut">
              <a:rPr lang="en-US" smtClean="0"/>
              <a:t>6/26/2020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3D478F-156E-5342-A9B0-03A04D9953C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591267-9013-A441-ABFD-B2C6D141A2A8}" type="datetimeFigureOut">
              <a:rPr lang="en-US" smtClean="0"/>
              <a:t>6/26/2020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3D478F-156E-5342-A9B0-03A04D9953C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591267-9013-A441-ABFD-B2C6D141A2A8}" type="datetimeFigureOut">
              <a:rPr lang="en-US" smtClean="0"/>
              <a:t>6/26/2020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3D478F-156E-5342-A9B0-03A04D9953C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591267-9013-A441-ABFD-B2C6D141A2A8}" type="datetimeFigureOut">
              <a:rPr lang="en-US" smtClean="0"/>
              <a:t>6/26/2020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3D478F-156E-5342-A9B0-03A04D9953C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591267-9013-A441-ABFD-B2C6D141A2A8}" type="datetimeFigureOut">
              <a:rPr lang="en-US" smtClean="0"/>
              <a:t>6/26/2020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3D478F-156E-5342-A9B0-03A04D9953CE}" type="slidenum">
              <a:rPr lang="en-US" smtClean="0"/>
              <a:t>‹#›</a:t>
            </a:fld>
            <a:endParaRPr lang="en-US"/>
          </a:p>
        </p:txBody>
      </p:sp>
    </p:spTree>
    <p:extLst>
      <p:ext uri="{BB962C8B-B14F-4D97-AF65-F5344CB8AC3E}">
        <p14:creationId xmlns:p14="http://schemas.microsoft.com/office/powerpoint/2010/main" val="4466627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stopcov.gov.g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5352" y="2321044"/>
            <a:ext cx="8471263" cy="1374911"/>
          </a:xfrm>
        </p:spPr>
        <p:txBody>
          <a:bodyPr/>
          <a:lstStyle/>
          <a:p>
            <a:r>
              <a:rPr lang="en-US" b="1" dirty="0">
                <a:solidFill>
                  <a:srgbClr val="002060"/>
                </a:solidFill>
              </a:rPr>
              <a:t> Measures to Minimize Risk of Spread of the Coronavirus</a:t>
            </a:r>
            <a:r>
              <a:rPr lang="en-US" dirty="0">
                <a:solidFill>
                  <a:srgbClr val="002060"/>
                </a:solidFill>
              </a:rPr>
              <a:t> </a:t>
            </a:r>
            <a:r>
              <a:rPr lang="en-US" b="1" dirty="0">
                <a:solidFill>
                  <a:srgbClr val="002060"/>
                </a:solidFill>
              </a:rPr>
              <a:t>Disease 2019 (COVID-19) in Georgia </a:t>
            </a:r>
            <a:endParaRPr lang="en-US" dirty="0">
              <a:solidFill>
                <a:srgbClr val="002060"/>
              </a:solidFill>
            </a:endParaRPr>
          </a:p>
        </p:txBody>
      </p:sp>
      <p:sp>
        <p:nvSpPr>
          <p:cNvPr id="4" name="Rectangle 3"/>
          <p:cNvSpPr/>
          <p:nvPr/>
        </p:nvSpPr>
        <p:spPr>
          <a:xfrm>
            <a:off x="597216" y="5856391"/>
            <a:ext cx="7949568" cy="646331"/>
          </a:xfrm>
          <a:prstGeom prst="rect">
            <a:avLst/>
          </a:prstGeom>
        </p:spPr>
        <p:txBody>
          <a:bodyPr wrap="square">
            <a:spAutoFit/>
          </a:bodyPr>
          <a:lstStyle/>
          <a:p>
            <a:pPr algn="ctr"/>
            <a:endParaRPr lang="en-US" dirty="0">
              <a:solidFill>
                <a:srgbClr val="333333"/>
              </a:solidFill>
              <a:latin typeface="Calibri" charset="0"/>
              <a:ea typeface="Calibri" charset="0"/>
              <a:cs typeface="Calibri" charset="0"/>
            </a:endParaRPr>
          </a:p>
          <a:p>
            <a:pPr algn="ctr"/>
            <a:r>
              <a:rPr lang="en-US" dirty="0">
                <a:solidFill>
                  <a:srgbClr val="002060"/>
                </a:solidFill>
                <a:latin typeface="Calibri" charset="0"/>
                <a:ea typeface="Calibri" charset="0"/>
                <a:cs typeface="Calibri" charset="0"/>
              </a:rPr>
              <a:t>2</a:t>
            </a:r>
            <a:r>
              <a:rPr lang="ka-GE" dirty="0">
                <a:solidFill>
                  <a:srgbClr val="002060"/>
                </a:solidFill>
                <a:latin typeface="Calibri" charset="0"/>
                <a:ea typeface="Calibri" charset="0"/>
                <a:cs typeface="Calibri" charset="0"/>
              </a:rPr>
              <a:t>6</a:t>
            </a:r>
            <a:r>
              <a:rPr lang="en-US" b="0" i="0" dirty="0">
                <a:solidFill>
                  <a:srgbClr val="002060"/>
                </a:solidFill>
                <a:effectLst/>
                <a:latin typeface="Calibri" charset="0"/>
                <a:ea typeface="Calibri" charset="0"/>
                <a:cs typeface="Calibri" charset="0"/>
              </a:rPr>
              <a:t> June 2020</a:t>
            </a:r>
          </a:p>
        </p:txBody>
      </p:sp>
    </p:spTree>
    <p:extLst>
      <p:ext uri="{BB962C8B-B14F-4D97-AF65-F5344CB8AC3E}">
        <p14:creationId xmlns:p14="http://schemas.microsoft.com/office/powerpoint/2010/main" val="1832606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241661" y="175097"/>
            <a:ext cx="4983482" cy="664122"/>
          </a:xfrm>
        </p:spPr>
        <p:txBody>
          <a:bodyPr>
            <a:noAutofit/>
          </a:bodyPr>
          <a:lstStyle/>
          <a:p>
            <a:r>
              <a:rPr lang="en-US" sz="4000" dirty="0">
                <a:solidFill>
                  <a:srgbClr val="002060"/>
                </a:solidFill>
                <a:latin typeface="Calibri Light" charset="0"/>
                <a:ea typeface="Calibri Light" charset="0"/>
                <a:cs typeface="Calibri Light" charset="0"/>
              </a:rPr>
              <a:t>Freight Transportation</a:t>
            </a:r>
          </a:p>
        </p:txBody>
      </p:sp>
      <p:graphicFrame>
        <p:nvGraphicFramePr>
          <p:cNvPr id="9" name="Table 8"/>
          <p:cNvGraphicFramePr>
            <a:graphicFrameLocks noGrp="1"/>
          </p:cNvGraphicFramePr>
          <p:nvPr>
            <p:extLst>
              <p:ext uri="{D42A27DB-BD31-4B8C-83A1-F6EECF244321}">
                <p14:modId xmlns:p14="http://schemas.microsoft.com/office/powerpoint/2010/main" val="1708870406"/>
              </p:ext>
            </p:extLst>
          </p:nvPr>
        </p:nvGraphicFramePr>
        <p:xfrm>
          <a:off x="241661" y="1010671"/>
          <a:ext cx="8502844" cy="5377807"/>
        </p:xfrm>
        <a:graphic>
          <a:graphicData uri="http://schemas.openxmlformats.org/drawingml/2006/table">
            <a:tbl>
              <a:tblPr firstRow="1" bandRow="1">
                <a:tableStyleId>{22838BEF-8BB2-4498-84A7-C5851F593DF1}</a:tableStyleId>
              </a:tblPr>
              <a:tblGrid>
                <a:gridCol w="8502844">
                  <a:extLst>
                    <a:ext uri="{9D8B030D-6E8A-4147-A177-3AD203B41FA5}">
                      <a16:colId xmlns:a16="http://schemas.microsoft.com/office/drawing/2014/main" val="20000"/>
                    </a:ext>
                  </a:extLst>
                </a:gridCol>
              </a:tblGrid>
              <a:tr h="409567">
                <a:tc>
                  <a:txBody>
                    <a:bodyPr/>
                    <a:lstStyle/>
                    <a:p>
                      <a:pPr algn="ctr"/>
                      <a:r>
                        <a:rPr lang="en-US" b="1" i="0" dirty="0">
                          <a:solidFill>
                            <a:srgbClr val="002060"/>
                          </a:solidFill>
                          <a:latin typeface="+mn-lt"/>
                          <a:ea typeface="Calibri Light" charset="0"/>
                          <a:cs typeface="Calibri Light" charset="0"/>
                        </a:rPr>
                        <a:t>Road</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4964247">
                <a:tc>
                  <a:txBody>
                    <a:bodyPr/>
                    <a:lstStyle/>
                    <a:p>
                      <a:pPr marL="285750" marR="0" lvl="0" indent="-285750" algn="just" defTabSz="914400" rtl="0" eaLnBrk="1" fontAlgn="auto" latinLnBrk="0" hangingPunct="1">
                        <a:lnSpc>
                          <a:spcPct val="100000"/>
                        </a:lnSpc>
                        <a:spcBef>
                          <a:spcPts val="0"/>
                        </a:spcBef>
                        <a:spcAft>
                          <a:spcPts val="0"/>
                        </a:spcAft>
                        <a:buClrTx/>
                        <a:buSzTx/>
                        <a:buFont typeface="Wingdings" charset="2"/>
                        <a:buChar char="§"/>
                        <a:tabLst/>
                        <a:defRPr/>
                      </a:pPr>
                      <a:r>
                        <a:rPr lang="en-US" sz="1400" b="0" i="0" kern="1200" dirty="0">
                          <a:solidFill>
                            <a:srgbClr val="002060"/>
                          </a:solidFill>
                          <a:effectLst/>
                          <a:latin typeface="Calibri Light" charset="0"/>
                          <a:ea typeface="Calibri Light" charset="0"/>
                          <a:cs typeface="Calibri Light" charset="0"/>
                        </a:rPr>
                        <a:t>On </a:t>
                      </a:r>
                      <a:r>
                        <a:rPr lang="en-US" sz="1400" b="1" i="0" kern="1200" dirty="0">
                          <a:solidFill>
                            <a:srgbClr val="002060"/>
                          </a:solidFill>
                          <a:effectLst/>
                          <a:latin typeface="Calibri Light" charset="0"/>
                          <a:ea typeface="Calibri Light" charset="0"/>
                          <a:cs typeface="Calibri Light" charset="0"/>
                        </a:rPr>
                        <a:t>28 January 2020</a:t>
                      </a:r>
                      <a:r>
                        <a:rPr lang="en-US" sz="1400" b="1" i="0" kern="1200" baseline="0" dirty="0">
                          <a:solidFill>
                            <a:srgbClr val="002060"/>
                          </a:solidFill>
                          <a:effectLst/>
                          <a:latin typeface="Calibri Light" charset="0"/>
                          <a:ea typeface="Calibri Light" charset="0"/>
                          <a:cs typeface="Calibri Light" charset="0"/>
                        </a:rPr>
                        <a:t> </a:t>
                      </a:r>
                      <a:r>
                        <a:rPr lang="en-US" sz="1400" b="0" i="0" kern="1200" baseline="0" dirty="0">
                          <a:solidFill>
                            <a:srgbClr val="002060"/>
                          </a:solidFill>
                          <a:effectLst/>
                          <a:latin typeface="Calibri Light" charset="0"/>
                          <a:ea typeface="Calibri Light" charset="0"/>
                          <a:cs typeface="Calibri Light" charset="0"/>
                        </a:rPr>
                        <a:t>first restrictive measures entered in force: </a:t>
                      </a:r>
                      <a:endParaRPr lang="en-US" sz="1400" b="0" i="0" kern="1200" dirty="0">
                        <a:solidFill>
                          <a:srgbClr val="002060"/>
                        </a:solidFill>
                        <a:effectLst/>
                        <a:latin typeface="Calibri Light" charset="0"/>
                        <a:ea typeface="Calibri Light" charset="0"/>
                        <a:cs typeface="Calibri Light" charset="0"/>
                      </a:endParaRP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IE" sz="1400" b="0" i="0" kern="1200" dirty="0">
                          <a:solidFill>
                            <a:srgbClr val="002060"/>
                          </a:solidFill>
                          <a:effectLst/>
                          <a:latin typeface="Calibri Light" charset="0"/>
                          <a:ea typeface="Calibri Light" charset="0"/>
                          <a:cs typeface="Calibri Light" charset="0"/>
                        </a:rPr>
                        <a:t>Drivers of freight vehicles are subject to mandatory screening upon entering Georgia</a:t>
                      </a:r>
                      <a:r>
                        <a:rPr lang="en-US" sz="1400" b="0" i="0" kern="1200" dirty="0">
                          <a:solidFill>
                            <a:srgbClr val="002060"/>
                          </a:solidFill>
                          <a:effectLst/>
                          <a:latin typeface="Calibri Light" charset="0"/>
                          <a:ea typeface="Calibri Light" charset="0"/>
                          <a:cs typeface="Calibri Light" charset="0"/>
                        </a:rPr>
                        <a:t>.</a:t>
                      </a:r>
                      <a:r>
                        <a:rPr lang="en-US" sz="1400" b="0" i="0" kern="1200" baseline="0" dirty="0">
                          <a:solidFill>
                            <a:srgbClr val="002060"/>
                          </a:solidFill>
                          <a:effectLst/>
                          <a:latin typeface="Calibri Light" charset="0"/>
                          <a:ea typeface="Calibri Light" charset="0"/>
                          <a:cs typeface="Calibri Light" charset="0"/>
                        </a:rPr>
                        <a:t> At first this requirement covered only drivers from states with high risk of COVID infection, later it was extended to all.</a:t>
                      </a:r>
                      <a:endParaRPr lang="en-IE" sz="1400" b="0" i="0" kern="1200" dirty="0">
                        <a:solidFill>
                          <a:srgbClr val="002060"/>
                        </a:solidFill>
                        <a:effectLst/>
                        <a:latin typeface="Calibri Light" charset="0"/>
                        <a:ea typeface="Calibri Light" charset="0"/>
                        <a:cs typeface="Calibri Light" charset="0"/>
                      </a:endParaRP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IE" sz="1400" b="0" i="0" kern="1200" dirty="0">
                          <a:solidFill>
                            <a:srgbClr val="002060"/>
                          </a:solidFill>
                          <a:effectLst/>
                          <a:latin typeface="Calibri Light" charset="0"/>
                          <a:ea typeface="Calibri Light" charset="0"/>
                          <a:cs typeface="Calibri Light" charset="0"/>
                        </a:rPr>
                        <a:t>If a suspected COVID-19 case is discovered foreign driver is not allowed to the</a:t>
                      </a:r>
                      <a:r>
                        <a:rPr lang="en-IE" sz="1400" b="0" i="0" kern="1200" baseline="0" dirty="0">
                          <a:solidFill>
                            <a:srgbClr val="002060"/>
                          </a:solidFill>
                          <a:effectLst/>
                          <a:latin typeface="Calibri Light" charset="0"/>
                          <a:ea typeface="Calibri Light" charset="0"/>
                          <a:cs typeface="Calibri Light" charset="0"/>
                        </a:rPr>
                        <a:t> country and</a:t>
                      </a:r>
                      <a:r>
                        <a:rPr lang="en-IE" sz="1400" b="0" i="0" kern="1200" dirty="0">
                          <a:solidFill>
                            <a:srgbClr val="002060"/>
                          </a:solidFill>
                          <a:effectLst/>
                          <a:latin typeface="Calibri Light" charset="0"/>
                          <a:ea typeface="Calibri Light" charset="0"/>
                          <a:cs typeface="Calibri Light" charset="0"/>
                        </a:rPr>
                        <a:t> must be isolated at the spot. In</a:t>
                      </a:r>
                      <a:r>
                        <a:rPr lang="en-IE" sz="1400" b="0" i="0" kern="1200" baseline="0" dirty="0">
                          <a:solidFill>
                            <a:srgbClr val="002060"/>
                          </a:solidFill>
                          <a:effectLst/>
                          <a:latin typeface="Calibri Light" charset="0"/>
                          <a:ea typeface="Calibri Light" charset="0"/>
                          <a:cs typeface="Calibri Light" charset="0"/>
                        </a:rPr>
                        <a:t> case the driver is a Georgian citizen it is subjected to 14-days quarantine restriction. </a:t>
                      </a:r>
                      <a:endParaRPr lang="en-IE" sz="1400" b="0" i="0" kern="1200" dirty="0">
                        <a:solidFill>
                          <a:srgbClr val="002060"/>
                        </a:solidFill>
                        <a:effectLst/>
                        <a:latin typeface="Calibri Light" charset="0"/>
                        <a:ea typeface="Calibri Light" charset="0"/>
                        <a:cs typeface="Calibri Light" charset="0"/>
                      </a:endParaRP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400" b="0" i="0" kern="1200" dirty="0">
                          <a:solidFill>
                            <a:srgbClr val="002060"/>
                          </a:solidFill>
                          <a:effectLst/>
                          <a:latin typeface="Calibri Light" charset="0"/>
                          <a:ea typeface="Calibri Light" charset="0"/>
                          <a:cs typeface="Calibri Light" charset="0"/>
                        </a:rPr>
                        <a:t>Freight vehicle is eligible to enter Georgian territory if substituted with driver from lower risk group</a:t>
                      </a:r>
                      <a:endParaRPr lang="ka-GE" sz="1400" b="0" i="0" kern="1200" dirty="0">
                        <a:solidFill>
                          <a:srgbClr val="002060"/>
                        </a:solidFill>
                        <a:effectLst/>
                        <a:latin typeface="Calibri Light" charset="0"/>
                        <a:ea typeface="Calibri Light" charset="0"/>
                        <a:cs typeface="Calibri Light" charset="0"/>
                      </a:endParaRPr>
                    </a:p>
                    <a:p>
                      <a:pPr marL="285750" marR="0" lvl="0" indent="-285750" algn="just" defTabSz="914400" rtl="0" eaLnBrk="1" fontAlgn="auto" latinLnBrk="0" hangingPunct="1">
                        <a:lnSpc>
                          <a:spcPct val="100000"/>
                        </a:lnSpc>
                        <a:spcBef>
                          <a:spcPts val="0"/>
                        </a:spcBef>
                        <a:spcAft>
                          <a:spcPts val="0"/>
                        </a:spcAft>
                        <a:buClrTx/>
                        <a:buSzTx/>
                        <a:buFont typeface="Wingdings" charset="2"/>
                        <a:buChar char="§"/>
                        <a:tabLst/>
                        <a:defRPr/>
                      </a:pPr>
                      <a:r>
                        <a:rPr lang="en-US" sz="1400" b="0" i="0" kern="1200" dirty="0">
                          <a:solidFill>
                            <a:srgbClr val="002060"/>
                          </a:solidFill>
                          <a:effectLst/>
                          <a:latin typeface="Calibri Light" charset="0"/>
                          <a:ea typeface="Calibri Light" charset="0"/>
                          <a:cs typeface="Calibri Light" charset="0"/>
                        </a:rPr>
                        <a:t>From </a:t>
                      </a:r>
                      <a:r>
                        <a:rPr lang="en-US" sz="1400" b="1" i="0" kern="1200" dirty="0">
                          <a:solidFill>
                            <a:srgbClr val="002060"/>
                          </a:solidFill>
                          <a:effectLst/>
                          <a:latin typeface="Calibri Light" charset="0"/>
                          <a:ea typeface="Calibri Light" charset="0"/>
                          <a:cs typeface="Calibri Light" charset="0"/>
                        </a:rPr>
                        <a:t>21 March</a:t>
                      </a:r>
                      <a:r>
                        <a:rPr lang="ru-RU" sz="1400" b="1" i="0" kern="1200" baseline="0" dirty="0">
                          <a:solidFill>
                            <a:srgbClr val="002060"/>
                          </a:solidFill>
                          <a:effectLst/>
                          <a:latin typeface="Calibri Light" charset="0"/>
                          <a:ea typeface="Calibri Light" charset="0"/>
                          <a:cs typeface="Calibri Light" charset="0"/>
                        </a:rPr>
                        <a:t> </a:t>
                      </a:r>
                      <a:r>
                        <a:rPr lang="en-US" sz="1400" b="1" i="0" kern="1200" baseline="0" dirty="0">
                          <a:solidFill>
                            <a:srgbClr val="002060"/>
                          </a:solidFill>
                          <a:effectLst/>
                          <a:latin typeface="Calibri Light" charset="0"/>
                          <a:ea typeface="Calibri Light" charset="0"/>
                          <a:cs typeface="Calibri Light" charset="0"/>
                        </a:rPr>
                        <a:t>till 23 May</a:t>
                      </a:r>
                      <a:r>
                        <a:rPr lang="en-US" sz="1400" b="1" i="0" kern="1200" dirty="0">
                          <a:solidFill>
                            <a:srgbClr val="002060"/>
                          </a:solidFill>
                          <a:effectLst/>
                          <a:latin typeface="Calibri Light" charset="0"/>
                          <a:ea typeface="Calibri Light" charset="0"/>
                          <a:cs typeface="Calibri Light" charset="0"/>
                        </a:rPr>
                        <a:t> 2020 </a:t>
                      </a:r>
                      <a:r>
                        <a:rPr lang="en-US" sz="1400" b="0" i="0" kern="1200" dirty="0">
                          <a:solidFill>
                            <a:srgbClr val="002060"/>
                          </a:solidFill>
                          <a:effectLst/>
                          <a:latin typeface="Calibri Light" charset="0"/>
                          <a:ea typeface="Calibri Light" charset="0"/>
                          <a:cs typeface="Calibri Light" charset="0"/>
                        </a:rPr>
                        <a:t>the </a:t>
                      </a:r>
                      <a:r>
                        <a:rPr lang="en-US" sz="1400" b="1" i="0" kern="1200" dirty="0">
                          <a:solidFill>
                            <a:srgbClr val="002060"/>
                          </a:solidFill>
                          <a:effectLst/>
                          <a:latin typeface="Calibri Light" charset="0"/>
                          <a:ea typeface="Calibri Light" charset="0"/>
                          <a:cs typeface="Calibri Light" charset="0"/>
                        </a:rPr>
                        <a:t>state of emergency</a:t>
                      </a:r>
                      <a:r>
                        <a:rPr lang="en-US" sz="1400" b="0" i="0" kern="1200" dirty="0">
                          <a:solidFill>
                            <a:srgbClr val="002060"/>
                          </a:solidFill>
                          <a:effectLst/>
                          <a:latin typeface="Calibri Light" charset="0"/>
                          <a:ea typeface="Calibri Light" charset="0"/>
                          <a:cs typeface="Calibri Light" charset="0"/>
                        </a:rPr>
                        <a:t> was declared on the territory of Georgia, however it did not affect freight transportation and it had limited restriction on logistics companies. </a:t>
                      </a:r>
                    </a:p>
                    <a:p>
                      <a:pPr marL="285750" marR="0" lvl="0" indent="-285750" algn="just" defTabSz="914400" rtl="0" eaLnBrk="1" fontAlgn="auto" latinLnBrk="0" hangingPunct="1">
                        <a:lnSpc>
                          <a:spcPct val="100000"/>
                        </a:lnSpc>
                        <a:spcBef>
                          <a:spcPts val="0"/>
                        </a:spcBef>
                        <a:spcAft>
                          <a:spcPts val="0"/>
                        </a:spcAft>
                        <a:buClrTx/>
                        <a:buSzTx/>
                        <a:buFont typeface="Wingdings" charset="2"/>
                        <a:buChar char="§"/>
                        <a:tabLst/>
                        <a:defRPr/>
                      </a:pPr>
                      <a:r>
                        <a:rPr lang="en-US" sz="1400" b="0" i="0" kern="1200" dirty="0">
                          <a:solidFill>
                            <a:srgbClr val="002060"/>
                          </a:solidFill>
                          <a:effectLst/>
                          <a:latin typeface="Calibri Light" charset="0"/>
                          <a:ea typeface="Calibri Light" charset="0"/>
                          <a:cs typeface="Calibri Light" charset="0"/>
                        </a:rPr>
                        <a:t>Since 24:00</a:t>
                      </a:r>
                      <a:r>
                        <a:rPr lang="en-US" sz="1400" b="1" i="0" kern="1200" dirty="0">
                          <a:solidFill>
                            <a:srgbClr val="002060"/>
                          </a:solidFill>
                          <a:effectLst/>
                          <a:latin typeface="Calibri Light" charset="0"/>
                          <a:ea typeface="Calibri Light" charset="0"/>
                          <a:cs typeface="Calibri Light" charset="0"/>
                        </a:rPr>
                        <a:t> of 22 March</a:t>
                      </a:r>
                      <a:r>
                        <a:rPr lang="en-US" sz="1400" b="0" i="0" kern="1200" dirty="0">
                          <a:solidFill>
                            <a:srgbClr val="002060"/>
                          </a:solidFill>
                          <a:effectLst/>
                          <a:latin typeface="Calibri Light" charset="0"/>
                          <a:ea typeface="Calibri Light" charset="0"/>
                          <a:cs typeface="Calibri Light" charset="0"/>
                        </a:rPr>
                        <a:t>, 2020 the Government of Georgia has enacted new regulations. In particular for border-crossing by passengers reduced</a:t>
                      </a:r>
                      <a:r>
                        <a:rPr lang="en-US" sz="1400" b="0" i="0" kern="1200" baseline="0" dirty="0">
                          <a:solidFill>
                            <a:srgbClr val="002060"/>
                          </a:solidFill>
                          <a:effectLst/>
                          <a:latin typeface="Calibri Light" charset="0"/>
                          <a:ea typeface="Calibri Light" charset="0"/>
                          <a:cs typeface="Calibri Light" charset="0"/>
                        </a:rPr>
                        <a:t> number of</a:t>
                      </a:r>
                      <a:r>
                        <a:rPr lang="en-US" sz="1400" b="0" i="0" kern="1200" dirty="0">
                          <a:solidFill>
                            <a:srgbClr val="002060"/>
                          </a:solidFill>
                          <a:effectLst/>
                          <a:latin typeface="Calibri Light" charset="0"/>
                          <a:ea typeface="Calibri Light" charset="0"/>
                          <a:cs typeface="Calibri Light" charset="0"/>
                        </a:rPr>
                        <a:t> border points were open from 10:00 till 18:00.</a:t>
                      </a:r>
                      <a:r>
                        <a:rPr lang="en-US" sz="1400" b="0" i="0" kern="1200" baseline="0" dirty="0">
                          <a:solidFill>
                            <a:srgbClr val="002060"/>
                          </a:solidFill>
                          <a:effectLst/>
                          <a:latin typeface="Calibri Light" charset="0"/>
                          <a:ea typeface="Calibri Light" charset="0"/>
                          <a:cs typeface="Calibri Light" charset="0"/>
                        </a:rPr>
                        <a:t> However, for transport and transit of goods all border check-points are open for 24/7.</a:t>
                      </a:r>
                      <a:endParaRPr lang="en-US" sz="1400" b="0" i="0" kern="1200" dirty="0">
                        <a:solidFill>
                          <a:srgbClr val="002060"/>
                        </a:solidFill>
                        <a:effectLst/>
                        <a:latin typeface="Calibri Light" charset="0"/>
                        <a:ea typeface="Calibri Light" charset="0"/>
                        <a:cs typeface="Calibri Light" charset="0"/>
                      </a:endParaRPr>
                    </a:p>
                    <a:p>
                      <a:pPr marL="285750" marR="0" lvl="0" indent="-285750" algn="just" defTabSz="914400" rtl="0" eaLnBrk="1" fontAlgn="auto" latinLnBrk="0" hangingPunct="1">
                        <a:lnSpc>
                          <a:spcPct val="100000"/>
                        </a:lnSpc>
                        <a:spcBef>
                          <a:spcPts val="0"/>
                        </a:spcBef>
                        <a:spcAft>
                          <a:spcPts val="0"/>
                        </a:spcAft>
                        <a:buClrTx/>
                        <a:buSzTx/>
                        <a:buFont typeface="Wingdings" charset="2"/>
                        <a:buChar char="§"/>
                        <a:tabLst/>
                        <a:defRPr/>
                      </a:pPr>
                      <a:r>
                        <a:rPr lang="en-US" sz="1400" b="0" i="0" kern="1200" dirty="0">
                          <a:solidFill>
                            <a:srgbClr val="002060"/>
                          </a:solidFill>
                          <a:effectLst/>
                          <a:latin typeface="Calibri Light" charset="0"/>
                          <a:ea typeface="Calibri Light" charset="0"/>
                          <a:cs typeface="Calibri Light" charset="0"/>
                        </a:rPr>
                        <a:t>On </a:t>
                      </a:r>
                      <a:r>
                        <a:rPr lang="en-US" sz="1400" b="1" i="0" kern="1200" dirty="0">
                          <a:solidFill>
                            <a:srgbClr val="002060"/>
                          </a:solidFill>
                          <a:effectLst/>
                          <a:latin typeface="Calibri Light" charset="0"/>
                          <a:ea typeface="Calibri Light" charset="0"/>
                          <a:cs typeface="Calibri Light" charset="0"/>
                        </a:rPr>
                        <a:t>5 April 202</a:t>
                      </a:r>
                      <a:r>
                        <a:rPr lang="ka-GE" sz="1400" b="1" i="0" kern="1200" dirty="0">
                          <a:solidFill>
                            <a:srgbClr val="002060"/>
                          </a:solidFill>
                          <a:effectLst/>
                          <a:latin typeface="Calibri Light" charset="0"/>
                          <a:ea typeface="Calibri Light" charset="0"/>
                          <a:cs typeface="Calibri Light" charset="0"/>
                        </a:rPr>
                        <a:t>0</a:t>
                      </a:r>
                      <a:r>
                        <a:rPr lang="en-US" sz="1400" b="1" i="0" kern="1200" dirty="0">
                          <a:solidFill>
                            <a:srgbClr val="002060"/>
                          </a:solidFill>
                          <a:effectLst/>
                          <a:latin typeface="Calibri Light" charset="0"/>
                          <a:ea typeface="Calibri Light" charset="0"/>
                          <a:cs typeface="Calibri Light" charset="0"/>
                        </a:rPr>
                        <a:t> </a:t>
                      </a:r>
                      <a:r>
                        <a:rPr lang="en-US" sz="1400" b="0" i="0" kern="1200" dirty="0">
                          <a:solidFill>
                            <a:srgbClr val="002060"/>
                          </a:solidFill>
                          <a:effectLst/>
                          <a:latin typeface="Calibri Light" charset="0"/>
                          <a:ea typeface="Calibri Light" charset="0"/>
                          <a:cs typeface="Calibri Light" charset="0"/>
                        </a:rPr>
                        <a:t>the rules of entering foreign vehicles and drivers changed:</a:t>
                      </a:r>
                      <a:endParaRPr lang="en-IE" sz="1400" b="0" i="0" kern="1200" dirty="0">
                        <a:solidFill>
                          <a:srgbClr val="002060"/>
                        </a:solidFill>
                        <a:effectLst/>
                        <a:latin typeface="Calibri Light" charset="0"/>
                        <a:ea typeface="Calibri Light" charset="0"/>
                        <a:cs typeface="Calibri Light" charset="0"/>
                      </a:endParaRPr>
                    </a:p>
                    <a:p>
                      <a:pPr marL="285750" marR="0" lvl="0" indent="-285750" algn="just" defTabSz="914400" rtl="0" eaLnBrk="1" fontAlgn="auto" latinLnBrk="0" hangingPunct="1">
                        <a:lnSpc>
                          <a:spcPct val="100000"/>
                        </a:lnSpc>
                        <a:spcBef>
                          <a:spcPts val="0"/>
                        </a:spcBef>
                        <a:spcAft>
                          <a:spcPts val="0"/>
                        </a:spcAft>
                        <a:buClrTx/>
                        <a:buSzTx/>
                        <a:buFont typeface="Wingdings" charset="2"/>
                        <a:buChar char="§"/>
                        <a:tabLst/>
                        <a:defRPr/>
                      </a:pPr>
                      <a:r>
                        <a:rPr lang="en-IE" sz="1400" b="0" i="0" kern="1200" dirty="0">
                          <a:solidFill>
                            <a:srgbClr val="002060"/>
                          </a:solidFill>
                          <a:effectLst/>
                          <a:latin typeface="Calibri Light" charset="0"/>
                          <a:ea typeface="Calibri Light" charset="0"/>
                          <a:cs typeface="Calibri Light" charset="0"/>
                        </a:rPr>
                        <a:t>Freight vehicles registered in foreign countries need to move non-stop to their destinations after the customs procedure (stopping is only allowed at designated places).</a:t>
                      </a:r>
                      <a:endParaRPr lang="en-US" sz="1400" b="0" i="0" kern="1200" dirty="0">
                        <a:solidFill>
                          <a:srgbClr val="002060"/>
                        </a:solidFill>
                        <a:effectLst/>
                        <a:latin typeface="Calibri Light" charset="0"/>
                        <a:ea typeface="Calibri Light" charset="0"/>
                        <a:cs typeface="Calibri Light" charset="0"/>
                      </a:endParaRPr>
                    </a:p>
                    <a:p>
                      <a:pPr marL="285750" marR="0" lvl="0" indent="-285750" algn="just" defTabSz="914400" rtl="0" eaLnBrk="1" fontAlgn="auto" latinLnBrk="0" hangingPunct="1">
                        <a:lnSpc>
                          <a:spcPct val="100000"/>
                        </a:lnSpc>
                        <a:spcBef>
                          <a:spcPts val="0"/>
                        </a:spcBef>
                        <a:spcAft>
                          <a:spcPts val="0"/>
                        </a:spcAft>
                        <a:buClrTx/>
                        <a:buSzTx/>
                        <a:buFont typeface="Wingdings" charset="2"/>
                        <a:buChar char="§"/>
                        <a:tabLst/>
                        <a:defRPr/>
                      </a:pPr>
                      <a:r>
                        <a:rPr lang="en-IE" sz="1400" b="0" i="0" kern="1200" baseline="0" dirty="0">
                          <a:solidFill>
                            <a:srgbClr val="002060"/>
                          </a:solidFill>
                          <a:effectLst/>
                          <a:latin typeface="Calibri Light" charset="0"/>
                          <a:ea typeface="Calibri Light" charset="0"/>
                          <a:cs typeface="Calibri Light" charset="0"/>
                        </a:rPr>
                        <a:t>F</a:t>
                      </a:r>
                      <a:r>
                        <a:rPr lang="en-IE" sz="1400" b="0" i="0" kern="1200" dirty="0">
                          <a:solidFill>
                            <a:srgbClr val="002060"/>
                          </a:solidFill>
                          <a:effectLst/>
                          <a:latin typeface="Calibri Light" charset="0"/>
                          <a:ea typeface="Calibri Light" charset="0"/>
                          <a:cs typeface="Calibri Light" charset="0"/>
                        </a:rPr>
                        <a:t>reight vehicles registered in foreign countries need to leave Georgia within  the defined</a:t>
                      </a:r>
                      <a:r>
                        <a:rPr lang="en-IE" sz="1400" b="0" i="0" kern="1200" baseline="0" dirty="0">
                          <a:solidFill>
                            <a:srgbClr val="002060"/>
                          </a:solidFill>
                          <a:effectLst/>
                          <a:latin typeface="Calibri Light" charset="0"/>
                          <a:ea typeface="Calibri Light" charset="0"/>
                          <a:cs typeface="Calibri Light" charset="0"/>
                        </a:rPr>
                        <a:t> period of time. The time varies based on type of operation, mode of entering and destination. The maximum period of stay is allowed for</a:t>
                      </a:r>
                      <a:r>
                        <a:rPr lang="en-US" sz="1400" b="0" i="0" kern="1200" baseline="0" dirty="0">
                          <a:solidFill>
                            <a:srgbClr val="002060"/>
                          </a:solidFill>
                          <a:effectLst/>
                          <a:latin typeface="Calibri Light" charset="0"/>
                          <a:ea typeface="Calibri Light" charset="0"/>
                          <a:cs typeface="Calibri Light" charset="0"/>
                        </a:rPr>
                        <a:t> transit movement using ferry crossing and cases when after unloading of the imported goods the freight vehicle is loaded for further purposes of export from Georgia – at first it was defined as 48 hours but due to requirements of market was extended up to 7 days.</a:t>
                      </a:r>
                    </a:p>
                    <a:p>
                      <a:pPr marL="285750" marR="0" lvl="0" indent="-285750" algn="just" defTabSz="914400" rtl="0" eaLnBrk="1" fontAlgn="auto" latinLnBrk="0" hangingPunct="1">
                        <a:lnSpc>
                          <a:spcPct val="100000"/>
                        </a:lnSpc>
                        <a:spcBef>
                          <a:spcPts val="0"/>
                        </a:spcBef>
                        <a:spcAft>
                          <a:spcPts val="0"/>
                        </a:spcAft>
                        <a:buClrTx/>
                        <a:buSzTx/>
                        <a:buFont typeface="Wingdings" charset="2"/>
                        <a:buChar char="§"/>
                        <a:tabLst/>
                        <a:defRPr/>
                      </a:pPr>
                      <a:r>
                        <a:rPr lang="en-US" sz="1400" b="0" i="0" kern="1200" baseline="0" dirty="0">
                          <a:solidFill>
                            <a:srgbClr val="002060"/>
                          </a:solidFill>
                          <a:effectLst/>
                          <a:latin typeface="Calibri Light" charset="0"/>
                          <a:ea typeface="Calibri Light" charset="0"/>
                          <a:cs typeface="Calibri Light" charset="0"/>
                        </a:rPr>
                        <a:t>On 14 April 2020 as a part of state of emergency restrictions 4 major municipalities were closed from entering and leaving, however this had limited restriction on logistics companies as the special systems of passes were introduced.  The ban was lifted completely on 11 May 2020</a:t>
                      </a:r>
                      <a:endParaRPr lang="ka-GE" sz="1400" b="0" i="0" kern="1200" baseline="0" dirty="0">
                        <a:solidFill>
                          <a:srgbClr val="002060"/>
                        </a:solidFill>
                        <a:effectLst/>
                        <a:latin typeface="Calibri Light" charset="0"/>
                        <a:ea typeface="Calibri Light" charset="0"/>
                        <a:cs typeface="Calibri Light" charset="0"/>
                      </a:endParaRPr>
                    </a:p>
                    <a:p>
                      <a:pPr marL="0" marR="0" lvl="0" indent="0" algn="just" defTabSz="914400" rtl="0" eaLnBrk="1" fontAlgn="auto" latinLnBrk="0" hangingPunct="1">
                        <a:lnSpc>
                          <a:spcPct val="100000"/>
                        </a:lnSpc>
                        <a:spcBef>
                          <a:spcPts val="0"/>
                        </a:spcBef>
                        <a:spcAft>
                          <a:spcPts val="0"/>
                        </a:spcAft>
                        <a:buClrTx/>
                        <a:buSzTx/>
                        <a:buFont typeface="Wingdings" charset="2"/>
                        <a:buNone/>
                        <a:tabLst/>
                        <a:defRPr/>
                      </a:pPr>
                      <a:r>
                        <a:rPr lang="fr-FR" sz="1200" b="0" i="0" kern="1200" baseline="0" dirty="0">
                          <a:solidFill>
                            <a:srgbClr val="002060"/>
                          </a:solidFill>
                          <a:effectLst/>
                          <a:latin typeface="Calibri Light" charset="0"/>
                          <a:ea typeface="Calibri Light" charset="0"/>
                          <a:cs typeface="Calibri Light" charset="0"/>
                        </a:rPr>
                        <a:t>   </a:t>
                      </a:r>
                      <a:endParaRPr lang="en-US" sz="1200" b="0" i="0" kern="1200" dirty="0">
                        <a:solidFill>
                          <a:srgbClr val="002060"/>
                        </a:solidFill>
                        <a:effectLst/>
                        <a:latin typeface="Calibri Light" charset="0"/>
                        <a:ea typeface="Calibri Light" charset="0"/>
                        <a:cs typeface="Calibri Light"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606148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77820" y="136185"/>
            <a:ext cx="4983482" cy="664122"/>
          </a:xfrm>
        </p:spPr>
        <p:txBody>
          <a:bodyPr>
            <a:noAutofit/>
          </a:bodyPr>
          <a:lstStyle/>
          <a:p>
            <a:r>
              <a:rPr lang="en-US" sz="4000" dirty="0">
                <a:solidFill>
                  <a:srgbClr val="002060"/>
                </a:solidFill>
                <a:latin typeface="Calibri Light" charset="0"/>
                <a:ea typeface="Calibri Light" charset="0"/>
                <a:cs typeface="Calibri Light" charset="0"/>
              </a:rPr>
              <a:t>Freight Transportation</a:t>
            </a:r>
          </a:p>
        </p:txBody>
      </p:sp>
      <p:graphicFrame>
        <p:nvGraphicFramePr>
          <p:cNvPr id="9" name="Table 8"/>
          <p:cNvGraphicFramePr>
            <a:graphicFrameLocks noGrp="1"/>
          </p:cNvGraphicFramePr>
          <p:nvPr>
            <p:extLst>
              <p:ext uri="{D42A27DB-BD31-4B8C-83A1-F6EECF244321}">
                <p14:modId xmlns:p14="http://schemas.microsoft.com/office/powerpoint/2010/main" val="921125149"/>
              </p:ext>
            </p:extLst>
          </p:nvPr>
        </p:nvGraphicFramePr>
        <p:xfrm>
          <a:off x="267786" y="945099"/>
          <a:ext cx="8467841" cy="5578929"/>
        </p:xfrm>
        <a:graphic>
          <a:graphicData uri="http://schemas.openxmlformats.org/drawingml/2006/table">
            <a:tbl>
              <a:tblPr firstRow="1" bandRow="1">
                <a:tableStyleId>{22838BEF-8BB2-4498-84A7-C5851F593DF1}</a:tableStyleId>
              </a:tblPr>
              <a:tblGrid>
                <a:gridCol w="8467841">
                  <a:extLst>
                    <a:ext uri="{9D8B030D-6E8A-4147-A177-3AD203B41FA5}">
                      <a16:colId xmlns:a16="http://schemas.microsoft.com/office/drawing/2014/main" val="20000"/>
                    </a:ext>
                  </a:extLst>
                </a:gridCol>
              </a:tblGrid>
              <a:tr h="614682">
                <a:tc>
                  <a:txBody>
                    <a:bodyPr/>
                    <a:lstStyle/>
                    <a:p>
                      <a:pPr algn="ctr"/>
                      <a:r>
                        <a:rPr lang="en-US" dirty="0">
                          <a:solidFill>
                            <a:srgbClr val="002060"/>
                          </a:solidFill>
                        </a:rPr>
                        <a:t>Sea</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4964247">
                <a:tc>
                  <a:txBody>
                    <a:bodyPr/>
                    <a:lstStyle/>
                    <a:p>
                      <a:pPr marL="285750" lvl="0" indent="-285750" algn="just">
                        <a:buFont typeface="Wingdings" charset="2"/>
                        <a:buChar char="§"/>
                      </a:pPr>
                      <a:r>
                        <a:rPr lang="en-US" sz="2000" b="0" i="0" kern="1200" dirty="0">
                          <a:solidFill>
                            <a:srgbClr val="002060"/>
                          </a:solidFill>
                          <a:effectLst/>
                          <a:latin typeface="Calibri Light" charset="0"/>
                          <a:ea typeface="Calibri Light" charset="0"/>
                          <a:cs typeface="Calibri Light" charset="0"/>
                        </a:rPr>
                        <a:t>Since </a:t>
                      </a:r>
                      <a:r>
                        <a:rPr lang="en-US" sz="2000" b="1" i="0" kern="1200" dirty="0">
                          <a:solidFill>
                            <a:srgbClr val="002060"/>
                          </a:solidFill>
                          <a:effectLst/>
                          <a:latin typeface="Calibri Light" charset="0"/>
                          <a:ea typeface="Calibri Light" charset="0"/>
                          <a:cs typeface="Calibri Light" charset="0"/>
                        </a:rPr>
                        <a:t>2 March, 2020 </a:t>
                      </a:r>
                      <a:r>
                        <a:rPr lang="en-US" sz="2000" b="0" i="0" kern="1200" dirty="0">
                          <a:solidFill>
                            <a:srgbClr val="002060"/>
                          </a:solidFill>
                          <a:effectLst/>
                          <a:latin typeface="Calibri Light" charset="0"/>
                          <a:ea typeface="Calibri Light" charset="0"/>
                          <a:cs typeface="Calibri Light" charset="0"/>
                        </a:rPr>
                        <a:t>the Maritime Transport Agency of Georgia has implemented different measures in order to avoid the risk of spread of the CORONAVIRUS Disease 2019 (COVID-19) in Georgia.</a:t>
                      </a:r>
                    </a:p>
                    <a:p>
                      <a:pPr marL="285750" lvl="0" indent="-285750" algn="just">
                        <a:buFont typeface="Wingdings" charset="2"/>
                        <a:buChar char="§"/>
                      </a:pPr>
                      <a:r>
                        <a:rPr lang="en-US" sz="2000" b="0" i="0" kern="1200" dirty="0">
                          <a:solidFill>
                            <a:srgbClr val="002060"/>
                          </a:solidFill>
                          <a:effectLst/>
                          <a:latin typeface="Calibri Light" charset="0"/>
                          <a:ea typeface="Calibri Light" charset="0"/>
                          <a:cs typeface="Calibri Light" charset="0"/>
                        </a:rPr>
                        <a:t>All ships calling the Georgian ports need to submit a maritime health declaration</a:t>
                      </a:r>
                      <a:r>
                        <a:rPr lang="en-US" sz="2000" b="0" i="0" kern="1200" baseline="0" dirty="0">
                          <a:solidFill>
                            <a:srgbClr val="002060"/>
                          </a:solidFill>
                          <a:effectLst/>
                          <a:latin typeface="Calibri Light" charset="0"/>
                          <a:ea typeface="Calibri Light" charset="0"/>
                          <a:cs typeface="Calibri Light" charset="0"/>
                        </a:rPr>
                        <a:t> </a:t>
                      </a:r>
                      <a:r>
                        <a:rPr lang="en-US" sz="2000" b="0" i="0" kern="1200" dirty="0">
                          <a:solidFill>
                            <a:srgbClr val="002060"/>
                          </a:solidFill>
                          <a:effectLst/>
                          <a:latin typeface="Calibri Light" charset="0"/>
                          <a:ea typeface="Calibri Light" charset="0"/>
                          <a:cs typeface="Calibri Light" charset="0"/>
                        </a:rPr>
                        <a:t>at least 24 hours before calling the port.</a:t>
                      </a:r>
                    </a:p>
                    <a:p>
                      <a:pPr marL="285750" lvl="0" indent="-285750" algn="just">
                        <a:buFont typeface="Wingdings" charset="2"/>
                        <a:buChar char="§"/>
                      </a:pPr>
                      <a:r>
                        <a:rPr lang="en-IE" sz="2000" b="0" i="0" kern="1200" dirty="0">
                          <a:solidFill>
                            <a:srgbClr val="002060"/>
                          </a:solidFill>
                          <a:effectLst/>
                          <a:latin typeface="Calibri Light" charset="0"/>
                          <a:ea typeface="Calibri Light" charset="0"/>
                          <a:cs typeface="Calibri Light" charset="0"/>
                        </a:rPr>
                        <a:t>A ship’s Master is also responsible for observing further health of the ship’s crew and passengers.</a:t>
                      </a:r>
                    </a:p>
                    <a:p>
                      <a:pPr marL="285750" lvl="0" indent="-285750" algn="just">
                        <a:buFont typeface="Wingdings" charset="2"/>
                        <a:buChar char="§"/>
                      </a:pPr>
                      <a:r>
                        <a:rPr lang="en-IE" sz="2000" b="0" i="0" kern="1200" dirty="0">
                          <a:solidFill>
                            <a:srgbClr val="002060"/>
                          </a:solidFill>
                          <a:effectLst/>
                          <a:latin typeface="Calibri Light" charset="0"/>
                          <a:ea typeface="Calibri Light" charset="0"/>
                          <a:cs typeface="Calibri Light" charset="0"/>
                        </a:rPr>
                        <a:t>If submitted documents show the existence of COVID-19 case or after screening the existence of COVID-19 is proved on board of the ship, all possible contacts will be restricted with the subject vessel. </a:t>
                      </a:r>
                      <a:endParaRPr lang="en-US" sz="2000" b="0" i="0" kern="1200" dirty="0">
                        <a:solidFill>
                          <a:srgbClr val="002060"/>
                        </a:solidFill>
                        <a:effectLst/>
                        <a:latin typeface="Calibri Light" charset="0"/>
                        <a:ea typeface="Calibri Light" charset="0"/>
                        <a:cs typeface="Calibri Light" charset="0"/>
                      </a:endParaRPr>
                    </a:p>
                    <a:p>
                      <a:pPr marL="285750" lvl="0" indent="-285750" algn="just">
                        <a:buFont typeface="Wingdings" charset="2"/>
                        <a:buChar char="§"/>
                      </a:pPr>
                      <a:r>
                        <a:rPr lang="en-IE" sz="2000" b="0" i="0" kern="1200" dirty="0">
                          <a:solidFill>
                            <a:srgbClr val="002060"/>
                          </a:solidFill>
                          <a:effectLst/>
                          <a:latin typeface="Calibri Light" charset="0"/>
                          <a:ea typeface="Calibri Light" charset="0"/>
                          <a:cs typeface="Calibri Light" charset="0"/>
                        </a:rPr>
                        <a:t>Pilots acting in Georgian ports must use personal safety equipment while going on-board of all ships, including: mask, single use gloves and safety glasses,</a:t>
                      </a:r>
                      <a:r>
                        <a:rPr lang="en-IE" sz="2000" b="0" i="0" kern="1200" baseline="0" dirty="0">
                          <a:solidFill>
                            <a:srgbClr val="002060"/>
                          </a:solidFill>
                          <a:effectLst/>
                          <a:latin typeface="Calibri Light" charset="0"/>
                          <a:ea typeface="Calibri Light" charset="0"/>
                          <a:cs typeface="Calibri Light" charset="0"/>
                        </a:rPr>
                        <a:t> etc.</a:t>
                      </a:r>
                      <a:endParaRPr lang="en-US" sz="2000" b="0" i="0" kern="1200" dirty="0">
                        <a:solidFill>
                          <a:srgbClr val="002060"/>
                        </a:solidFill>
                        <a:effectLst/>
                        <a:latin typeface="Calibri Light" charset="0"/>
                        <a:ea typeface="Calibri Light" charset="0"/>
                        <a:cs typeface="Calibri Light" charset="0"/>
                      </a:endParaRPr>
                    </a:p>
                    <a:p>
                      <a:endParaRPr lang="en-US" sz="1600" dirty="0">
                        <a:solidFill>
                          <a:srgbClr val="002060"/>
                        </a:solidFill>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8374394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386" y="366072"/>
            <a:ext cx="8410847" cy="627652"/>
          </a:xfrm>
        </p:spPr>
        <p:txBody>
          <a:bodyPr>
            <a:normAutofit fontScale="90000"/>
          </a:bodyPr>
          <a:lstStyle/>
          <a:p>
            <a:r>
              <a:rPr lang="en-US" dirty="0">
                <a:solidFill>
                  <a:srgbClr val="002060"/>
                </a:solidFill>
                <a:latin typeface="Calibri Light" charset="0"/>
                <a:ea typeface="Calibri Light" charset="0"/>
                <a:cs typeface="Calibri Light" charset="0"/>
              </a:rPr>
              <a:t>Provision of Updated Information</a:t>
            </a:r>
          </a:p>
        </p:txBody>
      </p:sp>
      <p:sp>
        <p:nvSpPr>
          <p:cNvPr id="4" name="Rectangle 3"/>
          <p:cNvSpPr/>
          <p:nvPr/>
        </p:nvSpPr>
        <p:spPr>
          <a:xfrm>
            <a:off x="158386" y="1745243"/>
            <a:ext cx="8571277" cy="3170099"/>
          </a:xfrm>
          <a:prstGeom prst="rect">
            <a:avLst/>
          </a:prstGeom>
        </p:spPr>
        <p:txBody>
          <a:bodyPr wrap="square">
            <a:spAutoFit/>
          </a:bodyPr>
          <a:lstStyle/>
          <a:p>
            <a:pPr marL="342900" indent="-342900" algn="just">
              <a:spcAft>
                <a:spcPts val="0"/>
              </a:spcAft>
              <a:buFont typeface="Wingdings" charset="2"/>
              <a:buChar char="§"/>
            </a:pPr>
            <a:r>
              <a:rPr lang="en-US" sz="2000" dirty="0">
                <a:solidFill>
                  <a:srgbClr val="002060"/>
                </a:solidFill>
                <a:effectLst/>
                <a:latin typeface="Calibri Light" charset="0"/>
                <a:ea typeface="Calibri Light" charset="0"/>
                <a:cs typeface="Calibri Light" charset="0"/>
              </a:rPr>
              <a:t>Government of Georgia has created a special web page (available in  the English</a:t>
            </a:r>
            <a:r>
              <a:rPr lang="en-GB" sz="2000" dirty="0">
                <a:solidFill>
                  <a:srgbClr val="002060"/>
                </a:solidFill>
                <a:latin typeface="Calibri Light" charset="0"/>
                <a:ea typeface="Calibri Light" charset="0"/>
                <a:cs typeface="Calibri Light" charset="0"/>
              </a:rPr>
              <a:t>  language as well</a:t>
            </a:r>
            <a:r>
              <a:rPr lang="en-US" sz="2000" dirty="0">
                <a:solidFill>
                  <a:srgbClr val="002060"/>
                </a:solidFill>
                <a:effectLst/>
                <a:latin typeface="Calibri Light" charset="0"/>
                <a:ea typeface="Calibri Light" charset="0"/>
                <a:cs typeface="Calibri Light" charset="0"/>
              </a:rPr>
              <a:t>) </a:t>
            </a:r>
            <a:r>
              <a:rPr lang="en-US" sz="2000" u="sng" dirty="0">
                <a:solidFill>
                  <a:srgbClr val="002060"/>
                </a:solidFill>
                <a:effectLst/>
                <a:latin typeface="Calibri Light" charset="0"/>
                <a:ea typeface="Calibri Light" charset="0"/>
                <a:cs typeface="Calibri Light" charset="0"/>
                <a:hlinkClick r:id="rId2"/>
              </a:rPr>
              <a:t>https://stopcov.gov.ge/</a:t>
            </a:r>
            <a:r>
              <a:rPr lang="en-US" sz="2000" dirty="0">
                <a:solidFill>
                  <a:srgbClr val="002060"/>
                </a:solidFill>
                <a:effectLst/>
                <a:latin typeface="Calibri Light" charset="0"/>
                <a:ea typeface="Calibri Light" charset="0"/>
                <a:cs typeface="Calibri Light" charset="0"/>
              </a:rPr>
              <a:t> where it is possible to find all relevant updates and contact information</a:t>
            </a:r>
          </a:p>
          <a:p>
            <a:pPr marL="342900" indent="-342900" algn="just">
              <a:spcAft>
                <a:spcPts val="0"/>
              </a:spcAft>
              <a:buFont typeface="Wingdings" charset="2"/>
              <a:buChar char="§"/>
            </a:pPr>
            <a:endParaRPr lang="en-US" sz="2000" dirty="0">
              <a:solidFill>
                <a:srgbClr val="002060"/>
              </a:solidFill>
              <a:effectLst/>
              <a:latin typeface="Calibri Light" charset="0"/>
              <a:ea typeface="Calibri Light" charset="0"/>
              <a:cs typeface="Calibri Light" charset="0"/>
            </a:endParaRPr>
          </a:p>
          <a:p>
            <a:pPr marL="342900" indent="-342900" algn="just">
              <a:spcAft>
                <a:spcPts val="0"/>
              </a:spcAft>
              <a:buFont typeface="Wingdings" charset="2"/>
              <a:buChar char="§"/>
            </a:pPr>
            <a:r>
              <a:rPr lang="en-US" sz="2000" dirty="0">
                <a:solidFill>
                  <a:srgbClr val="002060"/>
                </a:solidFill>
                <a:latin typeface="Calibri Light" charset="0"/>
                <a:ea typeface="Calibri Light" charset="0"/>
                <a:cs typeface="Calibri Light" charset="0"/>
              </a:rPr>
              <a:t>Georgian government also set up a hotline dedicated to COVID-19</a:t>
            </a:r>
          </a:p>
          <a:p>
            <a:pPr algn="just">
              <a:spcAft>
                <a:spcPts val="0"/>
              </a:spcAft>
            </a:pPr>
            <a:endParaRPr lang="en-US" sz="2000" dirty="0">
              <a:solidFill>
                <a:srgbClr val="002060"/>
              </a:solidFill>
              <a:latin typeface="Calibri Light" charset="0"/>
              <a:ea typeface="Calibri Light" charset="0"/>
              <a:cs typeface="Calibri Light" charset="0"/>
            </a:endParaRPr>
          </a:p>
          <a:p>
            <a:pPr marL="342900" indent="-342900" algn="just">
              <a:spcAft>
                <a:spcPts val="0"/>
              </a:spcAft>
              <a:buFont typeface="Wingdings" charset="2"/>
              <a:buChar char="§"/>
            </a:pPr>
            <a:r>
              <a:rPr lang="en-US" sz="2000" dirty="0">
                <a:solidFill>
                  <a:srgbClr val="002060"/>
                </a:solidFill>
                <a:latin typeface="Calibri Light" charset="0"/>
                <a:ea typeface="Calibri Light" charset="0"/>
                <a:cs typeface="Calibri Light" charset="0"/>
              </a:rPr>
              <a:t>Hotline set up dedicated to road, rail and maritime transport separately</a:t>
            </a:r>
          </a:p>
          <a:p>
            <a:pPr marL="342900" indent="-342900" algn="just">
              <a:spcAft>
                <a:spcPts val="0"/>
              </a:spcAft>
              <a:buFont typeface="Wingdings" charset="2"/>
              <a:buChar char="§"/>
            </a:pPr>
            <a:endParaRPr lang="en-US" sz="2000" dirty="0">
              <a:effectLst/>
              <a:latin typeface="Calibri Light" charset="0"/>
              <a:ea typeface="Calibri Light" charset="0"/>
              <a:cs typeface="Calibri Light" charset="0"/>
            </a:endParaRPr>
          </a:p>
          <a:p>
            <a:pPr marL="342900" indent="-342900" algn="just">
              <a:spcAft>
                <a:spcPts val="0"/>
              </a:spcAft>
              <a:buFont typeface="Wingdings" charset="2"/>
              <a:buChar char="§"/>
            </a:pPr>
            <a:r>
              <a:rPr lang="en-US" sz="2000" dirty="0">
                <a:solidFill>
                  <a:srgbClr val="002060"/>
                </a:solidFill>
                <a:latin typeface="Calibri Light" charset="0"/>
                <a:ea typeface="Calibri Light" charset="0"/>
                <a:cs typeface="Calibri Light" charset="0"/>
              </a:rPr>
              <a:t>Updated information on transport policy measures of Georgia is regularly provided to international partners  (EC, TRACECA, </a:t>
            </a:r>
            <a:r>
              <a:rPr lang="en-US" sz="2000" dirty="0" err="1">
                <a:solidFill>
                  <a:srgbClr val="002060"/>
                </a:solidFill>
                <a:latin typeface="Calibri Light" charset="0"/>
                <a:ea typeface="Calibri Light" charset="0"/>
                <a:cs typeface="Calibri Light" charset="0"/>
              </a:rPr>
              <a:t>etc</a:t>
            </a:r>
            <a:r>
              <a:rPr lang="en-US" sz="2000" dirty="0">
                <a:solidFill>
                  <a:srgbClr val="002060"/>
                </a:solidFill>
                <a:latin typeface="Calibri Light" charset="0"/>
                <a:ea typeface="Calibri Light" charset="0"/>
                <a:cs typeface="Calibri Light" charset="0"/>
              </a:rPr>
              <a:t>)</a:t>
            </a:r>
            <a:endParaRPr lang="en-US" sz="2000" dirty="0">
              <a:latin typeface="Calibri Light" charset="0"/>
              <a:ea typeface="Calibri Light" charset="0"/>
              <a:cs typeface="Calibri Light" charset="0"/>
            </a:endParaRPr>
          </a:p>
        </p:txBody>
      </p:sp>
    </p:spTree>
    <p:extLst>
      <p:ext uri="{BB962C8B-B14F-4D97-AF65-F5344CB8AC3E}">
        <p14:creationId xmlns:p14="http://schemas.microsoft.com/office/powerpoint/2010/main" val="9872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58386" y="0"/>
            <a:ext cx="8410847" cy="1117692"/>
          </a:xfrm>
        </p:spPr>
        <p:txBody>
          <a:bodyPr>
            <a:normAutofit fontScale="90000"/>
          </a:bodyPr>
          <a:lstStyle/>
          <a:p>
            <a:r>
              <a:rPr lang="en-US" sz="4000" dirty="0">
                <a:solidFill>
                  <a:srgbClr val="002060"/>
                </a:solidFill>
                <a:latin typeface="Calibri Light" charset="0"/>
                <a:cs typeface="Calibri Light" charset="0"/>
              </a:rPr>
              <a:t>Freight and passenger transportation trends</a:t>
            </a:r>
          </a:p>
        </p:txBody>
      </p:sp>
      <p:graphicFrame>
        <p:nvGraphicFramePr>
          <p:cNvPr id="10" name="Chart 9"/>
          <p:cNvGraphicFramePr>
            <a:graphicFrameLocks/>
          </p:cNvGraphicFramePr>
          <p:nvPr>
            <p:extLst>
              <p:ext uri="{D42A27DB-BD31-4B8C-83A1-F6EECF244321}">
                <p14:modId xmlns:p14="http://schemas.microsoft.com/office/powerpoint/2010/main" val="565962394"/>
              </p:ext>
            </p:extLst>
          </p:nvPr>
        </p:nvGraphicFramePr>
        <p:xfrm>
          <a:off x="4554145" y="1165393"/>
          <a:ext cx="4369594" cy="226360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a:graphicFrameLocks/>
          </p:cNvGraphicFramePr>
          <p:nvPr/>
        </p:nvGraphicFramePr>
        <p:xfrm>
          <a:off x="196458" y="1244202"/>
          <a:ext cx="4357687" cy="22145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a:graphicFrameLocks/>
          </p:cNvGraphicFramePr>
          <p:nvPr>
            <p:extLst>
              <p:ext uri="{D42A27DB-BD31-4B8C-83A1-F6EECF244321}">
                <p14:modId xmlns:p14="http://schemas.microsoft.com/office/powerpoint/2010/main" val="4290680852"/>
              </p:ext>
            </p:extLst>
          </p:nvPr>
        </p:nvGraphicFramePr>
        <p:xfrm>
          <a:off x="196458" y="3615976"/>
          <a:ext cx="4429124" cy="2226469"/>
        </p:xfrm>
        <a:graphic>
          <a:graphicData uri="http://schemas.openxmlformats.org/drawingml/2006/chart">
            <c:chart xmlns:c="http://schemas.openxmlformats.org/drawingml/2006/chart" xmlns:r="http://schemas.openxmlformats.org/officeDocument/2006/relationships" r:id="rId4"/>
          </a:graphicData>
        </a:graphic>
      </p:graphicFrame>
      <p:sp>
        <p:nvSpPr>
          <p:cNvPr id="2" name="TextBox 1">
            <a:extLst>
              <a:ext uri="{FF2B5EF4-FFF2-40B4-BE49-F238E27FC236}">
                <a16:creationId xmlns:a16="http://schemas.microsoft.com/office/drawing/2014/main" id="{62D19A82-9146-4A74-98B2-280714C1BC82}"/>
              </a:ext>
            </a:extLst>
          </p:cNvPr>
          <p:cNvSpPr txBox="1"/>
          <p:nvPr/>
        </p:nvSpPr>
        <p:spPr>
          <a:xfrm>
            <a:off x="158386" y="6508690"/>
            <a:ext cx="6409678" cy="307777"/>
          </a:xfrm>
          <a:prstGeom prst="rect">
            <a:avLst/>
          </a:prstGeom>
          <a:noFill/>
        </p:spPr>
        <p:txBody>
          <a:bodyPr wrap="square" rtlCol="0">
            <a:spAutoFit/>
          </a:bodyPr>
          <a:lstStyle/>
          <a:p>
            <a:r>
              <a:rPr lang="en-US" sz="1400" i="1" dirty="0"/>
              <a:t>*Road and Railway includes only International cargo flow data</a:t>
            </a:r>
          </a:p>
        </p:txBody>
      </p:sp>
      <p:sp>
        <p:nvSpPr>
          <p:cNvPr id="3" name="TextBox 2">
            <a:extLst>
              <a:ext uri="{FF2B5EF4-FFF2-40B4-BE49-F238E27FC236}">
                <a16:creationId xmlns:a16="http://schemas.microsoft.com/office/drawing/2014/main" id="{4CA77645-B494-4B1E-9A19-FA09CD6CAC76}"/>
              </a:ext>
            </a:extLst>
          </p:cNvPr>
          <p:cNvSpPr txBox="1"/>
          <p:nvPr/>
        </p:nvSpPr>
        <p:spPr>
          <a:xfrm>
            <a:off x="4710079" y="3643914"/>
            <a:ext cx="4572000" cy="338554"/>
          </a:xfrm>
          <a:prstGeom prst="rect">
            <a:avLst/>
          </a:prstGeom>
          <a:noFill/>
        </p:spPr>
        <p:txBody>
          <a:bodyPr wrap="square" rtlCol="0">
            <a:spAutoFit/>
          </a:bodyPr>
          <a:lstStyle/>
          <a:p>
            <a:r>
              <a:rPr lang="en-US" sz="1600" dirty="0"/>
              <a:t>International freight growth for the 4 months, 2020</a:t>
            </a:r>
          </a:p>
        </p:txBody>
      </p:sp>
      <p:sp>
        <p:nvSpPr>
          <p:cNvPr id="5" name="TextBox 4">
            <a:extLst>
              <a:ext uri="{FF2B5EF4-FFF2-40B4-BE49-F238E27FC236}">
                <a16:creationId xmlns:a16="http://schemas.microsoft.com/office/drawing/2014/main" id="{30E03A81-9B83-49E0-B376-BAAD32339B30}"/>
              </a:ext>
            </a:extLst>
          </p:cNvPr>
          <p:cNvSpPr txBox="1"/>
          <p:nvPr/>
        </p:nvSpPr>
        <p:spPr>
          <a:xfrm>
            <a:off x="5023706" y="3980270"/>
            <a:ext cx="2880054" cy="2646878"/>
          </a:xfrm>
          <a:prstGeom prst="rect">
            <a:avLst/>
          </a:prstGeom>
          <a:noFill/>
        </p:spPr>
        <p:txBody>
          <a:bodyPr wrap="square" rtlCol="0">
            <a:spAutoFit/>
          </a:bodyPr>
          <a:lstStyle/>
          <a:p>
            <a:r>
              <a:rPr lang="en-US" dirty="0"/>
              <a:t>Road: </a:t>
            </a:r>
            <a:r>
              <a:rPr lang="en-US" sz="2800" b="1" dirty="0">
                <a:solidFill>
                  <a:srgbClr val="00B050"/>
                </a:solidFill>
              </a:rPr>
              <a:t>7.7%</a:t>
            </a:r>
          </a:p>
          <a:p>
            <a:endParaRPr lang="en-US" dirty="0"/>
          </a:p>
          <a:p>
            <a:r>
              <a:rPr lang="en-US" dirty="0"/>
              <a:t>Railway: </a:t>
            </a:r>
            <a:r>
              <a:rPr lang="en-US" sz="2800" b="1" dirty="0">
                <a:solidFill>
                  <a:srgbClr val="00B050"/>
                </a:solidFill>
              </a:rPr>
              <a:t>9.8%</a:t>
            </a:r>
          </a:p>
          <a:p>
            <a:endParaRPr lang="en-US" dirty="0"/>
          </a:p>
          <a:p>
            <a:r>
              <a:rPr lang="en-US" dirty="0"/>
              <a:t>Seaports total: </a:t>
            </a:r>
            <a:r>
              <a:rPr lang="en-US" sz="2800" b="1" dirty="0">
                <a:solidFill>
                  <a:srgbClr val="00B050"/>
                </a:solidFill>
              </a:rPr>
              <a:t>8.4%</a:t>
            </a:r>
          </a:p>
          <a:p>
            <a:endParaRPr lang="en-US" dirty="0"/>
          </a:p>
          <a:p>
            <a:r>
              <a:rPr lang="en-US" dirty="0"/>
              <a:t>Seaports TEU: </a:t>
            </a:r>
            <a:r>
              <a:rPr lang="en-US" sz="2800" b="1" dirty="0">
                <a:solidFill>
                  <a:srgbClr val="00B050"/>
                </a:solidFill>
              </a:rPr>
              <a:t>1.8%</a:t>
            </a:r>
            <a:endParaRPr lang="en-US" b="1" dirty="0">
              <a:solidFill>
                <a:srgbClr val="00B050"/>
              </a:solidFill>
            </a:endParaRPr>
          </a:p>
        </p:txBody>
      </p:sp>
      <p:sp>
        <p:nvSpPr>
          <p:cNvPr id="9" name="Rectangle 8">
            <a:extLst>
              <a:ext uri="{FF2B5EF4-FFF2-40B4-BE49-F238E27FC236}">
                <a16:creationId xmlns:a16="http://schemas.microsoft.com/office/drawing/2014/main" id="{5C60485D-771D-4A6C-82FC-F09DCA1291C7}"/>
              </a:ext>
            </a:extLst>
          </p:cNvPr>
          <p:cNvSpPr/>
          <p:nvPr/>
        </p:nvSpPr>
        <p:spPr>
          <a:xfrm>
            <a:off x="4572000" y="902121"/>
            <a:ext cx="4572000" cy="255664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Down 10">
            <a:extLst>
              <a:ext uri="{FF2B5EF4-FFF2-40B4-BE49-F238E27FC236}">
                <a16:creationId xmlns:a16="http://schemas.microsoft.com/office/drawing/2014/main" id="{C173963F-1EE2-4212-BADF-B8D6FD9C6889}"/>
              </a:ext>
            </a:extLst>
          </p:cNvPr>
          <p:cNvSpPr/>
          <p:nvPr/>
        </p:nvSpPr>
        <p:spPr>
          <a:xfrm rot="10800000">
            <a:off x="7351380" y="4021663"/>
            <a:ext cx="886396" cy="2487027"/>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7138791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0</TotalTime>
  <Words>271</Words>
  <Application>Microsoft Office PowerPoint</Application>
  <PresentationFormat>On-screen Show (4:3)</PresentationFormat>
  <Paragraphs>49</Paragraphs>
  <Slides>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Calibri Light</vt:lpstr>
      <vt:lpstr>Verdana</vt:lpstr>
      <vt:lpstr>Wingdings</vt:lpstr>
      <vt:lpstr>Office Theme</vt:lpstr>
      <vt:lpstr>PowerPoint Presentation</vt:lpstr>
      <vt:lpstr>Freight Transportation</vt:lpstr>
      <vt:lpstr>Freight Transportation</vt:lpstr>
      <vt:lpstr>Provision of Updated Information</vt:lpstr>
      <vt:lpstr>Freight and passenger transportation trends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Lukasz Wyrowski</cp:lastModifiedBy>
  <cp:revision>88</cp:revision>
  <dcterms:created xsi:type="dcterms:W3CDTF">2020-06-05T19:07:41Z</dcterms:created>
  <dcterms:modified xsi:type="dcterms:W3CDTF">2020-06-26T06:51:30Z</dcterms:modified>
</cp:coreProperties>
</file>