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13" r:id="rId1"/>
  </p:sldMasterIdLst>
  <p:notesMasterIdLst>
    <p:notesMasterId r:id="rId10"/>
  </p:notesMasterIdLst>
  <p:handoutMasterIdLst>
    <p:handoutMasterId r:id="rId11"/>
  </p:handoutMasterIdLst>
  <p:sldIdLst>
    <p:sldId id="256" r:id="rId2"/>
    <p:sldId id="266" r:id="rId3"/>
    <p:sldId id="259" r:id="rId4"/>
    <p:sldId id="268" r:id="rId5"/>
    <p:sldId id="269" r:id="rId6"/>
    <p:sldId id="273" r:id="rId7"/>
    <p:sldId id="274" r:id="rId8"/>
    <p:sldId id="275" r:id="rId9"/>
  </p:sldIdLst>
  <p:sldSz cx="9144000" cy="6858000" type="screen4x3"/>
  <p:notesSz cx="6797675" cy="9926638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98">
          <p15:clr>
            <a:srgbClr val="A4A3A4"/>
          </p15:clr>
        </p15:guide>
        <p15:guide id="2" orient="horz" pos="3869">
          <p15:clr>
            <a:srgbClr val="A4A3A4"/>
          </p15:clr>
        </p15:guide>
        <p15:guide id="3" pos="345">
          <p15:clr>
            <a:srgbClr val="A4A3A4"/>
          </p15:clr>
        </p15:guide>
        <p15:guide id="4" pos="536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EFF3"/>
    <a:srgbClr val="E6320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9D7B26C5-4107-4FEC-AEDC-1716B250A1EF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Mittlere Formatvorlage 1 - Akz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1FECB4D8-DB02-4DC6-A0A2-4F2EBAE1DC90}" styleName="Mittlere Formatvorlage 1 - Akz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7DF18680-E054-41AD-8BC1-D1AEF772440D}" styleName="Mittlere Formatvorlage 2 - Akz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D7B26C5-4107-4FEC-AEDC-1716B250A1EF}" styleName="Helle Formatvorlag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818" autoAdjust="0"/>
  </p:normalViewPr>
  <p:slideViewPr>
    <p:cSldViewPr snapToGrid="0" snapToObjects="1">
      <p:cViewPr varScale="1">
        <p:scale>
          <a:sx n="113" d="100"/>
          <a:sy n="113" d="100"/>
        </p:scale>
        <p:origin x="1524" y="68"/>
      </p:cViewPr>
      <p:guideLst>
        <p:guide orient="horz" pos="698"/>
        <p:guide orient="horz" pos="3869"/>
        <p:guide pos="345"/>
        <p:guide pos="5366"/>
      </p:guideLst>
    </p:cSldViewPr>
  </p:slideViewPr>
  <p:outlineViewPr>
    <p:cViewPr>
      <p:scale>
        <a:sx n="33" d="100"/>
        <a:sy n="33" d="100"/>
      </p:scale>
      <p:origin x="36" y="487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>
        <p:scale>
          <a:sx n="100" d="100"/>
          <a:sy n="100" d="100"/>
        </p:scale>
        <p:origin x="3570" y="78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52016" y="9430306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 anchorCtr="0"/>
          <a:lstStyle>
            <a:lvl1pPr algn="r">
              <a:defRPr sz="1200"/>
            </a:lvl1pPr>
          </a:lstStyle>
          <a:p>
            <a:fld id="{A4F87B00-D7D7-4E73-88E5-5DF5797B2681}" type="datetimeFigureOut">
              <a:rPr lang="de-AT" smtClean="0"/>
              <a:t>25.06.2020</a:t>
            </a:fld>
            <a:endParaRPr lang="de-AT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3"/>
          </p:nvPr>
        </p:nvSpPr>
        <p:spPr>
          <a:xfrm>
            <a:off x="2945659" y="9428583"/>
            <a:ext cx="904784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algn="ctr"/>
            <a:fld id="{1BCACBB0-6C6B-4B3E-B6E6-54B62284C21B}" type="slidenum">
              <a:rPr lang="de-AT" smtClean="0"/>
              <a:pPr algn="ctr"/>
              <a:t>‹#›</a:t>
            </a:fld>
            <a:endParaRPr lang="de-AT" dirty="0"/>
          </a:p>
        </p:txBody>
      </p:sp>
      <p:pic>
        <p:nvPicPr>
          <p:cNvPr id="8" name="Grafik 7" descr="Federal Ministry. Republic of Austria. &#10;Climate Action, Environment, Energy, Mobility, Innovation and Technology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00" y="432000"/>
            <a:ext cx="1494000" cy="56578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833474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2016" y="9428582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 anchorCtr="0"/>
          <a:lstStyle>
            <a:lvl1pPr algn="r">
              <a:defRPr sz="1200"/>
            </a:lvl1pPr>
          </a:lstStyle>
          <a:p>
            <a:fld id="{64F923B6-97FF-4AF0-A17D-1758840DBBE2}" type="datetimeFigureOut">
              <a:rPr lang="de-AT" smtClean="0"/>
              <a:t>25.06.2020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11188" y="674688"/>
            <a:ext cx="5575300" cy="41814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854894" y="4963319"/>
            <a:ext cx="5090351" cy="421882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AT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2945659" y="9428582"/>
            <a:ext cx="904784" cy="49805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200"/>
            </a:lvl1pPr>
          </a:lstStyle>
          <a:p>
            <a:fld id="{F0A5DA3B-92D6-4D4B-9895-D15CB563B5E4}" type="slidenum">
              <a:rPr lang="de-AT" smtClean="0"/>
              <a:pPr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1361133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spcBef>
        <a:spcPts val="200"/>
      </a:spcBef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396000" indent="-171450" algn="l" defTabSz="914400" rtl="0" eaLnBrk="1" latinLnBrk="0" hangingPunct="1">
      <a:spcBef>
        <a:spcPts val="200"/>
      </a:spcBef>
      <a:buFont typeface="Arial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792000" indent="-171450" algn="l" defTabSz="914400" rtl="0" eaLnBrk="1" latinLnBrk="0" hangingPunct="1">
      <a:spcBef>
        <a:spcPts val="200"/>
      </a:spcBef>
      <a:buFont typeface="Courier New" pitchFamily="49" charset="0"/>
      <a:buChar char="o"/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188000" indent="-171450" algn="l" defTabSz="914400" rtl="0" eaLnBrk="1" latinLnBrk="0" hangingPunct="1">
      <a:spcBef>
        <a:spcPts val="200"/>
      </a:spcBef>
      <a:buFont typeface="Wingdings" pitchFamily="2" charset="2"/>
      <a:buChar char="§"/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584000" indent="-171450" algn="l" defTabSz="914400" rtl="0" eaLnBrk="1" latinLnBrk="0" hangingPunct="1">
      <a:spcBef>
        <a:spcPts val="200"/>
      </a:spcBef>
      <a:buFont typeface="Symbol" pitchFamily="18" charset="2"/>
      <a:buChar char="-"/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C:\BKA-2018\BKA2018-Brief\REPUBLIK-AT-DOKUMENTVORLAGEN\POTX\HG_Powerpoint_4zu3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93536" cy="687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Untertitel 1"/>
          <p:cNvSpPr>
            <a:spLocks noGrp="1"/>
          </p:cNvSpPr>
          <p:nvPr>
            <p:ph type="subTitle" idx="1"/>
          </p:nvPr>
        </p:nvSpPr>
        <p:spPr>
          <a:xfrm>
            <a:off x="539999" y="2415600"/>
            <a:ext cx="7978526" cy="1853851"/>
          </a:xfrm>
        </p:spPr>
        <p:txBody>
          <a:bodyPr/>
          <a:lstStyle>
            <a:lvl1pPr marL="0" indent="0" algn="l">
              <a:lnSpc>
                <a:spcPts val="4000"/>
              </a:lnSpc>
              <a:spcBef>
                <a:spcPts val="0"/>
              </a:spcBef>
              <a:buNone/>
              <a:defRPr sz="30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noProof="0"/>
              <a:t>Formatvorlage des Untertitelmasters durch Klicken bearbeiten</a:t>
            </a:r>
            <a:endParaRPr lang="en-GB" noProof="0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0"/>
          </p:nvPr>
        </p:nvSpPr>
        <p:spPr>
          <a:xfrm>
            <a:off x="539750" y="5588000"/>
            <a:ext cx="3422650" cy="554038"/>
          </a:xfrm>
        </p:spPr>
        <p:txBody>
          <a:bodyPr anchor="b" anchorCtr="0"/>
          <a:lstStyle>
            <a:lvl1pPr marL="0" indent="0">
              <a:lnSpc>
                <a:spcPts val="1800"/>
              </a:lnSpc>
              <a:spcAft>
                <a:spcPts val="0"/>
              </a:spcAft>
              <a:buNone/>
              <a:defRPr sz="14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14" name="Textfeld 13"/>
          <p:cNvSpPr txBox="1"/>
          <p:nvPr userDrawn="1"/>
        </p:nvSpPr>
        <p:spPr>
          <a:xfrm>
            <a:off x="6651752" y="230400"/>
            <a:ext cx="22002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de-AT" sz="12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bmk.gv.at</a:t>
            </a: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539999" y="1270800"/>
            <a:ext cx="7978526" cy="1054449"/>
          </a:xfrm>
        </p:spPr>
        <p:txBody>
          <a:bodyPr anchor="b" anchorCtr="0"/>
          <a:lstStyle>
            <a:lvl1pPr>
              <a:lnSpc>
                <a:spcPts val="4000"/>
              </a:lnSpc>
              <a:defRPr sz="36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GB" noProof="0" dirty="0" err="1"/>
              <a:t>Titelmasterformat</a:t>
            </a:r>
            <a:r>
              <a:rPr lang="en-GB" noProof="0" dirty="0"/>
              <a:t> </a:t>
            </a:r>
            <a:br>
              <a:rPr lang="en-GB" noProof="0" dirty="0"/>
            </a:br>
            <a:r>
              <a:rPr lang="en-GB" noProof="0" dirty="0" err="1"/>
              <a:t>durch</a:t>
            </a:r>
            <a:r>
              <a:rPr lang="en-GB" noProof="0" dirty="0"/>
              <a:t> </a:t>
            </a:r>
            <a:r>
              <a:rPr lang="en-GB" noProof="0" dirty="0" err="1"/>
              <a:t>Klicken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</p:txBody>
      </p:sp>
      <p:pic>
        <p:nvPicPr>
          <p:cNvPr id="9" name="Grafik 8" descr="Federal Ministry. Republic of Austria. &#10;Climate Action, Environment, Energy, Mobility, Innovation and Technology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500" y="208801"/>
            <a:ext cx="2736000" cy="103614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974822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folie mit 1-zeiligem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/>
              <a:t>Titelmasterformat durch Klicken bearbeiten</a:t>
            </a:r>
            <a:endParaRPr lang="en-GB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539750" y="2077200"/>
            <a:ext cx="7978775" cy="3924000"/>
          </a:xfrm>
        </p:spPr>
        <p:txBody>
          <a:bodyPr/>
          <a:lstStyle/>
          <a:p>
            <a:pPr lvl="0"/>
            <a:r>
              <a:rPr lang="de-DE" noProof="0"/>
              <a:t>Formatvorlagen des Textmasters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dirty="0"/>
              <a:t>Präsentationstitel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7704003" y="6387002"/>
            <a:ext cx="814522" cy="266700"/>
          </a:xfrm>
        </p:spPr>
        <p:txBody>
          <a:bodyPr/>
          <a:lstStyle/>
          <a:p>
            <a:fld id="{1206269C-C24E-4E80-9A4B-E7E19BB59A67}" type="slidenum">
              <a:rPr lang="de-AT" smtClean="0"/>
              <a:pPr/>
              <a:t>‹#›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9531689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0000" y="1317600"/>
            <a:ext cx="7978525" cy="829455"/>
          </a:xfrm>
        </p:spPr>
        <p:txBody>
          <a:bodyPr/>
          <a:lstStyle/>
          <a:p>
            <a:r>
              <a:rPr lang="de-DE" noProof="0"/>
              <a:t>Titelmasterformat durch Klicken bearbeiten</a:t>
            </a:r>
            <a:endParaRPr lang="en-GB" noProof="0" dirty="0"/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3"/>
          </p:nvPr>
        </p:nvSpPr>
        <p:spPr>
          <a:xfrm>
            <a:off x="539750" y="2077200"/>
            <a:ext cx="7978775" cy="4068000"/>
          </a:xfrm>
        </p:spPr>
        <p:txBody>
          <a:bodyPr/>
          <a:lstStyle/>
          <a:p>
            <a:r>
              <a:rPr lang="de-DE" noProof="0"/>
              <a:t>Bild durch Klicken auf Symbol hinzufügen</a:t>
            </a:r>
            <a:endParaRPr lang="en-GB" noProof="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dirty="0"/>
              <a:t>Präsentationstitel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‹#›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2607327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+ Text nebeneinan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/>
              <a:t>Titelmasterformat durch Klicken bearbeiten</a:t>
            </a:r>
            <a:endParaRPr lang="en-GB" noProof="0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AT" dirty="0"/>
              <a:t>Präsentationstitel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‹#›</a:t>
            </a:fld>
            <a:endParaRPr lang="de-AT" dirty="0"/>
          </a:p>
        </p:txBody>
      </p:sp>
      <p:sp>
        <p:nvSpPr>
          <p:cNvPr id="5" name="Bildplatzhalter 6"/>
          <p:cNvSpPr>
            <a:spLocks noGrp="1"/>
          </p:cNvSpPr>
          <p:nvPr>
            <p:ph type="pic" sz="quarter" idx="13"/>
          </p:nvPr>
        </p:nvSpPr>
        <p:spPr>
          <a:xfrm>
            <a:off x="539750" y="2077200"/>
            <a:ext cx="3813175" cy="4064400"/>
          </a:xfrm>
        </p:spPr>
        <p:txBody>
          <a:bodyPr/>
          <a:lstStyle/>
          <a:p>
            <a:r>
              <a:rPr lang="de-DE" noProof="0"/>
              <a:t>Bild durch Klicken auf Symbol hinzufügen</a:t>
            </a:r>
            <a:endParaRPr lang="en-GB" noProof="0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4"/>
          </p:nvPr>
        </p:nvSpPr>
        <p:spPr>
          <a:xfrm>
            <a:off x="4706125" y="2077200"/>
            <a:ext cx="3812400" cy="4064400"/>
          </a:xfrm>
        </p:spPr>
        <p:txBody>
          <a:bodyPr/>
          <a:lstStyle/>
          <a:p>
            <a:pPr lvl="0"/>
            <a:r>
              <a:rPr lang="de-DE" noProof="0"/>
              <a:t>Formatvorlagen des Textmasters bearbeiten</a:t>
            </a:r>
          </a:p>
        </p:txBody>
      </p:sp>
    </p:spTree>
    <p:extLst>
      <p:ext uri="{BB962C8B-B14F-4D97-AF65-F5344CB8AC3E}">
        <p14:creationId xmlns:p14="http://schemas.microsoft.com/office/powerpoint/2010/main" val="23942684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Inhalte beliebig - nebeneinan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/>
              <a:t>Titelmasterformat durch Klicken bearbeiten</a:t>
            </a:r>
            <a:endParaRPr lang="en-GB" noProof="0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AT" dirty="0"/>
              <a:t>Präsentationstitel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‹#›</a:t>
            </a:fld>
            <a:endParaRPr lang="de-AT" dirty="0"/>
          </a:p>
        </p:txBody>
      </p:sp>
      <p:sp>
        <p:nvSpPr>
          <p:cNvPr id="8" name="Inhaltsplatzhalter 7"/>
          <p:cNvSpPr>
            <a:spLocks noGrp="1"/>
          </p:cNvSpPr>
          <p:nvPr>
            <p:ph sz="quarter" idx="15"/>
          </p:nvPr>
        </p:nvSpPr>
        <p:spPr>
          <a:xfrm>
            <a:off x="540000" y="2077200"/>
            <a:ext cx="3838575" cy="4064400"/>
          </a:xfrm>
        </p:spPr>
        <p:txBody>
          <a:bodyPr/>
          <a:lstStyle/>
          <a:p>
            <a:pPr lvl="0"/>
            <a:r>
              <a:rPr lang="de-DE" noProof="0"/>
              <a:t>Formatvorlagen des Textmasters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</p:txBody>
      </p:sp>
      <p:sp>
        <p:nvSpPr>
          <p:cNvPr id="9" name="Inhaltsplatzhalter 7"/>
          <p:cNvSpPr>
            <a:spLocks noGrp="1"/>
          </p:cNvSpPr>
          <p:nvPr>
            <p:ph sz="quarter" idx="16"/>
          </p:nvPr>
        </p:nvSpPr>
        <p:spPr>
          <a:xfrm>
            <a:off x="4679950" y="2077200"/>
            <a:ext cx="3838575" cy="4064400"/>
          </a:xfrm>
        </p:spPr>
        <p:txBody>
          <a:bodyPr/>
          <a:lstStyle/>
          <a:p>
            <a:pPr lvl="0"/>
            <a:r>
              <a:rPr lang="de-DE" noProof="0"/>
              <a:t>Formatvorlagen des Textmasters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</p:txBody>
      </p:sp>
    </p:spTree>
    <p:extLst>
      <p:ext uri="{BB962C8B-B14F-4D97-AF65-F5344CB8AC3E}">
        <p14:creationId xmlns:p14="http://schemas.microsoft.com/office/powerpoint/2010/main" val="6661924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-beliebig mit 1-zeiligem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/>
              <a:t>Titelmasterformat durch Klicken bearbeiten</a:t>
            </a:r>
            <a:endParaRPr lang="en-GB" noProof="0" dirty="0"/>
          </a:p>
        </p:txBody>
      </p:sp>
      <p:sp>
        <p:nvSpPr>
          <p:cNvPr id="9" name="Inhaltsplatzhalter 8"/>
          <p:cNvSpPr>
            <a:spLocks noGrp="1"/>
          </p:cNvSpPr>
          <p:nvPr>
            <p:ph sz="quarter" idx="13"/>
          </p:nvPr>
        </p:nvSpPr>
        <p:spPr>
          <a:xfrm>
            <a:off x="539750" y="2077200"/>
            <a:ext cx="7978775" cy="4064400"/>
          </a:xfrm>
        </p:spPr>
        <p:txBody>
          <a:bodyPr/>
          <a:lstStyle/>
          <a:p>
            <a:pPr lvl="0"/>
            <a:r>
              <a:rPr lang="de-DE" noProof="0"/>
              <a:t>Formatvorlagen des Textmasters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dirty="0"/>
              <a:t>Präsentationstitel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‹#›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5504490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539999" y="1267200"/>
            <a:ext cx="5389200" cy="1117613"/>
          </a:xfrm>
        </p:spPr>
        <p:txBody>
          <a:bodyPr/>
          <a:lstStyle>
            <a:lvl1pPr>
              <a:lnSpc>
                <a:spcPts val="4000"/>
              </a:lnSpc>
              <a:defRPr sz="3000" b="0">
                <a:solidFill>
                  <a:schemeClr val="tx1"/>
                </a:solidFill>
              </a:defRPr>
            </a:lvl1pPr>
          </a:lstStyle>
          <a:p>
            <a:r>
              <a:rPr lang="en-GB" noProof="0" dirty="0" err="1"/>
              <a:t>Titelmasterformat</a:t>
            </a:r>
            <a:r>
              <a:rPr lang="en-GB" noProof="0" dirty="0"/>
              <a:t> </a:t>
            </a:r>
            <a:r>
              <a:rPr lang="en-GB" noProof="0" dirty="0" err="1"/>
              <a:t>durch</a:t>
            </a:r>
            <a:r>
              <a:rPr lang="en-GB" noProof="0" dirty="0"/>
              <a:t> </a:t>
            </a:r>
            <a:r>
              <a:rPr lang="en-GB" noProof="0" dirty="0" err="1"/>
              <a:t>Klicken</a:t>
            </a:r>
            <a:r>
              <a:rPr lang="en-GB" noProof="0" dirty="0"/>
              <a:t> </a:t>
            </a:r>
            <a:br>
              <a:rPr lang="en-GB" noProof="0" dirty="0"/>
            </a:br>
            <a:r>
              <a:rPr lang="en-GB" noProof="0" dirty="0" err="1"/>
              <a:t>bearbeiten</a:t>
            </a:r>
            <a:endParaRPr lang="en-GB" noProof="0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0"/>
          </p:nvPr>
        </p:nvSpPr>
        <p:spPr>
          <a:xfrm>
            <a:off x="539750" y="4857750"/>
            <a:ext cx="3423600" cy="1284288"/>
          </a:xfrm>
        </p:spPr>
        <p:txBody>
          <a:bodyPr anchor="b" anchorCtr="0"/>
          <a:lstStyle>
            <a:lvl1pPr marL="0" indent="0">
              <a:lnSpc>
                <a:spcPts val="1800"/>
              </a:lnSpc>
              <a:spcAft>
                <a:spcPts val="0"/>
              </a:spcAft>
              <a:buNone/>
              <a:defRPr sz="1400"/>
            </a:lvl1pPr>
          </a:lstStyle>
          <a:p>
            <a:pPr lvl="0"/>
            <a:r>
              <a:rPr lang="de-DE" noProof="0"/>
              <a:t>Formatvorlagen des Textmasters bearbeiten</a:t>
            </a:r>
          </a:p>
        </p:txBody>
      </p:sp>
    </p:spTree>
    <p:extLst>
      <p:ext uri="{BB962C8B-B14F-4D97-AF65-F5344CB8AC3E}">
        <p14:creationId xmlns:p14="http://schemas.microsoft.com/office/powerpoint/2010/main" val="12743690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BKA-2018\BKA2018-Brief\REPUBLIK-AT-DOKUMENTVORLAGEN\POTX\HG_Powerpoint_4zu3.pn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93536" cy="687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540000" y="1317600"/>
            <a:ext cx="7978525" cy="829455"/>
          </a:xfrm>
          <a:prstGeom prst="rect">
            <a:avLst/>
          </a:prstGeom>
        </p:spPr>
        <p:txBody>
          <a:bodyPr vert="horz" wrap="none" lIns="0" tIns="0" rIns="0" bIns="0" rtlCol="0" anchor="t" anchorCtr="0">
            <a:noAutofit/>
          </a:bodyPr>
          <a:lstStyle/>
          <a:p>
            <a:r>
              <a:rPr lang="en-GB" noProof="0" dirty="0" err="1"/>
              <a:t>Titelmasterformat</a:t>
            </a:r>
            <a:r>
              <a:rPr lang="en-GB" noProof="0" dirty="0"/>
              <a:t> </a:t>
            </a:r>
            <a:r>
              <a:rPr lang="en-GB" noProof="0" dirty="0" err="1"/>
              <a:t>durch</a:t>
            </a:r>
            <a:r>
              <a:rPr lang="en-GB" noProof="0" dirty="0"/>
              <a:t> </a:t>
            </a:r>
            <a:r>
              <a:rPr lang="en-GB" noProof="0" dirty="0" err="1"/>
              <a:t>Klicken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540000" y="2077200"/>
            <a:ext cx="7978525" cy="4068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 err="1"/>
              <a:t>Textmasterformat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r>
              <a:rPr lang="en-GB" noProof="0" dirty="0"/>
              <a:t> </a:t>
            </a:r>
            <a:br>
              <a:rPr lang="en-GB" noProof="0" dirty="0"/>
            </a:br>
            <a:r>
              <a:rPr lang="en-GB" noProof="0" dirty="0" err="1"/>
              <a:t>Erste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r>
              <a:rPr lang="en-GB" noProof="0" dirty="0"/>
              <a:t> </a:t>
            </a:r>
          </a:p>
          <a:p>
            <a:pPr lvl="1"/>
            <a:r>
              <a:rPr lang="en-GB" noProof="0" dirty="0" err="1"/>
              <a:t>Zweite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r>
              <a:rPr lang="en-GB" noProof="0" dirty="0"/>
              <a:t> – </a:t>
            </a:r>
            <a:r>
              <a:rPr lang="en-GB" noProof="0" dirty="0" err="1"/>
              <a:t>wie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r>
              <a:rPr lang="en-GB" noProof="0" dirty="0"/>
              <a:t> </a:t>
            </a:r>
            <a:r>
              <a:rPr lang="en-GB" noProof="0" dirty="0" err="1"/>
              <a:t>zuvor</a:t>
            </a:r>
            <a:endParaRPr lang="en-GB" noProof="0" dirty="0"/>
          </a:p>
          <a:p>
            <a:pPr lvl="2"/>
            <a:r>
              <a:rPr lang="en-GB" noProof="0" dirty="0" err="1"/>
              <a:t>Dritte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r>
              <a:rPr lang="en-GB" noProof="0" dirty="0"/>
              <a:t> – </a:t>
            </a:r>
            <a:r>
              <a:rPr lang="en-GB" noProof="0" dirty="0" err="1"/>
              <a:t>wie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r>
              <a:rPr lang="en-GB" noProof="0" dirty="0"/>
              <a:t> </a:t>
            </a:r>
            <a:r>
              <a:rPr lang="en-GB" noProof="0" dirty="0" err="1"/>
              <a:t>zuvor</a:t>
            </a:r>
            <a:endParaRPr lang="en-GB" noProof="0" dirty="0"/>
          </a:p>
        </p:txBody>
      </p:sp>
      <p:sp>
        <p:nvSpPr>
          <p:cNvPr id="9" name="Fußzeilenplatzhalter 12"/>
          <p:cNvSpPr>
            <a:spLocks noGrp="1"/>
          </p:cNvSpPr>
          <p:nvPr>
            <p:ph type="ftr" sz="quarter" idx="3"/>
          </p:nvPr>
        </p:nvSpPr>
        <p:spPr>
          <a:xfrm>
            <a:off x="540000" y="6387002"/>
            <a:ext cx="6875916" cy="2667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4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de-AT"/>
              <a:t>Präsentationstitel</a:t>
            </a:r>
            <a:endParaRPr lang="de-AT" dirty="0"/>
          </a:p>
        </p:txBody>
      </p:sp>
      <p:sp>
        <p:nvSpPr>
          <p:cNvPr id="20" name="Foliennummernplatzhalter 13"/>
          <p:cNvSpPr>
            <a:spLocks noGrp="1"/>
          </p:cNvSpPr>
          <p:nvPr>
            <p:ph type="sldNum" sz="quarter" idx="4"/>
          </p:nvPr>
        </p:nvSpPr>
        <p:spPr>
          <a:xfrm>
            <a:off x="7558201" y="6387002"/>
            <a:ext cx="960324" cy="2667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4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1206269C-C24E-4E80-9A4B-E7E19BB59A67}" type="slidenum">
              <a:rPr lang="de-AT" smtClean="0"/>
              <a:pPr/>
              <a:t>‹#›</a:t>
            </a:fld>
            <a:endParaRPr lang="de-AT" dirty="0"/>
          </a:p>
        </p:txBody>
      </p:sp>
      <p:sp>
        <p:nvSpPr>
          <p:cNvPr id="10" name="Textfeld 9"/>
          <p:cNvSpPr txBox="1"/>
          <p:nvPr/>
        </p:nvSpPr>
        <p:spPr>
          <a:xfrm>
            <a:off x="6651752" y="230400"/>
            <a:ext cx="22002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de-AT" sz="12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bmk.gv.at</a:t>
            </a:r>
          </a:p>
        </p:txBody>
      </p:sp>
      <p:pic>
        <p:nvPicPr>
          <p:cNvPr id="11" name="Grafik 10" descr="Federal Ministry. Republic of Austria. &#10;Climate Action, Environment, Energy, Mobility, Innovation and Technology"/>
          <p:cNvPicPr/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800" y="226800"/>
            <a:ext cx="2033905" cy="77025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633824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7" r:id="rId3"/>
    <p:sldLayoutId id="2147483721" r:id="rId4"/>
    <p:sldLayoutId id="2147483722" r:id="rId5"/>
    <p:sldLayoutId id="2147483718" r:id="rId6"/>
    <p:sldLayoutId id="2147483720" r:id="rId7"/>
  </p:sldLayoutIdLst>
  <p:hf hdr="0" dt="0"/>
  <p:txStyles>
    <p:titleStyle>
      <a:lvl1pPr algn="l" defTabSz="914400" rtl="0" eaLnBrk="1" latinLnBrk="0" hangingPunct="1">
        <a:lnSpc>
          <a:spcPts val="3000"/>
        </a:lnSpc>
        <a:spcBef>
          <a:spcPct val="0"/>
        </a:spcBef>
        <a:buNone/>
        <a:defRPr sz="2400" b="1" kern="1200">
          <a:solidFill>
            <a:schemeClr val="tx2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252000" marR="0" indent="-252000" algn="l" defTabSz="914400" rtl="0" eaLnBrk="1" fontAlgn="auto" latinLnBrk="0" hangingPunct="1">
        <a:lnSpc>
          <a:spcPts val="2400"/>
        </a:lnSpc>
        <a:spcBef>
          <a:spcPts val="0"/>
        </a:spcBef>
        <a:spcAft>
          <a:spcPts val="1425"/>
        </a:spcAft>
        <a:buClr>
          <a:schemeClr val="tx2"/>
        </a:buClr>
        <a:buSzTx/>
        <a:buFont typeface="Arial" panose="020B0604020202020204" pitchFamily="34" charset="0"/>
        <a:buChar char="•"/>
        <a:tabLst/>
        <a:defRPr sz="1800" kern="1200">
          <a:solidFill>
            <a:schemeClr val="bg1">
              <a:lumMod val="10000"/>
            </a:schemeClr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504000" marR="0" indent="-252000" algn="l" defTabSz="914400" rtl="0" eaLnBrk="1" fontAlgn="auto" latinLnBrk="0" hangingPunct="1">
        <a:lnSpc>
          <a:spcPts val="2400"/>
        </a:lnSpc>
        <a:spcBef>
          <a:spcPts val="0"/>
        </a:spcBef>
        <a:spcAft>
          <a:spcPts val="1425"/>
        </a:spcAft>
        <a:buClrTx/>
        <a:buSzTx/>
        <a:buFont typeface="Corbel" panose="020B0503020204020204" pitchFamily="34" charset="0"/>
        <a:buChar char="−"/>
        <a:tabLst/>
        <a:defRPr sz="1800" kern="1200">
          <a:solidFill>
            <a:schemeClr val="bg1">
              <a:lumMod val="10000"/>
            </a:schemeClr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756000" indent="-252000" algn="l" defTabSz="914400" rtl="0" eaLnBrk="1" latinLnBrk="0" hangingPunct="1">
        <a:lnSpc>
          <a:spcPts val="2400"/>
        </a:lnSpc>
        <a:spcBef>
          <a:spcPts val="0"/>
        </a:spcBef>
        <a:spcAft>
          <a:spcPts val="1425"/>
        </a:spcAft>
        <a:buClr>
          <a:schemeClr val="tx2"/>
        </a:buClr>
        <a:buFont typeface="Arial" pitchFamily="34" charset="0"/>
        <a:buChar char="•"/>
        <a:defRPr sz="1800" kern="1200">
          <a:solidFill>
            <a:schemeClr val="bg1">
              <a:lumMod val="10000"/>
            </a:schemeClr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600"/>
        </a:spcBef>
        <a:buClr>
          <a:schemeClr val="tx2"/>
        </a:buClr>
        <a:buFont typeface="Arial" pitchFamily="34" charset="0"/>
        <a:buChar char="–"/>
        <a:defRPr sz="1800" kern="1200">
          <a:solidFill>
            <a:schemeClr val="bg1">
              <a:lumMod val="1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400"/>
        </a:spcBef>
        <a:buClr>
          <a:schemeClr val="tx2"/>
        </a:buClr>
        <a:buFont typeface="Arial" pitchFamily="34" charset="0"/>
        <a:buChar char="»"/>
        <a:defRPr sz="1800" kern="1200">
          <a:solidFill>
            <a:schemeClr val="bg1">
              <a:lumMod val="1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39999" y="1270800"/>
            <a:ext cx="7978526" cy="2138972"/>
          </a:xfrm>
        </p:spPr>
        <p:txBody>
          <a:bodyPr/>
          <a:lstStyle/>
          <a:p>
            <a:r>
              <a:rPr lang="en-US" dirty="0"/>
              <a:t>Virtual meeting of the Friends of the Chair </a:t>
            </a:r>
            <a:br>
              <a:rPr lang="en-US" dirty="0"/>
            </a:br>
            <a:r>
              <a:rPr lang="en-US" dirty="0"/>
              <a:t>of WP.24 on the COVID-19 impacts </a:t>
            </a:r>
            <a:br>
              <a:rPr lang="en-US" dirty="0"/>
            </a:br>
            <a:r>
              <a:rPr lang="en-US" dirty="0"/>
              <a:t>on intermodal transport and logistics</a:t>
            </a:r>
            <a:br>
              <a:rPr lang="en-US" dirty="0"/>
            </a:br>
            <a:endParaRPr lang="de-AT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539999" y="3342525"/>
            <a:ext cx="7978526" cy="1853851"/>
          </a:xfrm>
        </p:spPr>
        <p:txBody>
          <a:bodyPr/>
          <a:lstStyle/>
          <a:p>
            <a:r>
              <a:rPr lang="de-AT" dirty="0"/>
              <a:t>26 June 2020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0"/>
          </p:nvPr>
        </p:nvSpPr>
        <p:spPr>
          <a:xfrm>
            <a:off x="539750" y="5196376"/>
            <a:ext cx="3422650" cy="945662"/>
          </a:xfrm>
        </p:spPr>
        <p:txBody>
          <a:bodyPr/>
          <a:lstStyle/>
          <a:p>
            <a:r>
              <a:rPr lang="de-DE" dirty="0"/>
              <a:t>Julia Elsinger</a:t>
            </a:r>
          </a:p>
          <a:p>
            <a:r>
              <a:rPr lang="en-US" dirty="0"/>
              <a:t>Vice-Chair of WP.24 and Deputy Head of Department I/K4 – Combined Transport, BMK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424589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ctrTitle"/>
          </p:nvPr>
        </p:nvSpPr>
        <p:spPr>
          <a:xfrm>
            <a:off x="539750" y="1384418"/>
            <a:ext cx="7978526" cy="2048131"/>
          </a:xfrm>
        </p:spPr>
        <p:txBody>
          <a:bodyPr/>
          <a:lstStyle/>
          <a:p>
            <a:br>
              <a:rPr lang="en-US" dirty="0"/>
            </a:br>
            <a:br>
              <a:rPr lang="en-US" dirty="0"/>
            </a:br>
            <a:r>
              <a:rPr lang="en-US" dirty="0"/>
              <a:t>Lessons learned and the actions taken </a:t>
            </a:r>
            <a:br>
              <a:rPr lang="en-US" dirty="0"/>
            </a:br>
            <a:r>
              <a:rPr lang="en-US" dirty="0"/>
              <a:t>in UNECE countries to limit any negative </a:t>
            </a:r>
            <a:br>
              <a:rPr lang="en-US" dirty="0"/>
            </a:br>
            <a:r>
              <a:rPr lang="en-US" dirty="0"/>
              <a:t>impacts from COVID-19 on intermodal </a:t>
            </a:r>
            <a:br>
              <a:rPr lang="en-US" dirty="0"/>
            </a:br>
            <a:r>
              <a:rPr lang="en-US" dirty="0"/>
              <a:t>transport and logistics </a:t>
            </a:r>
            <a:endParaRPr lang="de-DE" dirty="0"/>
          </a:p>
        </p:txBody>
      </p:sp>
      <p:sp>
        <p:nvSpPr>
          <p:cNvPr id="4" name="Textfeld 3"/>
          <p:cNvSpPr txBox="1"/>
          <p:nvPr/>
        </p:nvSpPr>
        <p:spPr>
          <a:xfrm>
            <a:off x="452927" y="3685101"/>
            <a:ext cx="575131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dirty="0"/>
              <a:t>Austrian </a:t>
            </a:r>
            <a:r>
              <a:rPr lang="de-DE" sz="2800" dirty="0" err="1"/>
              <a:t>Perspective</a:t>
            </a:r>
            <a:endParaRPr lang="de-DE" sz="2800" dirty="0"/>
          </a:p>
        </p:txBody>
      </p:sp>
    </p:spTree>
    <p:extLst>
      <p:ext uri="{BB962C8B-B14F-4D97-AF65-F5344CB8AC3E}">
        <p14:creationId xmlns:p14="http://schemas.microsoft.com/office/powerpoint/2010/main" val="29275315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9750" y="1124698"/>
            <a:ext cx="7978525" cy="567370"/>
          </a:xfrm>
        </p:spPr>
        <p:txBody>
          <a:bodyPr/>
          <a:lstStyle/>
          <a:p>
            <a:r>
              <a:rPr lang="de-AT" sz="2200" dirty="0"/>
              <a:t>Main </a:t>
            </a:r>
            <a:r>
              <a:rPr lang="de-AT" sz="2200" dirty="0" err="1"/>
              <a:t>effects</a:t>
            </a:r>
            <a:r>
              <a:rPr lang="de-AT" sz="2200" dirty="0"/>
              <a:t> </a:t>
            </a:r>
            <a:r>
              <a:rPr lang="de-AT" sz="2200" dirty="0" err="1"/>
              <a:t>of</a:t>
            </a:r>
            <a:r>
              <a:rPr lang="de-AT" sz="2200" dirty="0"/>
              <a:t> COVID-19 on Intermodal </a:t>
            </a:r>
            <a:r>
              <a:rPr lang="de-AT" sz="2200" dirty="0" err="1"/>
              <a:t>and</a:t>
            </a:r>
            <a:r>
              <a:rPr lang="de-AT" sz="2200" dirty="0"/>
              <a:t> </a:t>
            </a:r>
            <a:r>
              <a:rPr lang="de-AT" sz="2200" dirty="0" err="1"/>
              <a:t>Combined</a:t>
            </a:r>
            <a:r>
              <a:rPr lang="de-AT" sz="2200" dirty="0"/>
              <a:t> Transport (CT): </a:t>
            </a:r>
            <a:endParaRPr lang="de-DE" sz="2200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540000" y="1690744"/>
            <a:ext cx="7978775" cy="4624598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US" sz="1700" b="1" dirty="0"/>
              <a:t>First reaction of European Intermodal and CT to the crisis:</a:t>
            </a:r>
            <a:endParaRPr lang="de-DE" sz="1700" b="1" dirty="0"/>
          </a:p>
          <a:p>
            <a:pPr>
              <a:buFont typeface="Symbol" panose="05050102010706020507" pitchFamily="18" charset="2"/>
              <a:buChar char="-"/>
            </a:pPr>
            <a:r>
              <a:rPr lang="en-US" sz="1700" dirty="0"/>
              <a:t>stop of production in China - maritime container + hinterland transport heavily affected </a:t>
            </a:r>
          </a:p>
          <a:p>
            <a:pPr>
              <a:buFont typeface="Symbol" panose="05050102010706020507" pitchFamily="18" charset="2"/>
              <a:buChar char="-"/>
            </a:pPr>
            <a:r>
              <a:rPr lang="en-US" sz="1700" dirty="0"/>
              <a:t>first COVID19-infections in Europe: road transport suffered from newly implemented border controls/health checks/lack of drivers due to quarantine measures </a:t>
            </a:r>
          </a:p>
          <a:p>
            <a:pPr>
              <a:buFont typeface="Symbol" panose="05050102010706020507" pitchFamily="18" charset="2"/>
              <a:buChar char="-"/>
            </a:pPr>
            <a:r>
              <a:rPr lang="en-US" sz="1700" dirty="0" err="1"/>
              <a:t>Unaccomp</a:t>
            </a:r>
            <a:r>
              <a:rPr lang="en-US" sz="1700" dirty="0"/>
              <a:t>. CT partly implemented new train relations (less deployment of human resources, use of attractive train slots from passenger transport), stricter measures for drivers on Rolling Roads (closure of relations e.g. </a:t>
            </a:r>
            <a:r>
              <a:rPr lang="en-US" sz="1700" dirty="0" err="1"/>
              <a:t>Wörgl</a:t>
            </a:r>
            <a:r>
              <a:rPr lang="en-US" sz="1700" dirty="0"/>
              <a:t>-Trento)</a:t>
            </a:r>
          </a:p>
          <a:p>
            <a:pPr>
              <a:buFont typeface="Symbol" panose="05050102010706020507" pitchFamily="18" charset="2"/>
              <a:buChar char="-"/>
            </a:pPr>
            <a:r>
              <a:rPr lang="en-US" sz="1700" dirty="0"/>
              <a:t>shift in transported goods in continental CT to crisis-related products (toilet paper, disinfectants, health + food supplies) </a:t>
            </a:r>
          </a:p>
          <a:p>
            <a:pPr>
              <a:buFont typeface="Symbol" panose="05050102010706020507" pitchFamily="18" charset="2"/>
              <a:buChar char="-"/>
            </a:pPr>
            <a:r>
              <a:rPr lang="en-US" sz="1700" dirty="0"/>
              <a:t>Covid-19 crisis affected ongoing EU-funded rail investments (delays of construction works/delivery of railway equipment/rolling stock)</a:t>
            </a:r>
            <a:endParaRPr lang="de-DE" sz="1700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Virtual meeting of the Friends of the Chair of WP.24</a:t>
            </a:r>
            <a:br>
              <a:rPr lang="en-US" dirty="0"/>
            </a:br>
            <a:endParaRPr lang="de-AT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3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5243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539500" y="1429207"/>
            <a:ext cx="7978775" cy="4829608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US" sz="1700" b="1" dirty="0"/>
              <a:t>Second phase of effects on Intermodal and CT:</a:t>
            </a:r>
            <a:endParaRPr lang="de-DE" sz="1700" b="1" dirty="0"/>
          </a:p>
          <a:p>
            <a:pPr>
              <a:buFont typeface="Symbol" panose="05050102010706020507" pitchFamily="18" charset="2"/>
              <a:buChar char="-"/>
            </a:pPr>
            <a:r>
              <a:rPr lang="en-US" sz="1700" dirty="0"/>
              <a:t>April: quarantine measures for heavy vehicle drivers became less strict, countries established green corridors for road freight transport, drivers began to accept lower payment (up to 50 cent per km)</a:t>
            </a:r>
          </a:p>
          <a:p>
            <a:pPr>
              <a:buFont typeface="Symbol" panose="05050102010706020507" pitchFamily="18" charset="2"/>
              <a:buChar char="-"/>
            </a:pPr>
            <a:r>
              <a:rPr lang="en-US" sz="1700" dirty="0"/>
              <a:t>consequently </a:t>
            </a:r>
            <a:r>
              <a:rPr lang="en-US" sz="1700" dirty="0" err="1"/>
              <a:t>Unaccomp</a:t>
            </a:r>
            <a:r>
              <a:rPr lang="en-US" sz="1700" dirty="0"/>
              <a:t>. CT lost newly gained transport volumes</a:t>
            </a:r>
          </a:p>
          <a:p>
            <a:pPr>
              <a:buFont typeface="Symbol" panose="05050102010706020507" pitchFamily="18" charset="2"/>
              <a:buChar char="-"/>
            </a:pPr>
            <a:r>
              <a:rPr lang="en-US" sz="1700" dirty="0"/>
              <a:t>nevertheless, hope was rising: with restarting of production in China, maritime transport coming from Asia was arriving in European ports (increase of activity in hinterland rail transport in Europe)</a:t>
            </a:r>
          </a:p>
          <a:p>
            <a:pPr>
              <a:buFont typeface="Symbol" panose="05050102010706020507" pitchFamily="18" charset="2"/>
              <a:buChar char="-"/>
            </a:pPr>
            <a:r>
              <a:rPr lang="en-US" sz="1700" dirty="0"/>
              <a:t>continental transport needed more time to recover or was affected longer by less production in Europe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Virtual meeting of the Friends of the Chair of WP.24</a:t>
            </a:r>
            <a:br>
              <a:rPr lang="en-US" dirty="0"/>
            </a:br>
            <a:endParaRPr lang="de-AT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4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5183538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539500" y="1463390"/>
            <a:ext cx="7978775" cy="4829608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US" sz="1700" b="1" dirty="0"/>
              <a:t>Third phase and crisis-related long-term effects on Intermodal and CT:</a:t>
            </a:r>
          </a:p>
          <a:p>
            <a:pPr>
              <a:buFont typeface="Symbol" panose="05050102010706020507" pitchFamily="18" charset="2"/>
              <a:buChar char="-"/>
            </a:pPr>
            <a:r>
              <a:rPr lang="en-US" sz="1700" dirty="0"/>
              <a:t>A worldwide economic recession is inevitable, but to which extent? A second wave of infections in autumn and a delay in the development of a vaccination could make the situation even worse. </a:t>
            </a:r>
          </a:p>
          <a:p>
            <a:pPr>
              <a:buFont typeface="Symbol" panose="05050102010706020507" pitchFamily="18" charset="2"/>
              <a:buChar char="-"/>
            </a:pPr>
            <a:r>
              <a:rPr lang="en-US" sz="1700" dirty="0"/>
              <a:t>freight transport sector: existing competition between road and rail will increase further as a result of decreasing oil + fuel prices</a:t>
            </a:r>
          </a:p>
          <a:p>
            <a:pPr>
              <a:buFont typeface="Symbol" panose="05050102010706020507" pitchFamily="18" charset="2"/>
              <a:buChar char="-"/>
            </a:pPr>
            <a:r>
              <a:rPr lang="en-US" sz="1700" dirty="0"/>
              <a:t>imbalances in import + export will remain a burden on planning of concrete intermodal transport offers for some time</a:t>
            </a:r>
          </a:p>
          <a:p>
            <a:pPr>
              <a:buFont typeface="Symbol" panose="05050102010706020507" pitchFamily="18" charset="2"/>
              <a:buChar char="-"/>
            </a:pPr>
            <a:r>
              <a:rPr lang="en-US" sz="1700" dirty="0"/>
              <a:t>commodity flows will partly change and slow down globalization: countries will try to become less dependent on import/export, shorter transportation distances, maybe more use of railway shuttles in combination with a short + flexible initial and final leg </a:t>
            </a:r>
          </a:p>
          <a:p>
            <a:pPr>
              <a:buFont typeface="Symbol" panose="05050102010706020507" pitchFamily="18" charset="2"/>
              <a:buChar char="-"/>
            </a:pPr>
            <a:endParaRPr lang="en-US" sz="1700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Virtual meeting of the Friends of the Chair of WP.24</a:t>
            </a:r>
            <a:br>
              <a:rPr lang="en-US" dirty="0"/>
            </a:br>
            <a:endParaRPr lang="de-AT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5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861596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9750" y="1124698"/>
            <a:ext cx="7978525" cy="499003"/>
          </a:xfrm>
        </p:spPr>
        <p:txBody>
          <a:bodyPr/>
          <a:lstStyle/>
          <a:p>
            <a:r>
              <a:rPr lang="en-GB" sz="2000" u="sng" dirty="0"/>
              <a:t>Austrian measures to support Intermodal and CT during the COVID-19-crisis:</a:t>
            </a:r>
            <a:endParaRPr lang="de-DE" sz="2000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540000" y="1690744"/>
            <a:ext cx="7978775" cy="4829608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GB" sz="1700" b="1" dirty="0"/>
              <a:t>The Austrian Ministry for Climate Action supports the provision of single wagonload transport (SWL), </a:t>
            </a:r>
            <a:r>
              <a:rPr lang="en-GB" sz="1700" b="1" dirty="0" err="1"/>
              <a:t>Unaccomp</a:t>
            </a:r>
            <a:r>
              <a:rPr lang="en-GB" sz="1700" b="1" dirty="0"/>
              <a:t>. CT (UCT) and Rolling road (</a:t>
            </a:r>
            <a:r>
              <a:rPr lang="en-GB" sz="1700" b="1" dirty="0" err="1"/>
              <a:t>RoLa</a:t>
            </a:r>
            <a:r>
              <a:rPr lang="en-GB" sz="1700" b="1" dirty="0"/>
              <a:t>) by the programme “rail freight transport 2018-2022”. </a:t>
            </a:r>
          </a:p>
          <a:p>
            <a:pPr>
              <a:buFont typeface="Symbol" panose="05050102010706020507" pitchFamily="18" charset="2"/>
              <a:buChar char="-"/>
            </a:pPr>
            <a:r>
              <a:rPr lang="en-GB" sz="1700" dirty="0"/>
              <a:t>Financial support is granted based on annual, previously agreed contracts between the Federal Government and railway undertakings. </a:t>
            </a:r>
          </a:p>
          <a:p>
            <a:pPr>
              <a:buFont typeface="Symbol" panose="05050102010706020507" pitchFamily="18" charset="2"/>
              <a:buChar char="-"/>
            </a:pPr>
            <a:r>
              <a:rPr lang="en-GB" sz="1700" dirty="0"/>
              <a:t>UCT: aid is granted per consignment, depending on the type of transport (national, bilateral, transit), container size, weight and </a:t>
            </a:r>
            <a:r>
              <a:rPr lang="en-US" sz="1700" dirty="0"/>
              <a:t>distance travelled on the Austrian rail network, </a:t>
            </a:r>
          </a:p>
          <a:p>
            <a:pPr>
              <a:buFont typeface="Symbol" panose="05050102010706020507" pitchFamily="18" charset="2"/>
              <a:buChar char="-"/>
            </a:pPr>
            <a:r>
              <a:rPr lang="en-GB" sz="1700" dirty="0" err="1"/>
              <a:t>RoLa</a:t>
            </a:r>
            <a:r>
              <a:rPr lang="en-GB" sz="1700" dirty="0"/>
              <a:t>: subsidy is granted per truck transported, depending on the </a:t>
            </a:r>
            <a:r>
              <a:rPr lang="en-GB" sz="1700" dirty="0" err="1"/>
              <a:t>RoLa</a:t>
            </a:r>
            <a:r>
              <a:rPr lang="en-GB" sz="1700" dirty="0"/>
              <a:t> route</a:t>
            </a:r>
            <a:endParaRPr lang="de-DE" sz="1700" dirty="0"/>
          </a:p>
          <a:p>
            <a:pPr>
              <a:buFont typeface="Wingdings" panose="05000000000000000000" pitchFamily="2" charset="2"/>
              <a:buChar char="§"/>
            </a:pPr>
            <a:r>
              <a:rPr lang="en-GB" sz="1700" b="1" dirty="0"/>
              <a:t>budget increased in 2020 in comparison to 2019 by 23% from 115 </a:t>
            </a:r>
            <a:r>
              <a:rPr lang="en-GB" sz="1700" b="1" dirty="0" err="1"/>
              <a:t>mio</a:t>
            </a:r>
            <a:r>
              <a:rPr lang="en-GB" sz="1700" b="1" dirty="0"/>
              <a:t>. Euro to 141 </a:t>
            </a:r>
            <a:r>
              <a:rPr lang="en-GB" sz="1700" b="1" dirty="0" err="1"/>
              <a:t>mio</a:t>
            </a:r>
            <a:r>
              <a:rPr lang="en-GB" sz="1700" b="1" dirty="0"/>
              <a:t>. Euro. </a:t>
            </a:r>
          </a:p>
          <a:p>
            <a:pPr marL="0" indent="0">
              <a:buNone/>
            </a:pP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Virtual meeting of the Friends of the Chair of WP.24</a:t>
            </a:r>
            <a:br>
              <a:rPr lang="en-US" dirty="0"/>
            </a:br>
            <a:endParaRPr lang="de-AT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6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7736345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539750" y="1323275"/>
            <a:ext cx="7978775" cy="4829608"/>
          </a:xfrm>
        </p:spPr>
        <p:txBody>
          <a:bodyPr/>
          <a:lstStyle/>
          <a:p>
            <a:pPr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GB" sz="1700" b="1" dirty="0" err="1"/>
              <a:t>RoLa</a:t>
            </a:r>
            <a:r>
              <a:rPr lang="en-GB" sz="1700" b="1" dirty="0"/>
              <a:t>:</a:t>
            </a:r>
          </a:p>
          <a:p>
            <a:pPr>
              <a:spcAft>
                <a:spcPts val="0"/>
              </a:spcAft>
              <a:buFont typeface="Symbol" panose="05050102010706020507" pitchFamily="18" charset="2"/>
              <a:buChar char="-"/>
            </a:pPr>
            <a:r>
              <a:rPr lang="en-GB" sz="1700" dirty="0"/>
              <a:t>during the day: subsidy rates for </a:t>
            </a:r>
            <a:r>
              <a:rPr lang="en-GB" sz="1700" dirty="0" err="1"/>
              <a:t>RoLas</a:t>
            </a:r>
            <a:r>
              <a:rPr lang="en-GB" sz="1700" dirty="0"/>
              <a:t> on the Brenner Axis increased by 24% </a:t>
            </a:r>
          </a:p>
          <a:p>
            <a:pPr>
              <a:spcAft>
                <a:spcPts val="0"/>
              </a:spcAft>
              <a:buFont typeface="Symbol" panose="05050102010706020507" pitchFamily="18" charset="2"/>
              <a:buChar char="-"/>
            </a:pPr>
            <a:r>
              <a:rPr lang="en-GB" sz="1700" dirty="0"/>
              <a:t>during the night: </a:t>
            </a:r>
            <a:r>
              <a:rPr lang="en-US" sz="1700" dirty="0"/>
              <a:t>subsidy rates for </a:t>
            </a:r>
            <a:r>
              <a:rPr lang="en-US" sz="1700" dirty="0" err="1"/>
              <a:t>RoLas</a:t>
            </a:r>
            <a:r>
              <a:rPr lang="en-US" sz="1700" dirty="0"/>
              <a:t> on the Brenner Axis increased </a:t>
            </a:r>
            <a:r>
              <a:rPr lang="en-GB" sz="1700" dirty="0"/>
              <a:t>by 42%</a:t>
            </a:r>
          </a:p>
          <a:p>
            <a:pPr marL="252000" lvl="1" indent="0">
              <a:spcAft>
                <a:spcPts val="0"/>
              </a:spcAft>
              <a:buNone/>
            </a:pPr>
            <a:r>
              <a:rPr lang="en-GB" sz="1700" dirty="0"/>
              <a:t>(</a:t>
            </a:r>
            <a:r>
              <a:rPr lang="en-US" sz="1700" dirty="0"/>
              <a:t>by 1st of April 2020, </a:t>
            </a:r>
            <a:r>
              <a:rPr lang="en-GB" sz="1700" dirty="0"/>
              <a:t>preparation started already before the crisis but it became active during it)</a:t>
            </a:r>
          </a:p>
          <a:p>
            <a:pPr marL="252000" lvl="1" indent="0">
              <a:spcAft>
                <a:spcPts val="0"/>
              </a:spcAft>
              <a:buNone/>
            </a:pPr>
            <a:endParaRPr lang="en-GB" sz="1700" dirty="0"/>
          </a:p>
          <a:p>
            <a:pPr marL="252000" lvl="1">
              <a:spcAft>
                <a:spcPts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</a:pPr>
            <a:r>
              <a:rPr lang="en-GB" sz="1700" b="1" dirty="0"/>
              <a:t>UCT and SWL:</a:t>
            </a:r>
            <a:endParaRPr lang="de-DE" sz="1700" b="1" dirty="0"/>
          </a:p>
          <a:p>
            <a:pPr>
              <a:buFont typeface="Symbol" panose="05050102010706020507" pitchFamily="18" charset="2"/>
              <a:buChar char="-"/>
            </a:pPr>
            <a:r>
              <a:rPr lang="en-GB" sz="1700" dirty="0"/>
              <a:t>Planned for a </a:t>
            </a:r>
            <a:r>
              <a:rPr lang="en-GB" sz="1700" dirty="0" err="1"/>
              <a:t>shorttime</a:t>
            </a:r>
            <a:r>
              <a:rPr lang="en-GB" sz="1700" dirty="0"/>
              <a:t> relief during the COVID19-crisis, the rates for UCT and SWL were increased by the beginning of May 2020. </a:t>
            </a:r>
          </a:p>
          <a:p>
            <a:pPr>
              <a:buFont typeface="Symbol" panose="05050102010706020507" pitchFamily="18" charset="2"/>
              <a:buChar char="-"/>
            </a:pPr>
            <a:r>
              <a:rPr lang="en-GB" sz="1700" dirty="0"/>
              <a:t>UCT: rates were increased for national transport and import/export for 5% and for transit for 2,5%, additional mountain fee increased by 5%</a:t>
            </a:r>
          </a:p>
          <a:p>
            <a:pPr>
              <a:buFont typeface="Symbol" panose="05050102010706020507" pitchFamily="18" charset="2"/>
              <a:buChar char="-"/>
            </a:pPr>
            <a:r>
              <a:rPr lang="en-GB" sz="1700" dirty="0"/>
              <a:t>SWL: rates were increased for the main leg over 100km by 5% and for initial/final leg on rail up to 100km (last mile) by 28%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Virtual meeting of the Friends of the Chair of WP.24</a:t>
            </a:r>
            <a:br>
              <a:rPr lang="en-US" dirty="0"/>
            </a:br>
            <a:endParaRPr lang="de-AT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7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6150181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540000" y="1410055"/>
            <a:ext cx="7978775" cy="4640277"/>
          </a:xfrm>
        </p:spPr>
        <p:txBody>
          <a:bodyPr/>
          <a:lstStyle/>
          <a:p>
            <a:pPr marL="252000" lvl="1">
              <a:spcAft>
                <a:spcPts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</a:pPr>
            <a:r>
              <a:rPr lang="en-GB" sz="1700" b="1" dirty="0"/>
              <a:t>Other additional measures in favour of rail freight transport:</a:t>
            </a:r>
          </a:p>
          <a:p>
            <a:pPr>
              <a:spcAft>
                <a:spcPts val="0"/>
              </a:spcAft>
              <a:buFont typeface="Symbol" panose="05050102010706020507" pitchFamily="18" charset="2"/>
              <a:buChar char="-"/>
            </a:pPr>
            <a:r>
              <a:rPr lang="en-GB" sz="1700" dirty="0"/>
              <a:t>Further measures are in discussion at the moment, but there are not yet any specifications. </a:t>
            </a:r>
          </a:p>
          <a:p>
            <a:pPr marL="252000" lvl="1" indent="0">
              <a:buNone/>
            </a:pPr>
            <a:r>
              <a:rPr lang="en-GB" sz="1700" dirty="0"/>
              <a:t>(E.g. reduced train path prices for freight transport, measures regarding the programme for sidings and intermodal terminals 2018-2022)</a:t>
            </a:r>
            <a:endParaRPr lang="de-DE" sz="1700" dirty="0"/>
          </a:p>
          <a:p>
            <a:pPr marL="0" indent="0">
              <a:buNone/>
            </a:pP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Virtual meeting of the Friends of the Chair of WP.24</a:t>
            </a:r>
            <a:br>
              <a:rPr lang="en-US" dirty="0"/>
            </a:br>
            <a:endParaRPr lang="de-AT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8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9592670"/>
      </p:ext>
    </p:extLst>
  </p:cSld>
  <p:clrMapOvr>
    <a:masterClrMapping/>
  </p:clrMapOvr>
</p:sld>
</file>

<file path=ppt/theme/theme1.xml><?xml version="1.0" encoding="utf-8"?>
<a:theme xmlns:a="http://schemas.openxmlformats.org/drawingml/2006/main" name="Republik-PPT-4x3">
  <a:themeElements>
    <a:clrScheme name="Republik-AT">
      <a:dk1>
        <a:srgbClr val="000000"/>
      </a:dk1>
      <a:lt1>
        <a:srgbClr val="E6EFF3"/>
      </a:lt1>
      <a:dk2>
        <a:srgbClr val="E6320F"/>
      </a:dk2>
      <a:lt2>
        <a:srgbClr val="FFFFFF"/>
      </a:lt2>
      <a:accent1>
        <a:srgbClr val="CA0237"/>
      </a:accent1>
      <a:accent2>
        <a:srgbClr val="5FB564"/>
      </a:accent2>
      <a:accent3>
        <a:srgbClr val="950F53"/>
      </a:accent3>
      <a:accent4>
        <a:srgbClr val="F59C00"/>
      </a:accent4>
      <a:accent5>
        <a:srgbClr val="3BACBE"/>
      </a:accent5>
      <a:accent6>
        <a:srgbClr val="BCCF00"/>
      </a:accent6>
      <a:hlink>
        <a:srgbClr val="1C1C1C"/>
      </a:hlink>
      <a:folHlink>
        <a:srgbClr val="636362"/>
      </a:folHlink>
    </a:clrScheme>
    <a:fontScheme name="BKA2018-Schriften">
      <a:majorFont>
        <a:latin typeface="Corbel"/>
        <a:ea typeface=""/>
        <a:cs typeface=""/>
      </a:majorFont>
      <a:minorFont>
        <a:latin typeface="Corbel"/>
        <a:ea typeface=""/>
        <a:cs typeface=""/>
      </a:minorFont>
    </a:fontScheme>
    <a:fmtScheme name="Klarhei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N-PPT-4x3-Calibri-BMK" id="{03F5555A-B30F-4D24-964A-2A043286CF14}" vid="{19D31867-992C-4AE4-AFB8-2C70966CAC12}"/>
    </a:ext>
  </a:extLst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EN-PPT-4x3-Calibri-BMK (1)</Template>
  <TotalTime>17</TotalTime>
  <Words>817</Words>
  <Application>Microsoft Office PowerPoint</Application>
  <PresentationFormat>On-screen Show (4:3)</PresentationFormat>
  <Paragraphs>59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Arial</vt:lpstr>
      <vt:lpstr>Calibri</vt:lpstr>
      <vt:lpstr>Corbel</vt:lpstr>
      <vt:lpstr>Courier New</vt:lpstr>
      <vt:lpstr>Symbol</vt:lpstr>
      <vt:lpstr>Wingdings</vt:lpstr>
      <vt:lpstr>Republik-PPT-4x3</vt:lpstr>
      <vt:lpstr>Virtual meeting of the Friends of the Chair  of WP.24 on the COVID-19 impacts  on intermodal transport and logistics </vt:lpstr>
      <vt:lpstr>  Lessons learned and the actions taken  in UNECE countries to limit any negative  impacts from COVID-19 on intermodal  transport and logistics </vt:lpstr>
      <vt:lpstr>Main effects of COVID-19 on Intermodal and Combined Transport (CT): </vt:lpstr>
      <vt:lpstr>PowerPoint Presentation</vt:lpstr>
      <vt:lpstr>PowerPoint Presentation</vt:lpstr>
      <vt:lpstr>Austrian measures to support Intermodal and CT during the COVID-19-crisis:</vt:lpstr>
      <vt:lpstr>PowerPoint Presentation</vt:lpstr>
      <vt:lpstr>PowerPoint Presentation</vt:lpstr>
    </vt:vector>
  </TitlesOfParts>
  <Company>BMVIT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Titel der Folienpräsentation maximal zweizeilig</dc:title>
  <dc:creator>Elsinger Julia</dc:creator>
  <cp:lastModifiedBy>Lukasz Wyrowski</cp:lastModifiedBy>
  <cp:revision>37</cp:revision>
  <cp:lastPrinted>2018-07-05T18:23:58Z</cp:lastPrinted>
  <dcterms:created xsi:type="dcterms:W3CDTF">2020-06-18T13:11:39Z</dcterms:created>
  <dcterms:modified xsi:type="dcterms:W3CDTF">2020-06-25T14:04:13Z</dcterms:modified>
</cp:coreProperties>
</file>