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59" r:id="rId4"/>
    <p:sldId id="268" r:id="rId5"/>
    <p:sldId id="269" r:id="rId6"/>
    <p:sldId id="273" r:id="rId7"/>
    <p:sldId id="274" r:id="rId8"/>
    <p:sldId id="275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8">
          <p15:clr>
            <a:srgbClr val="A4A3A4"/>
          </p15:clr>
        </p15:guide>
        <p15:guide id="2" orient="horz" pos="3869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FF3"/>
    <a:srgbClr val="E63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818" autoAdjust="0"/>
  </p:normalViewPr>
  <p:slideViewPr>
    <p:cSldViewPr snapToGrid="0" snapToObjects="1">
      <p:cViewPr varScale="1">
        <p:scale>
          <a:sx n="113" d="100"/>
          <a:sy n="113" d="100"/>
        </p:scale>
        <p:origin x="1524" y="68"/>
      </p:cViewPr>
      <p:guideLst>
        <p:guide orient="horz" pos="698"/>
        <p:guide orient="horz" pos="3869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3570" y="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25.06.2020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5659" y="9428583"/>
            <a:ext cx="904784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‹#›</a:t>
            </a:fld>
            <a:endParaRPr lang="de-AT" dirty="0"/>
          </a:p>
        </p:txBody>
      </p:sp>
      <p:pic>
        <p:nvPicPr>
          <p:cNvPr id="8" name="Grafik 7" descr="Federal Ministry. Republic of Austria. &#10;Climate Action, Environment, Energy, Mobility, Innovation and Technolog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00" y="432000"/>
            <a:ext cx="1494000" cy="5657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2016" y="942858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25.06.2020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11188" y="674688"/>
            <a:ext cx="5575300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4894" y="4963319"/>
            <a:ext cx="5090351" cy="42188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5659" y="9428582"/>
            <a:ext cx="904784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3536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415600"/>
            <a:ext cx="7978526" cy="1853851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Formatvorlage des Untertitelmasters durch Klicken bearbeiten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5588000"/>
            <a:ext cx="3422650" cy="55403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4" name="Textfeld 13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bmk.gv.at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270800"/>
            <a:ext cx="7978526" cy="1054449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br>
              <a:rPr lang="en-GB" noProof="0" dirty="0"/>
            </a:b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pic>
        <p:nvPicPr>
          <p:cNvPr id="9" name="Grafik 8" descr="Federal Ministry. Republic of Austria. &#10;Climate Action, Environment, Energy, Mobility, Innovation and Technology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00" y="208801"/>
            <a:ext cx="2736000" cy="1036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GB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0" y="2077200"/>
            <a:ext cx="7978775" cy="3924000"/>
          </a:xfrm>
        </p:spPr>
        <p:txBody>
          <a:bodyPr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Präsentationstitel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6387002"/>
            <a:ext cx="814522" cy="266700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829455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  <a:endParaRPr lang="en-GB" noProof="0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7200"/>
            <a:ext cx="7978775" cy="4068000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Präsentationstitel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GB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/>
              <a:t>Präsentationstitel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2077200"/>
            <a:ext cx="3813175" cy="4064400"/>
          </a:xfrm>
        </p:spPr>
        <p:txBody>
          <a:bodyPr/>
          <a:lstStyle/>
          <a:p>
            <a:r>
              <a:rPr lang="de-DE" noProof="0"/>
              <a:t>Bild durch Klicken auf Symbol hinzufügen</a:t>
            </a:r>
            <a:endParaRPr lang="en-GB" noProof="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2077200"/>
            <a:ext cx="3812400" cy="4064400"/>
          </a:xfrm>
        </p:spPr>
        <p:txBody>
          <a:bodyPr/>
          <a:lstStyle/>
          <a:p>
            <a:pPr lvl="0"/>
            <a:r>
              <a:rPr lang="de-DE" noProof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GB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dirty="0"/>
              <a:t>Präsentationstitel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2077200"/>
            <a:ext cx="3838575" cy="4064400"/>
          </a:xfrm>
        </p:spPr>
        <p:txBody>
          <a:bodyPr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0" y="2077200"/>
            <a:ext cx="3838575" cy="4064400"/>
          </a:xfrm>
        </p:spPr>
        <p:txBody>
          <a:bodyPr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  <a:endParaRPr lang="en-GB" noProof="0" dirty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0" y="2077200"/>
            <a:ext cx="7978775" cy="4064400"/>
          </a:xfrm>
        </p:spPr>
        <p:txBody>
          <a:bodyPr/>
          <a:lstStyle/>
          <a:p>
            <a:pPr lvl="0"/>
            <a:r>
              <a:rPr lang="de-DE" noProof="0"/>
              <a:t>Formatvorlagen des Textmasters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Präsentationstitel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267200"/>
            <a:ext cx="5389200" cy="1117613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br>
              <a:rPr lang="en-GB" noProof="0" dirty="0"/>
            </a:b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4857750"/>
            <a:ext cx="3423600" cy="1284288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noProof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3536" cy="68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0" y="1317600"/>
            <a:ext cx="7978525" cy="829455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0" y="2077200"/>
            <a:ext cx="7978525" cy="406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r>
              <a:rPr lang="en-GB" noProof="0" dirty="0"/>
              <a:t> </a:t>
            </a:r>
            <a:br>
              <a:rPr lang="en-GB" noProof="0" dirty="0"/>
            </a:br>
            <a:r>
              <a:rPr lang="en-GB" noProof="0" dirty="0" err="1"/>
              <a:t>Erste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r>
              <a:rPr lang="en-GB" noProof="0" dirty="0"/>
              <a:t> </a:t>
            </a:r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r>
              <a:rPr lang="en-GB" noProof="0" dirty="0"/>
              <a:t> – </a:t>
            </a:r>
            <a:r>
              <a:rPr lang="en-GB" noProof="0" dirty="0" err="1"/>
              <a:t>wie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r>
              <a:rPr lang="en-GB" noProof="0" dirty="0"/>
              <a:t> </a:t>
            </a:r>
            <a:r>
              <a:rPr lang="en-GB" noProof="0" dirty="0" err="1"/>
              <a:t>zuvor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r>
              <a:rPr lang="en-GB" noProof="0" dirty="0"/>
              <a:t> – </a:t>
            </a:r>
            <a:r>
              <a:rPr lang="en-GB" noProof="0" dirty="0" err="1"/>
              <a:t>wie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r>
              <a:rPr lang="en-GB" noProof="0" dirty="0"/>
              <a:t> </a:t>
            </a:r>
            <a:r>
              <a:rPr lang="en-GB" noProof="0" dirty="0" err="1"/>
              <a:t>zuvor</a:t>
            </a:r>
            <a:endParaRPr lang="en-GB" noProof="0" dirty="0"/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6387002"/>
            <a:ext cx="6875916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e-AT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6387002"/>
            <a:ext cx="960324" cy="2667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206269C-C24E-4E80-9A4B-E7E19BB59A67}" type="slidenum">
              <a:rPr lang="de-AT" smtClean="0"/>
              <a:pPr/>
              <a:t>‹#›</a:t>
            </a:fld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bmk.gv.at</a:t>
            </a:r>
          </a:p>
        </p:txBody>
      </p:sp>
      <p:pic>
        <p:nvPicPr>
          <p:cNvPr id="11" name="Grafik 10" descr="Federal Ministry. Republic of Austria. &#10;Climate Action, Environment, Energy, Mobility, Innovation and Technology"/>
          <p:cNvPicPr/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00" y="226800"/>
            <a:ext cx="2033905" cy="7702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999" y="1270800"/>
            <a:ext cx="7978526" cy="2138972"/>
          </a:xfrm>
        </p:spPr>
        <p:txBody>
          <a:bodyPr/>
          <a:lstStyle/>
          <a:p>
            <a:r>
              <a:rPr lang="en-US" dirty="0"/>
              <a:t>Virtual meeting of the Friends of the Chair </a:t>
            </a:r>
            <a:br>
              <a:rPr lang="en-US" dirty="0"/>
            </a:br>
            <a:r>
              <a:rPr lang="en-US" dirty="0"/>
              <a:t>of WP.24 on the COVID-19 impacts </a:t>
            </a:r>
            <a:br>
              <a:rPr lang="en-US" dirty="0"/>
            </a:br>
            <a:r>
              <a:rPr lang="en-US" dirty="0"/>
              <a:t>on intermodal transport and logistics</a:t>
            </a:r>
            <a:br>
              <a:rPr lang="en-US" dirty="0"/>
            </a:b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9" y="3342525"/>
            <a:ext cx="7978526" cy="1853851"/>
          </a:xfrm>
        </p:spPr>
        <p:txBody>
          <a:bodyPr/>
          <a:lstStyle/>
          <a:p>
            <a:r>
              <a:rPr lang="de-AT" dirty="0"/>
              <a:t>26 June 2020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9750" y="5196376"/>
            <a:ext cx="3422650" cy="945662"/>
          </a:xfrm>
        </p:spPr>
        <p:txBody>
          <a:bodyPr/>
          <a:lstStyle/>
          <a:p>
            <a:r>
              <a:rPr lang="de-DE" dirty="0"/>
              <a:t>Julia Elsinger</a:t>
            </a:r>
          </a:p>
          <a:p>
            <a:r>
              <a:rPr lang="en-US" dirty="0"/>
              <a:t>Vice-Chair of WP.24 and Deputy Head of Department I/K4 – Combined Transport, BMK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539750" y="1384418"/>
            <a:ext cx="7978526" cy="2048131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Lessons learned and the actions taken </a:t>
            </a:r>
            <a:br>
              <a:rPr lang="en-US" dirty="0"/>
            </a:br>
            <a:r>
              <a:rPr lang="en-US" dirty="0"/>
              <a:t>in UNECE countries to limit any negative </a:t>
            </a:r>
            <a:br>
              <a:rPr lang="en-US" dirty="0"/>
            </a:br>
            <a:r>
              <a:rPr lang="en-US" dirty="0"/>
              <a:t>impacts from COVID-19 on intermodal </a:t>
            </a:r>
            <a:br>
              <a:rPr lang="en-US" dirty="0"/>
            </a:br>
            <a:r>
              <a:rPr lang="en-US" dirty="0"/>
              <a:t>transport and logistics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452927" y="3685101"/>
            <a:ext cx="5751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Austrian </a:t>
            </a:r>
            <a:r>
              <a:rPr lang="de-DE" sz="2800" dirty="0" err="1"/>
              <a:t>Perspective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92753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124698"/>
            <a:ext cx="7978525" cy="567370"/>
          </a:xfrm>
        </p:spPr>
        <p:txBody>
          <a:bodyPr/>
          <a:lstStyle/>
          <a:p>
            <a:r>
              <a:rPr lang="de-AT" sz="2200" dirty="0"/>
              <a:t>Main </a:t>
            </a:r>
            <a:r>
              <a:rPr lang="de-AT" sz="2200" dirty="0" err="1"/>
              <a:t>effects</a:t>
            </a:r>
            <a:r>
              <a:rPr lang="de-AT" sz="2200" dirty="0"/>
              <a:t> </a:t>
            </a:r>
            <a:r>
              <a:rPr lang="de-AT" sz="2200" dirty="0" err="1"/>
              <a:t>of</a:t>
            </a:r>
            <a:r>
              <a:rPr lang="de-AT" sz="2200" dirty="0"/>
              <a:t> COVID-19 on Intermodal </a:t>
            </a:r>
            <a:r>
              <a:rPr lang="de-AT" sz="2200" dirty="0" err="1"/>
              <a:t>and</a:t>
            </a:r>
            <a:r>
              <a:rPr lang="de-AT" sz="2200" dirty="0"/>
              <a:t> </a:t>
            </a:r>
            <a:r>
              <a:rPr lang="de-AT" sz="2200" dirty="0" err="1"/>
              <a:t>Combined</a:t>
            </a:r>
            <a:r>
              <a:rPr lang="de-AT" sz="2200" dirty="0"/>
              <a:t> Transport (CT): </a:t>
            </a:r>
            <a:endParaRPr lang="de-DE" sz="22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40000" y="1690744"/>
            <a:ext cx="7978775" cy="46245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700" b="1" dirty="0"/>
              <a:t>First reaction of European Intermodal and CT to the crisis:</a:t>
            </a:r>
            <a:endParaRPr lang="de-DE" sz="1700" b="1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1700" dirty="0"/>
              <a:t>stop of production in China - maritime container + hinterland transport heavily affected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700" dirty="0"/>
              <a:t>first COVID19-infections in Europe: road transport suffered from newly implemented border controls/health checks/lack of drivers due to quarantine measures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700" dirty="0" err="1"/>
              <a:t>Unaccomp</a:t>
            </a:r>
            <a:r>
              <a:rPr lang="en-US" sz="1700" dirty="0"/>
              <a:t>. CT partly implemented new train relations (less deployment of human resources, use of attractive train slots from passenger transport), stricter measures for drivers on Rolling Roads (closure of relations e.g. </a:t>
            </a:r>
            <a:r>
              <a:rPr lang="en-US" sz="1700" dirty="0" err="1"/>
              <a:t>Wörgl</a:t>
            </a:r>
            <a:r>
              <a:rPr lang="en-US" sz="1700" dirty="0"/>
              <a:t>-Trento)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700" dirty="0"/>
              <a:t>shift in transported goods in continental CT to crisis-related products (toilet paper, disinfectants, health + food supplies)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700" dirty="0"/>
              <a:t>Covid-19 crisis affected ongoing EU-funded rail investments (delays of construction works/delivery of railway equipment/rolling stock)</a:t>
            </a:r>
            <a:endParaRPr lang="de-DE" sz="1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Virtual meeting of the Friends of the Chair of WP.24</a:t>
            </a:r>
            <a:br>
              <a:rPr lang="en-US" dirty="0"/>
            </a:b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500" y="1429207"/>
            <a:ext cx="7978775" cy="48296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700" b="1" dirty="0"/>
              <a:t>Second phase of effects on Intermodal and CT:</a:t>
            </a:r>
            <a:endParaRPr lang="de-DE" sz="1700" b="1" dirty="0"/>
          </a:p>
          <a:p>
            <a:pPr>
              <a:buFont typeface="Symbol" panose="05050102010706020507" pitchFamily="18" charset="2"/>
              <a:buChar char="-"/>
            </a:pPr>
            <a:r>
              <a:rPr lang="en-US" sz="1700" dirty="0"/>
              <a:t>April: quarantine measures for heavy vehicle drivers became less strict, countries established green corridors for road freight transport, drivers began to accept lower payment (up to 50 cent per km)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700" dirty="0"/>
              <a:t>consequently </a:t>
            </a:r>
            <a:r>
              <a:rPr lang="en-US" sz="1700" dirty="0" err="1"/>
              <a:t>Unaccomp</a:t>
            </a:r>
            <a:r>
              <a:rPr lang="en-US" sz="1700" dirty="0"/>
              <a:t>. CT lost newly gained transport volumes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700" dirty="0"/>
              <a:t>nevertheless, hope was rising: with restarting of production in China, maritime transport coming from Asia was arriving in European ports (increase of activity in hinterland rail transport in Europe)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700" dirty="0"/>
              <a:t>continental transport needed more time to recover or was affected longer by less production in Europe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Virtual meeting of the Friends of the Chair of WP.24</a:t>
            </a:r>
            <a:br>
              <a:rPr lang="en-US" dirty="0"/>
            </a:b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1835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500" y="1463390"/>
            <a:ext cx="7978775" cy="48296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700" b="1" dirty="0"/>
              <a:t>Third phase and crisis-related long-term effects on Intermodal and CT: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700" dirty="0"/>
              <a:t>A worldwide economic recession is inevitable, but to which extent? A second wave of infections in autumn and a delay in the development of a vaccination could make the situation even worse.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700" dirty="0"/>
              <a:t>freight transport sector: existing competition between road and rail will increase further as a result of decreasing oil + fuel prices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700" dirty="0"/>
              <a:t>imbalances in import + export will remain a burden on planning of concrete intermodal transport offers for some time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US" sz="1700" dirty="0"/>
              <a:t>commodity flows will partly change and slow down globalization: countries will try to become less dependent on import/export, shorter transportation distances, maybe more use of railway shuttles in combination with a short + flexible initial and final leg </a:t>
            </a:r>
          </a:p>
          <a:p>
            <a:pPr>
              <a:buFont typeface="Symbol" panose="05050102010706020507" pitchFamily="18" charset="2"/>
              <a:buChar char="-"/>
            </a:pPr>
            <a:endParaRPr lang="en-US" sz="170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Virtual meeting of the Friends of the Chair of WP.24</a:t>
            </a:r>
            <a:br>
              <a:rPr lang="en-US" dirty="0"/>
            </a:b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615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750" y="1124698"/>
            <a:ext cx="7978525" cy="499003"/>
          </a:xfrm>
        </p:spPr>
        <p:txBody>
          <a:bodyPr/>
          <a:lstStyle/>
          <a:p>
            <a:r>
              <a:rPr lang="en-GB" sz="2000" u="sng" dirty="0"/>
              <a:t>Austrian measures to support Intermodal and CT during the COVID-19-crisis:</a:t>
            </a:r>
            <a:endParaRPr lang="de-DE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40000" y="1690744"/>
            <a:ext cx="7978775" cy="48296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1700" b="1" dirty="0"/>
              <a:t>The Austrian Ministry for Climate Action supports the provision of single wagonload transport (SWL), </a:t>
            </a:r>
            <a:r>
              <a:rPr lang="en-GB" sz="1700" b="1" dirty="0" err="1"/>
              <a:t>Unaccomp</a:t>
            </a:r>
            <a:r>
              <a:rPr lang="en-GB" sz="1700" b="1" dirty="0"/>
              <a:t>. CT (UCT) and Rolling road (</a:t>
            </a:r>
            <a:r>
              <a:rPr lang="en-GB" sz="1700" b="1" dirty="0" err="1"/>
              <a:t>RoLa</a:t>
            </a:r>
            <a:r>
              <a:rPr lang="en-GB" sz="1700" b="1" dirty="0"/>
              <a:t>) by the programme “rail freight transport 2018-2022”.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sz="1700" dirty="0"/>
              <a:t>Financial support is granted based on annual, previously agreed contracts between the Federal Government and railway undertakings.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sz="1700" dirty="0"/>
              <a:t>UCT: aid is granted per consignment, depending on the type of transport (national, bilateral, transit), container size, weight and </a:t>
            </a:r>
            <a:r>
              <a:rPr lang="en-US" sz="1700" dirty="0"/>
              <a:t>distance travelled on the Austrian rail network,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sz="1700" dirty="0" err="1"/>
              <a:t>RoLa</a:t>
            </a:r>
            <a:r>
              <a:rPr lang="en-GB" sz="1700" dirty="0"/>
              <a:t>: subsidy is granted per truck transported, depending on the </a:t>
            </a:r>
            <a:r>
              <a:rPr lang="en-GB" sz="1700" dirty="0" err="1"/>
              <a:t>RoLa</a:t>
            </a:r>
            <a:r>
              <a:rPr lang="en-GB" sz="1700" dirty="0"/>
              <a:t> route</a:t>
            </a:r>
            <a:endParaRPr lang="de-DE" sz="17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1700" b="1" dirty="0"/>
              <a:t>budget increased in 2020 in comparison to 2019 by 23% from 115 </a:t>
            </a:r>
            <a:r>
              <a:rPr lang="en-GB" sz="1700" b="1" dirty="0" err="1"/>
              <a:t>mio</a:t>
            </a:r>
            <a:r>
              <a:rPr lang="en-GB" sz="1700" b="1" dirty="0"/>
              <a:t>. Euro to 141 </a:t>
            </a:r>
            <a:r>
              <a:rPr lang="en-GB" sz="1700" b="1" dirty="0" err="1"/>
              <a:t>mio</a:t>
            </a:r>
            <a:r>
              <a:rPr lang="en-GB" sz="1700" b="1" dirty="0"/>
              <a:t>. Euro.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Virtual meeting of the Friends of the Chair of WP.24</a:t>
            </a:r>
            <a:br>
              <a:rPr lang="en-US" dirty="0"/>
            </a:b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7363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0" y="1323275"/>
            <a:ext cx="7978775" cy="4829608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700" b="1" dirty="0" err="1"/>
              <a:t>RoLa</a:t>
            </a:r>
            <a:r>
              <a:rPr lang="en-GB" sz="1700" b="1" dirty="0"/>
              <a:t>:</a:t>
            </a:r>
          </a:p>
          <a:p>
            <a:pPr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GB" sz="1700" dirty="0"/>
              <a:t>during the day: subsidy rates for </a:t>
            </a:r>
            <a:r>
              <a:rPr lang="en-GB" sz="1700" dirty="0" err="1"/>
              <a:t>RoLas</a:t>
            </a:r>
            <a:r>
              <a:rPr lang="en-GB" sz="1700" dirty="0"/>
              <a:t> on the Brenner Axis increased by 24% </a:t>
            </a:r>
          </a:p>
          <a:p>
            <a:pPr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GB" sz="1700" dirty="0"/>
              <a:t>during the night: </a:t>
            </a:r>
            <a:r>
              <a:rPr lang="en-US" sz="1700" dirty="0"/>
              <a:t>subsidy rates for </a:t>
            </a:r>
            <a:r>
              <a:rPr lang="en-US" sz="1700" dirty="0" err="1"/>
              <a:t>RoLas</a:t>
            </a:r>
            <a:r>
              <a:rPr lang="en-US" sz="1700" dirty="0"/>
              <a:t> on the Brenner Axis increased </a:t>
            </a:r>
            <a:r>
              <a:rPr lang="en-GB" sz="1700" dirty="0"/>
              <a:t>by 42%</a:t>
            </a:r>
          </a:p>
          <a:p>
            <a:pPr marL="252000" lvl="1" indent="0">
              <a:spcAft>
                <a:spcPts val="0"/>
              </a:spcAft>
              <a:buNone/>
            </a:pPr>
            <a:r>
              <a:rPr lang="en-GB" sz="1700" dirty="0"/>
              <a:t>(</a:t>
            </a:r>
            <a:r>
              <a:rPr lang="en-US" sz="1700" dirty="0"/>
              <a:t>by 1st of April 2020, </a:t>
            </a:r>
            <a:r>
              <a:rPr lang="en-GB" sz="1700" dirty="0"/>
              <a:t>preparation started already before the crisis but it became active during it)</a:t>
            </a:r>
          </a:p>
          <a:p>
            <a:pPr marL="252000" lvl="1" indent="0">
              <a:spcAft>
                <a:spcPts val="0"/>
              </a:spcAft>
              <a:buNone/>
            </a:pPr>
            <a:endParaRPr lang="en-GB" sz="1700" dirty="0"/>
          </a:p>
          <a:p>
            <a:pPr marL="252000" lvl="1"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1700" b="1" dirty="0"/>
              <a:t>UCT and SWL:</a:t>
            </a:r>
            <a:endParaRPr lang="de-DE" sz="1700" b="1" dirty="0"/>
          </a:p>
          <a:p>
            <a:pPr>
              <a:buFont typeface="Symbol" panose="05050102010706020507" pitchFamily="18" charset="2"/>
              <a:buChar char="-"/>
            </a:pPr>
            <a:r>
              <a:rPr lang="en-GB" sz="1700" dirty="0"/>
              <a:t>Planned for a </a:t>
            </a:r>
            <a:r>
              <a:rPr lang="en-GB" sz="1700" dirty="0" err="1"/>
              <a:t>shorttime</a:t>
            </a:r>
            <a:r>
              <a:rPr lang="en-GB" sz="1700" dirty="0"/>
              <a:t> relief during the COVID19-crisis, the rates for UCT and SWL were increased by the beginning of May 2020. 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sz="1700" dirty="0"/>
              <a:t>UCT: rates were increased for national transport and import/export for 5% and for transit for 2,5%, additional mountain fee increased by 5%</a:t>
            </a:r>
          </a:p>
          <a:p>
            <a:pPr>
              <a:buFont typeface="Symbol" panose="05050102010706020507" pitchFamily="18" charset="2"/>
              <a:buChar char="-"/>
            </a:pPr>
            <a:r>
              <a:rPr lang="en-GB" sz="1700" dirty="0"/>
              <a:t>SWL: rates were increased for the main leg over 100km by 5% and for initial/final leg on rail up to 100km (last mile) by 28%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Virtual meeting of the Friends of the Chair of WP.24</a:t>
            </a:r>
            <a:br>
              <a:rPr lang="en-US" dirty="0"/>
            </a:b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1501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40000" y="1410055"/>
            <a:ext cx="7978775" cy="4640277"/>
          </a:xfrm>
        </p:spPr>
        <p:txBody>
          <a:bodyPr/>
          <a:lstStyle/>
          <a:p>
            <a:pPr marL="252000" lvl="1">
              <a:spcAft>
                <a:spcPts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sz="1700" b="1" dirty="0"/>
              <a:t>Other additional measures in favour of rail freight transport:</a:t>
            </a:r>
          </a:p>
          <a:p>
            <a:pPr>
              <a:spcAft>
                <a:spcPts val="0"/>
              </a:spcAft>
              <a:buFont typeface="Symbol" panose="05050102010706020507" pitchFamily="18" charset="2"/>
              <a:buChar char="-"/>
            </a:pPr>
            <a:r>
              <a:rPr lang="en-GB" sz="1700" dirty="0"/>
              <a:t>Further measures are in discussion at the moment, but there are not yet any specifications. </a:t>
            </a:r>
          </a:p>
          <a:p>
            <a:pPr marL="252000" lvl="1" indent="0">
              <a:buNone/>
            </a:pPr>
            <a:r>
              <a:rPr lang="en-GB" sz="1700" dirty="0"/>
              <a:t>(E.g. reduced train path prices for freight transport, measures regarding the programme for sidings and intermodal terminals 2018-2022)</a:t>
            </a:r>
            <a:endParaRPr lang="de-DE" sz="17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Virtual meeting of the Friends of the Chair of WP.24</a:t>
            </a:r>
            <a:br>
              <a:rPr lang="en-US" dirty="0"/>
            </a:b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592670"/>
      </p:ext>
    </p:extLst>
  </p:cSld>
  <p:clrMapOvr>
    <a:masterClrMapping/>
  </p:clrMapOvr>
</p:sld>
</file>

<file path=ppt/theme/theme1.xml><?xml version="1.0" encoding="utf-8"?>
<a:theme xmlns:a="http://schemas.openxmlformats.org/drawingml/2006/main" name="Republik-PP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N-PPT-4x3-Calibri-BMK" id="{03F5555A-B30F-4D24-964A-2A043286CF14}" vid="{19D31867-992C-4AE4-AFB8-2C70966CAC12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EN-PPT-4x3-Calibri-BMK (1)</Template>
  <TotalTime>17</TotalTime>
  <Words>817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Courier New</vt:lpstr>
      <vt:lpstr>Symbol</vt:lpstr>
      <vt:lpstr>Wingdings</vt:lpstr>
      <vt:lpstr>Republik-PPT-4x3</vt:lpstr>
      <vt:lpstr>Virtual meeting of the Friends of the Chair  of WP.24 on the COVID-19 impacts  on intermodal transport and logistics </vt:lpstr>
      <vt:lpstr>  Lessons learned and the actions taken  in UNECE countries to limit any negative  impacts from COVID-19 on intermodal  transport and logistics </vt:lpstr>
      <vt:lpstr>Main effects of COVID-19 on Intermodal and Combined Transport (CT): </vt:lpstr>
      <vt:lpstr>PowerPoint Presentation</vt:lpstr>
      <vt:lpstr>PowerPoint Presentation</vt:lpstr>
      <vt:lpstr>Austrian measures to support Intermodal and CT during the COVID-19-crisis:</vt:lpstr>
      <vt:lpstr>PowerPoint Presentation</vt:lpstr>
      <vt:lpstr>PowerPoint Presentation</vt:lpstr>
    </vt:vector>
  </TitlesOfParts>
  <Company>BMVIT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Folienpräsentation maximal zweizeilig</dc:title>
  <dc:creator>Elsinger Julia</dc:creator>
  <cp:lastModifiedBy>Lukasz Wyrowski</cp:lastModifiedBy>
  <cp:revision>37</cp:revision>
  <cp:lastPrinted>2018-07-05T18:23:58Z</cp:lastPrinted>
  <dcterms:created xsi:type="dcterms:W3CDTF">2020-06-18T13:11:39Z</dcterms:created>
  <dcterms:modified xsi:type="dcterms:W3CDTF">2020-06-25T14:04:13Z</dcterms:modified>
</cp:coreProperties>
</file>