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77" r:id="rId4"/>
    <p:sldId id="276" r:id="rId5"/>
    <p:sldId id="275" r:id="rId6"/>
    <p:sldId id="274" r:id="rId7"/>
    <p:sldId id="273" r:id="rId8"/>
    <p:sldId id="272" r:id="rId9"/>
    <p:sldId id="267" r:id="rId10"/>
    <p:sldId id="278" r:id="rId11"/>
    <p:sldId id="282" r:id="rId12"/>
    <p:sldId id="284" r:id="rId13"/>
    <p:sldId id="285" r:id="rId14"/>
    <p:sldId id="286" r:id="rId15"/>
    <p:sldId id="288" r:id="rId16"/>
    <p:sldId id="266" r:id="rId17"/>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singer Julia" initials="EJ" lastIdx="2" clrIdx="0"/>
  <p:cmAuthor id="2" name="Lukasz Wyrowski" initials="LW" lastIdx="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EFEF"/>
    <a:srgbClr val="D9D9D9"/>
    <a:srgbClr val="5191CE"/>
    <a:srgbClr val="5497D6"/>
    <a:srgbClr val="1F95D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9" autoAdjust="0"/>
    <p:restoredTop sz="94660"/>
  </p:normalViewPr>
  <p:slideViewPr>
    <p:cSldViewPr snapToGrid="0" showGuides="1">
      <p:cViewPr varScale="1">
        <p:scale>
          <a:sx n="113" d="100"/>
          <a:sy n="113" d="100"/>
        </p:scale>
        <p:origin x="328" y="6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C72F9-254E-4527-8A5A-BC4A8589A6E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FBDD7AA-223E-4438-BF10-BFD2B04EFB4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59DEDBC-94C0-4621-8E86-E04224A55457}"/>
              </a:ext>
            </a:extLst>
          </p:cNvPr>
          <p:cNvSpPr>
            <a:spLocks noGrp="1"/>
          </p:cNvSpPr>
          <p:nvPr>
            <p:ph type="dt" sz="half" idx="10"/>
          </p:nvPr>
        </p:nvSpPr>
        <p:spPr/>
        <p:txBody>
          <a:bodyPr/>
          <a:lstStyle/>
          <a:p>
            <a:fld id="{105D5000-DC31-4129-B81A-C1C9E9F0B764}" type="datetimeFigureOut">
              <a:rPr lang="en-US" smtClean="0"/>
              <a:t>6/25/2020</a:t>
            </a:fld>
            <a:endParaRPr lang="en-US"/>
          </a:p>
        </p:txBody>
      </p:sp>
      <p:sp>
        <p:nvSpPr>
          <p:cNvPr id="5" name="Footer Placeholder 4">
            <a:extLst>
              <a:ext uri="{FF2B5EF4-FFF2-40B4-BE49-F238E27FC236}">
                <a16:creationId xmlns:a16="http://schemas.microsoft.com/office/drawing/2014/main" id="{D9324762-9DC1-429B-9071-AC50268BA0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5A632AF-F230-4510-8127-1EC76B6906FC}"/>
              </a:ext>
            </a:extLst>
          </p:cNvPr>
          <p:cNvSpPr>
            <a:spLocks noGrp="1"/>
          </p:cNvSpPr>
          <p:nvPr>
            <p:ph type="sldNum" sz="quarter" idx="12"/>
          </p:nvPr>
        </p:nvSpPr>
        <p:spPr/>
        <p:txBody>
          <a:bodyPr/>
          <a:lstStyle/>
          <a:p>
            <a:fld id="{BA8F315C-77BC-49F6-86CA-06F2BE8CA9F0}" type="slidenum">
              <a:rPr lang="en-US" smtClean="0"/>
              <a:t>‹#›</a:t>
            </a:fld>
            <a:endParaRPr lang="en-US"/>
          </a:p>
        </p:txBody>
      </p:sp>
    </p:spTree>
    <p:extLst>
      <p:ext uri="{BB962C8B-B14F-4D97-AF65-F5344CB8AC3E}">
        <p14:creationId xmlns:p14="http://schemas.microsoft.com/office/powerpoint/2010/main" val="35198766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ABE588-DBA2-40FF-9918-EC1ABBF9CAB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3935038-A4B7-41E6-B15A-221F2840297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82AB3B-9672-40E7-8F5A-4EC97680FB49}"/>
              </a:ext>
            </a:extLst>
          </p:cNvPr>
          <p:cNvSpPr>
            <a:spLocks noGrp="1"/>
          </p:cNvSpPr>
          <p:nvPr>
            <p:ph type="dt" sz="half" idx="10"/>
          </p:nvPr>
        </p:nvSpPr>
        <p:spPr/>
        <p:txBody>
          <a:bodyPr/>
          <a:lstStyle/>
          <a:p>
            <a:fld id="{105D5000-DC31-4129-B81A-C1C9E9F0B764}" type="datetimeFigureOut">
              <a:rPr lang="en-US" smtClean="0"/>
              <a:t>6/25/2020</a:t>
            </a:fld>
            <a:endParaRPr lang="en-US"/>
          </a:p>
        </p:txBody>
      </p:sp>
      <p:sp>
        <p:nvSpPr>
          <p:cNvPr id="5" name="Footer Placeholder 4">
            <a:extLst>
              <a:ext uri="{FF2B5EF4-FFF2-40B4-BE49-F238E27FC236}">
                <a16:creationId xmlns:a16="http://schemas.microsoft.com/office/drawing/2014/main" id="{5974C5AF-8FA7-42FD-A9D8-BF8CA2CEE6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5ADCD6-BDE1-422F-AF9D-6048E5B016AD}"/>
              </a:ext>
            </a:extLst>
          </p:cNvPr>
          <p:cNvSpPr>
            <a:spLocks noGrp="1"/>
          </p:cNvSpPr>
          <p:nvPr>
            <p:ph type="sldNum" sz="quarter" idx="12"/>
          </p:nvPr>
        </p:nvSpPr>
        <p:spPr/>
        <p:txBody>
          <a:bodyPr/>
          <a:lstStyle/>
          <a:p>
            <a:fld id="{BA8F315C-77BC-49F6-86CA-06F2BE8CA9F0}" type="slidenum">
              <a:rPr lang="en-US" smtClean="0"/>
              <a:t>‹#›</a:t>
            </a:fld>
            <a:endParaRPr lang="en-US"/>
          </a:p>
        </p:txBody>
      </p:sp>
    </p:spTree>
    <p:extLst>
      <p:ext uri="{BB962C8B-B14F-4D97-AF65-F5344CB8AC3E}">
        <p14:creationId xmlns:p14="http://schemas.microsoft.com/office/powerpoint/2010/main" val="2279400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5D7471F-0F8D-4DA9-8784-9E61C8415A3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8E458C0-66A4-4560-9FF8-BDDBB4A905B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308940-130A-4279-8170-3A910F566707}"/>
              </a:ext>
            </a:extLst>
          </p:cNvPr>
          <p:cNvSpPr>
            <a:spLocks noGrp="1"/>
          </p:cNvSpPr>
          <p:nvPr>
            <p:ph type="dt" sz="half" idx="10"/>
          </p:nvPr>
        </p:nvSpPr>
        <p:spPr/>
        <p:txBody>
          <a:bodyPr/>
          <a:lstStyle/>
          <a:p>
            <a:fld id="{105D5000-DC31-4129-B81A-C1C9E9F0B764}" type="datetimeFigureOut">
              <a:rPr lang="en-US" smtClean="0"/>
              <a:t>6/25/2020</a:t>
            </a:fld>
            <a:endParaRPr lang="en-US"/>
          </a:p>
        </p:txBody>
      </p:sp>
      <p:sp>
        <p:nvSpPr>
          <p:cNvPr id="5" name="Footer Placeholder 4">
            <a:extLst>
              <a:ext uri="{FF2B5EF4-FFF2-40B4-BE49-F238E27FC236}">
                <a16:creationId xmlns:a16="http://schemas.microsoft.com/office/drawing/2014/main" id="{75509EF1-EE62-4BC4-96C9-F21B4AA90A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3AAED0-B513-4EFC-9E92-E5C1017C0933}"/>
              </a:ext>
            </a:extLst>
          </p:cNvPr>
          <p:cNvSpPr>
            <a:spLocks noGrp="1"/>
          </p:cNvSpPr>
          <p:nvPr>
            <p:ph type="sldNum" sz="quarter" idx="12"/>
          </p:nvPr>
        </p:nvSpPr>
        <p:spPr/>
        <p:txBody>
          <a:bodyPr/>
          <a:lstStyle/>
          <a:p>
            <a:fld id="{BA8F315C-77BC-49F6-86CA-06F2BE8CA9F0}" type="slidenum">
              <a:rPr lang="en-US" smtClean="0"/>
              <a:t>‹#›</a:t>
            </a:fld>
            <a:endParaRPr lang="en-US"/>
          </a:p>
        </p:txBody>
      </p:sp>
    </p:spTree>
    <p:extLst>
      <p:ext uri="{BB962C8B-B14F-4D97-AF65-F5344CB8AC3E}">
        <p14:creationId xmlns:p14="http://schemas.microsoft.com/office/powerpoint/2010/main" val="3926824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4BA676-9B0D-47B4-AAA9-9D94ADA6F31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4C897BC-8C22-47E7-A937-800B3718D42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B0B9E07-D9FD-41E8-958E-D82B7A6C78D5}"/>
              </a:ext>
            </a:extLst>
          </p:cNvPr>
          <p:cNvSpPr>
            <a:spLocks noGrp="1"/>
          </p:cNvSpPr>
          <p:nvPr>
            <p:ph type="dt" sz="half" idx="10"/>
          </p:nvPr>
        </p:nvSpPr>
        <p:spPr/>
        <p:txBody>
          <a:bodyPr/>
          <a:lstStyle/>
          <a:p>
            <a:fld id="{105D5000-DC31-4129-B81A-C1C9E9F0B764}" type="datetimeFigureOut">
              <a:rPr lang="en-US" smtClean="0"/>
              <a:t>6/25/2020</a:t>
            </a:fld>
            <a:endParaRPr lang="en-US"/>
          </a:p>
        </p:txBody>
      </p:sp>
      <p:sp>
        <p:nvSpPr>
          <p:cNvPr id="5" name="Footer Placeholder 4">
            <a:extLst>
              <a:ext uri="{FF2B5EF4-FFF2-40B4-BE49-F238E27FC236}">
                <a16:creationId xmlns:a16="http://schemas.microsoft.com/office/drawing/2014/main" id="{1AB55A85-C93B-4390-9553-7E0096C509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E3120D-27BC-43DC-883B-9742126CBA83}"/>
              </a:ext>
            </a:extLst>
          </p:cNvPr>
          <p:cNvSpPr>
            <a:spLocks noGrp="1"/>
          </p:cNvSpPr>
          <p:nvPr>
            <p:ph type="sldNum" sz="quarter" idx="12"/>
          </p:nvPr>
        </p:nvSpPr>
        <p:spPr/>
        <p:txBody>
          <a:bodyPr/>
          <a:lstStyle/>
          <a:p>
            <a:fld id="{BA8F315C-77BC-49F6-86CA-06F2BE8CA9F0}" type="slidenum">
              <a:rPr lang="en-US" smtClean="0"/>
              <a:t>‹#›</a:t>
            </a:fld>
            <a:endParaRPr lang="en-US"/>
          </a:p>
        </p:txBody>
      </p:sp>
    </p:spTree>
    <p:extLst>
      <p:ext uri="{BB962C8B-B14F-4D97-AF65-F5344CB8AC3E}">
        <p14:creationId xmlns:p14="http://schemas.microsoft.com/office/powerpoint/2010/main" val="3407434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BB41D-6EBF-4B11-9506-9DF05E9EA36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7BF6722-202F-4C9C-B5E3-D64B3EE9AB0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42EFD8A-6710-43F2-B4B5-AAA125421E85}"/>
              </a:ext>
            </a:extLst>
          </p:cNvPr>
          <p:cNvSpPr>
            <a:spLocks noGrp="1"/>
          </p:cNvSpPr>
          <p:nvPr>
            <p:ph type="dt" sz="half" idx="10"/>
          </p:nvPr>
        </p:nvSpPr>
        <p:spPr/>
        <p:txBody>
          <a:bodyPr/>
          <a:lstStyle/>
          <a:p>
            <a:fld id="{105D5000-DC31-4129-B81A-C1C9E9F0B764}" type="datetimeFigureOut">
              <a:rPr lang="en-US" smtClean="0"/>
              <a:t>6/25/2020</a:t>
            </a:fld>
            <a:endParaRPr lang="en-US"/>
          </a:p>
        </p:txBody>
      </p:sp>
      <p:sp>
        <p:nvSpPr>
          <p:cNvPr id="5" name="Footer Placeholder 4">
            <a:extLst>
              <a:ext uri="{FF2B5EF4-FFF2-40B4-BE49-F238E27FC236}">
                <a16:creationId xmlns:a16="http://schemas.microsoft.com/office/drawing/2014/main" id="{B0CE5800-6840-4EBE-9E51-6A4A44453D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938E03-0413-4D9C-B5D0-E47820DC29D4}"/>
              </a:ext>
            </a:extLst>
          </p:cNvPr>
          <p:cNvSpPr>
            <a:spLocks noGrp="1"/>
          </p:cNvSpPr>
          <p:nvPr>
            <p:ph type="sldNum" sz="quarter" idx="12"/>
          </p:nvPr>
        </p:nvSpPr>
        <p:spPr/>
        <p:txBody>
          <a:bodyPr/>
          <a:lstStyle/>
          <a:p>
            <a:fld id="{BA8F315C-77BC-49F6-86CA-06F2BE8CA9F0}" type="slidenum">
              <a:rPr lang="en-US" smtClean="0"/>
              <a:t>‹#›</a:t>
            </a:fld>
            <a:endParaRPr lang="en-US"/>
          </a:p>
        </p:txBody>
      </p:sp>
    </p:spTree>
    <p:extLst>
      <p:ext uri="{BB962C8B-B14F-4D97-AF65-F5344CB8AC3E}">
        <p14:creationId xmlns:p14="http://schemas.microsoft.com/office/powerpoint/2010/main" val="14900438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A9909-FEC9-4D30-B681-53A6D7071D9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A1E3121-AC23-478B-8436-73C5A262A8D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A72ACCB-B490-4A32-991B-9C4BAAABD6D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87A5211-9435-4A33-82AB-5773E37DA168}"/>
              </a:ext>
            </a:extLst>
          </p:cNvPr>
          <p:cNvSpPr>
            <a:spLocks noGrp="1"/>
          </p:cNvSpPr>
          <p:nvPr>
            <p:ph type="dt" sz="half" idx="10"/>
          </p:nvPr>
        </p:nvSpPr>
        <p:spPr/>
        <p:txBody>
          <a:bodyPr/>
          <a:lstStyle/>
          <a:p>
            <a:fld id="{105D5000-DC31-4129-B81A-C1C9E9F0B764}" type="datetimeFigureOut">
              <a:rPr lang="en-US" smtClean="0"/>
              <a:t>6/25/2020</a:t>
            </a:fld>
            <a:endParaRPr lang="en-US"/>
          </a:p>
        </p:txBody>
      </p:sp>
      <p:sp>
        <p:nvSpPr>
          <p:cNvPr id="6" name="Footer Placeholder 5">
            <a:extLst>
              <a:ext uri="{FF2B5EF4-FFF2-40B4-BE49-F238E27FC236}">
                <a16:creationId xmlns:a16="http://schemas.microsoft.com/office/drawing/2014/main" id="{53F42E3E-9D5F-4001-B198-5D8BA32FC07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E6D70A-1BC2-49C4-83C9-DFA47978695A}"/>
              </a:ext>
            </a:extLst>
          </p:cNvPr>
          <p:cNvSpPr>
            <a:spLocks noGrp="1"/>
          </p:cNvSpPr>
          <p:nvPr>
            <p:ph type="sldNum" sz="quarter" idx="12"/>
          </p:nvPr>
        </p:nvSpPr>
        <p:spPr/>
        <p:txBody>
          <a:bodyPr/>
          <a:lstStyle/>
          <a:p>
            <a:fld id="{BA8F315C-77BC-49F6-86CA-06F2BE8CA9F0}" type="slidenum">
              <a:rPr lang="en-US" smtClean="0"/>
              <a:t>‹#›</a:t>
            </a:fld>
            <a:endParaRPr lang="en-US"/>
          </a:p>
        </p:txBody>
      </p:sp>
    </p:spTree>
    <p:extLst>
      <p:ext uri="{BB962C8B-B14F-4D97-AF65-F5344CB8AC3E}">
        <p14:creationId xmlns:p14="http://schemas.microsoft.com/office/powerpoint/2010/main" val="22711414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7C813-C83F-4359-B93B-45BBE325B74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7B88E3A-BAAA-47B2-AD17-11B64BE5A6D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9713CE0-3CF7-4417-9888-8F03F057489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0D6B742-1C6D-4C43-9B66-0BF3526E91D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0A2E07A-3E3B-4C15-B3F6-211B8CAA6FC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10CF602-1E56-49FC-B200-DB942405EF87}"/>
              </a:ext>
            </a:extLst>
          </p:cNvPr>
          <p:cNvSpPr>
            <a:spLocks noGrp="1"/>
          </p:cNvSpPr>
          <p:nvPr>
            <p:ph type="dt" sz="half" idx="10"/>
          </p:nvPr>
        </p:nvSpPr>
        <p:spPr/>
        <p:txBody>
          <a:bodyPr/>
          <a:lstStyle/>
          <a:p>
            <a:fld id="{105D5000-DC31-4129-B81A-C1C9E9F0B764}" type="datetimeFigureOut">
              <a:rPr lang="en-US" smtClean="0"/>
              <a:t>6/25/2020</a:t>
            </a:fld>
            <a:endParaRPr lang="en-US"/>
          </a:p>
        </p:txBody>
      </p:sp>
      <p:sp>
        <p:nvSpPr>
          <p:cNvPr id="8" name="Footer Placeholder 7">
            <a:extLst>
              <a:ext uri="{FF2B5EF4-FFF2-40B4-BE49-F238E27FC236}">
                <a16:creationId xmlns:a16="http://schemas.microsoft.com/office/drawing/2014/main" id="{A5DC3092-6AA4-4130-BB36-EE548A78602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C2D3A93-FAD1-4E7C-AC89-E8D7DE1BBB13}"/>
              </a:ext>
            </a:extLst>
          </p:cNvPr>
          <p:cNvSpPr>
            <a:spLocks noGrp="1"/>
          </p:cNvSpPr>
          <p:nvPr>
            <p:ph type="sldNum" sz="quarter" idx="12"/>
          </p:nvPr>
        </p:nvSpPr>
        <p:spPr/>
        <p:txBody>
          <a:bodyPr/>
          <a:lstStyle/>
          <a:p>
            <a:fld id="{BA8F315C-77BC-49F6-86CA-06F2BE8CA9F0}" type="slidenum">
              <a:rPr lang="en-US" smtClean="0"/>
              <a:t>‹#›</a:t>
            </a:fld>
            <a:endParaRPr lang="en-US"/>
          </a:p>
        </p:txBody>
      </p:sp>
    </p:spTree>
    <p:extLst>
      <p:ext uri="{BB962C8B-B14F-4D97-AF65-F5344CB8AC3E}">
        <p14:creationId xmlns:p14="http://schemas.microsoft.com/office/powerpoint/2010/main" val="2860017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74F15-C967-4F25-A5D2-F85503D3767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259EFC3-CD75-49B8-A4B1-8AEF9A845BB0}"/>
              </a:ext>
            </a:extLst>
          </p:cNvPr>
          <p:cNvSpPr>
            <a:spLocks noGrp="1"/>
          </p:cNvSpPr>
          <p:nvPr>
            <p:ph type="dt" sz="half" idx="10"/>
          </p:nvPr>
        </p:nvSpPr>
        <p:spPr/>
        <p:txBody>
          <a:bodyPr/>
          <a:lstStyle/>
          <a:p>
            <a:fld id="{105D5000-DC31-4129-B81A-C1C9E9F0B764}" type="datetimeFigureOut">
              <a:rPr lang="en-US" smtClean="0"/>
              <a:t>6/25/2020</a:t>
            </a:fld>
            <a:endParaRPr lang="en-US"/>
          </a:p>
        </p:txBody>
      </p:sp>
      <p:sp>
        <p:nvSpPr>
          <p:cNvPr id="4" name="Footer Placeholder 3">
            <a:extLst>
              <a:ext uri="{FF2B5EF4-FFF2-40B4-BE49-F238E27FC236}">
                <a16:creationId xmlns:a16="http://schemas.microsoft.com/office/drawing/2014/main" id="{C6A1AEC7-AF55-4112-A2C8-F48EB3B0BAA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7DCBC90-2ABE-402C-ACFF-84DF4F451AF9}"/>
              </a:ext>
            </a:extLst>
          </p:cNvPr>
          <p:cNvSpPr>
            <a:spLocks noGrp="1"/>
          </p:cNvSpPr>
          <p:nvPr>
            <p:ph type="sldNum" sz="quarter" idx="12"/>
          </p:nvPr>
        </p:nvSpPr>
        <p:spPr/>
        <p:txBody>
          <a:bodyPr/>
          <a:lstStyle/>
          <a:p>
            <a:fld id="{BA8F315C-77BC-49F6-86CA-06F2BE8CA9F0}" type="slidenum">
              <a:rPr lang="en-US" smtClean="0"/>
              <a:t>‹#›</a:t>
            </a:fld>
            <a:endParaRPr lang="en-US"/>
          </a:p>
        </p:txBody>
      </p:sp>
    </p:spTree>
    <p:extLst>
      <p:ext uri="{BB962C8B-B14F-4D97-AF65-F5344CB8AC3E}">
        <p14:creationId xmlns:p14="http://schemas.microsoft.com/office/powerpoint/2010/main" val="2780831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473783-005A-4583-B283-C31762AB7E6D}"/>
              </a:ext>
            </a:extLst>
          </p:cNvPr>
          <p:cNvSpPr>
            <a:spLocks noGrp="1"/>
          </p:cNvSpPr>
          <p:nvPr>
            <p:ph type="dt" sz="half" idx="10"/>
          </p:nvPr>
        </p:nvSpPr>
        <p:spPr/>
        <p:txBody>
          <a:bodyPr/>
          <a:lstStyle/>
          <a:p>
            <a:fld id="{105D5000-DC31-4129-B81A-C1C9E9F0B764}" type="datetimeFigureOut">
              <a:rPr lang="en-US" smtClean="0"/>
              <a:t>6/25/2020</a:t>
            </a:fld>
            <a:endParaRPr lang="en-US"/>
          </a:p>
        </p:txBody>
      </p:sp>
      <p:sp>
        <p:nvSpPr>
          <p:cNvPr id="3" name="Footer Placeholder 2">
            <a:extLst>
              <a:ext uri="{FF2B5EF4-FFF2-40B4-BE49-F238E27FC236}">
                <a16:creationId xmlns:a16="http://schemas.microsoft.com/office/drawing/2014/main" id="{67FA077B-6445-4656-BB61-638E6E26ABB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A7822E1-8242-4B1E-B2F7-3DF85914C159}"/>
              </a:ext>
            </a:extLst>
          </p:cNvPr>
          <p:cNvSpPr>
            <a:spLocks noGrp="1"/>
          </p:cNvSpPr>
          <p:nvPr>
            <p:ph type="sldNum" sz="quarter" idx="12"/>
          </p:nvPr>
        </p:nvSpPr>
        <p:spPr/>
        <p:txBody>
          <a:bodyPr/>
          <a:lstStyle/>
          <a:p>
            <a:fld id="{BA8F315C-77BC-49F6-86CA-06F2BE8CA9F0}" type="slidenum">
              <a:rPr lang="en-US" smtClean="0"/>
              <a:t>‹#›</a:t>
            </a:fld>
            <a:endParaRPr lang="en-US"/>
          </a:p>
        </p:txBody>
      </p:sp>
    </p:spTree>
    <p:extLst>
      <p:ext uri="{BB962C8B-B14F-4D97-AF65-F5344CB8AC3E}">
        <p14:creationId xmlns:p14="http://schemas.microsoft.com/office/powerpoint/2010/main" val="3500864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1F42A-EC83-403D-A1AD-81251D206A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D1A0711-1A0D-4890-8B2F-87C6E717483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A2E2141-F115-49F0-9A81-5282819EB3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C33A0CF-AF3A-4D11-A8FF-DC559EDCD2E2}"/>
              </a:ext>
            </a:extLst>
          </p:cNvPr>
          <p:cNvSpPr>
            <a:spLocks noGrp="1"/>
          </p:cNvSpPr>
          <p:nvPr>
            <p:ph type="dt" sz="half" idx="10"/>
          </p:nvPr>
        </p:nvSpPr>
        <p:spPr/>
        <p:txBody>
          <a:bodyPr/>
          <a:lstStyle/>
          <a:p>
            <a:fld id="{105D5000-DC31-4129-B81A-C1C9E9F0B764}" type="datetimeFigureOut">
              <a:rPr lang="en-US" smtClean="0"/>
              <a:t>6/25/2020</a:t>
            </a:fld>
            <a:endParaRPr lang="en-US"/>
          </a:p>
        </p:txBody>
      </p:sp>
      <p:sp>
        <p:nvSpPr>
          <p:cNvPr id="6" name="Footer Placeholder 5">
            <a:extLst>
              <a:ext uri="{FF2B5EF4-FFF2-40B4-BE49-F238E27FC236}">
                <a16:creationId xmlns:a16="http://schemas.microsoft.com/office/drawing/2014/main" id="{E7570B8A-5C82-48A3-9DA2-912C421893C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C518541-8B31-4B56-A390-83B31AAFD5E9}"/>
              </a:ext>
            </a:extLst>
          </p:cNvPr>
          <p:cNvSpPr>
            <a:spLocks noGrp="1"/>
          </p:cNvSpPr>
          <p:nvPr>
            <p:ph type="sldNum" sz="quarter" idx="12"/>
          </p:nvPr>
        </p:nvSpPr>
        <p:spPr/>
        <p:txBody>
          <a:bodyPr/>
          <a:lstStyle/>
          <a:p>
            <a:fld id="{BA8F315C-77BC-49F6-86CA-06F2BE8CA9F0}" type="slidenum">
              <a:rPr lang="en-US" smtClean="0"/>
              <a:t>‹#›</a:t>
            </a:fld>
            <a:endParaRPr lang="en-US"/>
          </a:p>
        </p:txBody>
      </p:sp>
    </p:spTree>
    <p:extLst>
      <p:ext uri="{BB962C8B-B14F-4D97-AF65-F5344CB8AC3E}">
        <p14:creationId xmlns:p14="http://schemas.microsoft.com/office/powerpoint/2010/main" val="2366852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4FED7-C7F9-45DF-87E2-7D9747B2E5C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C6C56A-49BF-4A72-9D96-5F7C6066484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62EACD0-BEEA-422C-9085-4C30D77127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89B6E80-89DF-4C28-B824-6AED5B49DDF3}"/>
              </a:ext>
            </a:extLst>
          </p:cNvPr>
          <p:cNvSpPr>
            <a:spLocks noGrp="1"/>
          </p:cNvSpPr>
          <p:nvPr>
            <p:ph type="dt" sz="half" idx="10"/>
          </p:nvPr>
        </p:nvSpPr>
        <p:spPr/>
        <p:txBody>
          <a:bodyPr/>
          <a:lstStyle/>
          <a:p>
            <a:fld id="{105D5000-DC31-4129-B81A-C1C9E9F0B764}" type="datetimeFigureOut">
              <a:rPr lang="en-US" smtClean="0"/>
              <a:t>6/25/2020</a:t>
            </a:fld>
            <a:endParaRPr lang="en-US"/>
          </a:p>
        </p:txBody>
      </p:sp>
      <p:sp>
        <p:nvSpPr>
          <p:cNvPr id="6" name="Footer Placeholder 5">
            <a:extLst>
              <a:ext uri="{FF2B5EF4-FFF2-40B4-BE49-F238E27FC236}">
                <a16:creationId xmlns:a16="http://schemas.microsoft.com/office/drawing/2014/main" id="{2B85D408-9FD6-4D8A-8B7C-20E559566C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E274C9-36BE-498E-AB21-1680CB2C127D}"/>
              </a:ext>
            </a:extLst>
          </p:cNvPr>
          <p:cNvSpPr>
            <a:spLocks noGrp="1"/>
          </p:cNvSpPr>
          <p:nvPr>
            <p:ph type="sldNum" sz="quarter" idx="12"/>
          </p:nvPr>
        </p:nvSpPr>
        <p:spPr/>
        <p:txBody>
          <a:bodyPr/>
          <a:lstStyle/>
          <a:p>
            <a:fld id="{BA8F315C-77BC-49F6-86CA-06F2BE8CA9F0}" type="slidenum">
              <a:rPr lang="en-US" smtClean="0"/>
              <a:t>‹#›</a:t>
            </a:fld>
            <a:endParaRPr lang="en-US"/>
          </a:p>
        </p:txBody>
      </p:sp>
    </p:spTree>
    <p:extLst>
      <p:ext uri="{BB962C8B-B14F-4D97-AF65-F5344CB8AC3E}">
        <p14:creationId xmlns:p14="http://schemas.microsoft.com/office/powerpoint/2010/main" val="3878008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67486E-ABB4-4586-84E5-DB98B4FEAD5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3E8945A-D010-429F-918C-DD75A14D006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B02D49-AA57-4AEE-BC17-2BB32DAF80C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5D5000-DC31-4129-B81A-C1C9E9F0B764}" type="datetimeFigureOut">
              <a:rPr lang="en-US" smtClean="0"/>
              <a:t>6/25/2020</a:t>
            </a:fld>
            <a:endParaRPr lang="en-US"/>
          </a:p>
        </p:txBody>
      </p:sp>
      <p:sp>
        <p:nvSpPr>
          <p:cNvPr id="5" name="Footer Placeholder 4">
            <a:extLst>
              <a:ext uri="{FF2B5EF4-FFF2-40B4-BE49-F238E27FC236}">
                <a16:creationId xmlns:a16="http://schemas.microsoft.com/office/drawing/2014/main" id="{AC859B97-9596-4BC1-BD60-C8A809078E1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B279608-17F4-4C01-B4F4-6EE5B3CE00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8F315C-77BC-49F6-86CA-06F2BE8CA9F0}" type="slidenum">
              <a:rPr lang="en-US" smtClean="0"/>
              <a:t>‹#›</a:t>
            </a:fld>
            <a:endParaRPr lang="en-US"/>
          </a:p>
        </p:txBody>
      </p:sp>
    </p:spTree>
    <p:extLst>
      <p:ext uri="{BB962C8B-B14F-4D97-AF65-F5344CB8AC3E}">
        <p14:creationId xmlns:p14="http://schemas.microsoft.com/office/powerpoint/2010/main" val="23111074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ectangle 68">
            <a:extLst>
              <a:ext uri="{FF2B5EF4-FFF2-40B4-BE49-F238E27FC236}">
                <a16:creationId xmlns:a16="http://schemas.microsoft.com/office/drawing/2014/main" id="{991F066A-6560-459F-9D05-0663BCF19548}"/>
              </a:ext>
            </a:extLst>
          </p:cNvPr>
          <p:cNvSpPr/>
          <p:nvPr/>
        </p:nvSpPr>
        <p:spPr>
          <a:xfrm>
            <a:off x="498272" y="5388580"/>
            <a:ext cx="4876800" cy="1170265"/>
          </a:xfrm>
          <a:prstGeom prst="rect">
            <a:avLst/>
          </a:prstGeom>
          <a:gradFill flip="none" rotWithShape="1">
            <a:gsLst>
              <a:gs pos="55000">
                <a:schemeClr val="accent3">
                  <a:lumMod val="5000"/>
                  <a:lumOff val="95000"/>
                </a:schemeClr>
              </a:gs>
              <a:gs pos="0">
                <a:schemeClr val="accent3">
                  <a:lumMod val="45000"/>
                  <a:lumOff val="55000"/>
                </a:schemeClr>
              </a:gs>
              <a:gs pos="100000">
                <a:schemeClr val="accent3">
                  <a:lumMod val="30000"/>
                  <a:lumOff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extBox 43">
            <a:extLst>
              <a:ext uri="{FF2B5EF4-FFF2-40B4-BE49-F238E27FC236}">
                <a16:creationId xmlns:a16="http://schemas.microsoft.com/office/drawing/2014/main" id="{EBE2CFA0-0D72-4C82-8C2B-8587EAF64CF4}"/>
              </a:ext>
            </a:extLst>
          </p:cNvPr>
          <p:cNvSpPr txBox="1"/>
          <p:nvPr/>
        </p:nvSpPr>
        <p:spPr>
          <a:xfrm>
            <a:off x="498272" y="3195586"/>
            <a:ext cx="4876800" cy="1631216"/>
          </a:xfrm>
          <a:prstGeom prst="rect">
            <a:avLst/>
          </a:prstGeom>
          <a:noFill/>
        </p:spPr>
        <p:txBody>
          <a:bodyPr wrap="square" rtlCol="0">
            <a:spAutoFit/>
          </a:bodyPr>
          <a:lstStyle/>
          <a:p>
            <a:pPr algn="ctr"/>
            <a:r>
              <a:rPr lang="en-US" sz="2500" b="1" spc="130" dirty="0">
                <a:solidFill>
                  <a:srgbClr val="5191CE"/>
                </a:solidFill>
                <a:latin typeface="Arial Narrow" panose="020B0606020202030204" pitchFamily="34" charset="0"/>
              </a:rPr>
              <a:t>Virtual meeting of the Friends of the Chair of WP.24 on the COVID-19 impacts on intermodal transport and logistics</a:t>
            </a:r>
          </a:p>
        </p:txBody>
      </p:sp>
      <p:sp>
        <p:nvSpPr>
          <p:cNvPr id="74" name="Title 4">
            <a:extLst>
              <a:ext uri="{FF2B5EF4-FFF2-40B4-BE49-F238E27FC236}">
                <a16:creationId xmlns:a16="http://schemas.microsoft.com/office/drawing/2014/main" id="{205C3A40-7D8A-45AB-A062-A9C6E2E5BE01}"/>
              </a:ext>
            </a:extLst>
          </p:cNvPr>
          <p:cNvSpPr txBox="1">
            <a:spLocks/>
          </p:cNvSpPr>
          <p:nvPr/>
        </p:nvSpPr>
        <p:spPr>
          <a:xfrm>
            <a:off x="6248401" y="2318951"/>
            <a:ext cx="5571066" cy="21186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sz="2400" spc="50" dirty="0">
              <a:latin typeface="Arial" panose="020B0604020202020204" pitchFamily="34" charset="0"/>
              <a:cs typeface="Arial" panose="020B0604020202020204" pitchFamily="34" charset="0"/>
            </a:endParaRPr>
          </a:p>
          <a:p>
            <a:pPr algn="l"/>
            <a:endParaRPr lang="en-US" sz="2400" spc="50" dirty="0">
              <a:latin typeface="Arial" panose="020B0604020202020204" pitchFamily="34" charset="0"/>
              <a:cs typeface="Arial" panose="020B0604020202020204" pitchFamily="34" charset="0"/>
            </a:endParaRPr>
          </a:p>
          <a:p>
            <a:pPr algn="l"/>
            <a:endParaRPr lang="en-US" sz="2400" spc="50" dirty="0">
              <a:latin typeface="Arial" panose="020B0604020202020204" pitchFamily="34" charset="0"/>
              <a:cs typeface="Arial" panose="020B0604020202020204" pitchFamily="34" charset="0"/>
            </a:endParaRPr>
          </a:p>
          <a:p>
            <a:pPr algn="l"/>
            <a:r>
              <a:rPr lang="en-US" sz="2400" spc="50" dirty="0">
                <a:latin typeface="Arial" panose="020B0604020202020204" pitchFamily="34" charset="0"/>
                <a:cs typeface="Arial" panose="020B0604020202020204" pitchFamily="34" charset="0"/>
              </a:rPr>
              <a:t>Massimo Costa – Chair of the WP 24</a:t>
            </a:r>
          </a:p>
          <a:p>
            <a:pPr algn="l"/>
            <a:endParaRPr lang="en-US" sz="2400" spc="50" dirty="0">
              <a:latin typeface="Arial" panose="020B0604020202020204" pitchFamily="34" charset="0"/>
              <a:cs typeface="Arial" panose="020B0604020202020204" pitchFamily="34" charset="0"/>
            </a:endParaRPr>
          </a:p>
          <a:p>
            <a:pPr algn="l"/>
            <a:r>
              <a:rPr lang="en-US" sz="2400" spc="50" dirty="0">
                <a:latin typeface="Arial" panose="020B0604020202020204" pitchFamily="34" charset="0"/>
                <a:cs typeface="Arial" panose="020B0604020202020204" pitchFamily="34" charset="0"/>
              </a:rPr>
              <a:t>Geneva 26 Jun 2020 </a:t>
            </a:r>
          </a:p>
        </p:txBody>
      </p:sp>
      <p:pic>
        <p:nvPicPr>
          <p:cNvPr id="99" name="Picture 98">
            <a:extLst>
              <a:ext uri="{FF2B5EF4-FFF2-40B4-BE49-F238E27FC236}">
                <a16:creationId xmlns:a16="http://schemas.microsoft.com/office/drawing/2014/main" id="{EC409E76-FB29-4BD4-85F8-60491132D6F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17811" y="5671005"/>
            <a:ext cx="2544734" cy="781277"/>
          </a:xfrm>
          <a:prstGeom prst="rect">
            <a:avLst/>
          </a:prstGeom>
        </p:spPr>
      </p:pic>
      <p:pic>
        <p:nvPicPr>
          <p:cNvPr id="1026" name="Picture 2">
            <a:extLst>
              <a:ext uri="{FF2B5EF4-FFF2-40B4-BE49-F238E27FC236}">
                <a16:creationId xmlns:a16="http://schemas.microsoft.com/office/drawing/2014/main" id="{1C09D01D-2272-4ADE-9003-9168F428E66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529" y="184650"/>
            <a:ext cx="5528966" cy="24491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5290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a:xfrm>
            <a:off x="692737" y="1825625"/>
            <a:ext cx="10815083" cy="4530726"/>
          </a:xfrm>
          <a:solidFill>
            <a:schemeClr val="bg1">
              <a:lumMod val="75000"/>
              <a:alpha val="15000"/>
            </a:schemeClr>
          </a:solidFill>
        </p:spPr>
        <p:txBody>
          <a:bodyPr>
            <a:normAutofit fontScale="92500" lnSpcReduction="20000"/>
          </a:bodyPr>
          <a:lstStyle/>
          <a:p>
            <a:pPr marL="461963" indent="-346075">
              <a:buClr>
                <a:srgbClr val="3E8EDE"/>
              </a:buClr>
              <a:buFont typeface="Wingdings" panose="05000000000000000000" pitchFamily="2" charset="2"/>
              <a:buChar char="§"/>
            </a:pPr>
            <a:endParaRPr lang="en-US" sz="2400" dirty="0">
              <a:latin typeface="Arial" panose="020B0604020202020204" pitchFamily="34" charset="0"/>
              <a:cs typeface="Arial" panose="020B0604020202020204" pitchFamily="34" charset="0"/>
            </a:endParaRPr>
          </a:p>
          <a:p>
            <a:pPr marL="115888" indent="0">
              <a:buClr>
                <a:srgbClr val="3E8EDE"/>
              </a:buClr>
              <a:buNone/>
            </a:pP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Covid</a:t>
            </a:r>
            <a:r>
              <a:rPr lang="en-US" sz="3200" dirty="0">
                <a:latin typeface="Arial" panose="020B0604020202020204" pitchFamily="34" charset="0"/>
                <a:cs typeface="Arial" panose="020B0604020202020204" pitchFamily="34" charset="0"/>
              </a:rPr>
              <a:t> risk (and all pandemic risks in general) must not be considered "the only risk" and become consequently an alibi to forget other problems of greater global reach and impact on society but of lower  media resonance. </a:t>
            </a:r>
          </a:p>
          <a:p>
            <a:pPr marL="115888" indent="0">
              <a:buClr>
                <a:srgbClr val="3E8EDE"/>
              </a:buClr>
              <a:buNone/>
            </a:pPr>
            <a:r>
              <a:rPr lang="en-US" sz="3200" dirty="0">
                <a:latin typeface="Arial" panose="020B0604020202020204" pitchFamily="34" charset="0"/>
                <a:cs typeface="Arial" panose="020B0604020202020204" pitchFamily="34" charset="0"/>
              </a:rPr>
              <a:t>	I believe that  we should avoid that wrong choices or not very consistent policies -  demagogically defined "</a:t>
            </a:r>
            <a:r>
              <a:rPr lang="en-US" sz="3200" dirty="0" err="1">
                <a:latin typeface="Arial" panose="020B0604020202020204" pitchFamily="34" charset="0"/>
                <a:cs typeface="Arial" panose="020B0604020202020204" pitchFamily="34" charset="0"/>
              </a:rPr>
              <a:t>Covid</a:t>
            </a:r>
            <a:r>
              <a:rPr lang="en-US" sz="3200" dirty="0">
                <a:latin typeface="Arial" panose="020B0604020202020204" pitchFamily="34" charset="0"/>
                <a:cs typeface="Arial" panose="020B0604020202020204" pitchFamily="34" charset="0"/>
              </a:rPr>
              <a:t> free” – could  be  disseminated easily.</a:t>
            </a:r>
          </a:p>
          <a:p>
            <a:pPr marL="115888" indent="0">
              <a:buClr>
                <a:srgbClr val="3E8EDE"/>
              </a:buClr>
              <a:buNone/>
            </a:pPr>
            <a:r>
              <a:rPr lang="en-US" sz="3200" dirty="0">
                <a:latin typeface="Arial" panose="020B0604020202020204" pitchFamily="34" charset="0"/>
                <a:cs typeface="Arial" panose="020B0604020202020204" pitchFamily="34" charset="0"/>
              </a:rPr>
              <a:t>	I will not speak in detail of the Italian situation that I experienced firsthand because it would take an entire virtual meeting and instead I look forward to hearing about the lessons you have learned.</a:t>
            </a:r>
          </a:p>
        </p:txBody>
      </p:sp>
      <p:sp>
        <p:nvSpPr>
          <p:cNvPr id="16" name="Title 4"/>
          <p:cNvSpPr txBox="1">
            <a:spLocks/>
          </p:cNvSpPr>
          <p:nvPr/>
        </p:nvSpPr>
        <p:spPr>
          <a:xfrm>
            <a:off x="2790278" y="320517"/>
            <a:ext cx="8805091" cy="992195"/>
          </a:xfrm>
          <a:prstGeom prst="rect">
            <a:avLst/>
          </a:prstGeom>
        </p:spPr>
        <p:txBody>
          <a:bodyPr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200" spc="50" dirty="0">
                <a:cs typeface="Arial" panose="020B0604020202020204" pitchFamily="34" charset="0"/>
              </a:rPr>
              <a:t>Virtual meeting of the Friends of the Chair of WP.24 on the COVID-19 impacts on intermodal transport and logistics</a:t>
            </a:r>
          </a:p>
          <a:p>
            <a:pPr algn="r"/>
            <a:r>
              <a:rPr lang="en-US" sz="3200" spc="50" dirty="0">
                <a:cs typeface="Arial" panose="020B0604020202020204" pitchFamily="34" charset="0"/>
              </a:rPr>
              <a:t>Geneva 26 Jun 2020 </a:t>
            </a:r>
          </a:p>
        </p:txBody>
      </p:sp>
      <p:sp>
        <p:nvSpPr>
          <p:cNvPr id="3" name="Slide Number Placeholder 2"/>
          <p:cNvSpPr>
            <a:spLocks noGrp="1"/>
          </p:cNvSpPr>
          <p:nvPr>
            <p:ph type="sldNum" sz="quarter" idx="12"/>
          </p:nvPr>
        </p:nvSpPr>
        <p:spPr/>
        <p:txBody>
          <a:bodyPr/>
          <a:lstStyle/>
          <a:p>
            <a:fld id="{FEB09506-28EA-4C19-A061-02E7C9DE017B}" type="slidenum">
              <a:rPr lang="en-US" smtClean="0"/>
              <a:t>10</a:t>
            </a:fld>
            <a:endParaRPr lang="en-US"/>
          </a:p>
        </p:txBody>
      </p:sp>
      <p:pic>
        <p:nvPicPr>
          <p:cNvPr id="17" name="Picture 16">
            <a:extLst>
              <a:ext uri="{FF2B5EF4-FFF2-40B4-BE49-F238E27FC236}">
                <a16:creationId xmlns:a16="http://schemas.microsoft.com/office/drawing/2014/main" id="{FFC15804-7500-42C9-827D-5C2BA7A7CA1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3553" y="6448971"/>
            <a:ext cx="1077698" cy="330872"/>
          </a:xfrm>
          <a:prstGeom prst="rect">
            <a:avLst/>
          </a:prstGeom>
        </p:spPr>
      </p:pic>
      <p:grpSp>
        <p:nvGrpSpPr>
          <p:cNvPr id="18" name="Group 17">
            <a:extLst>
              <a:ext uri="{FF2B5EF4-FFF2-40B4-BE49-F238E27FC236}">
                <a16:creationId xmlns:a16="http://schemas.microsoft.com/office/drawing/2014/main" id="{B788101B-A04C-4A29-A0A4-4932F0B2E36F}"/>
              </a:ext>
            </a:extLst>
          </p:cNvPr>
          <p:cNvGrpSpPr/>
          <p:nvPr/>
        </p:nvGrpSpPr>
        <p:grpSpPr>
          <a:xfrm rot="10800000" flipV="1">
            <a:off x="2332139" y="1413456"/>
            <a:ext cx="9175681" cy="326409"/>
            <a:chOff x="0" y="1472510"/>
            <a:chExt cx="9601200" cy="257954"/>
          </a:xfrm>
        </p:grpSpPr>
        <p:sp>
          <p:nvSpPr>
            <p:cNvPr id="19" name="Rectangle 18">
              <a:extLst>
                <a:ext uri="{FF2B5EF4-FFF2-40B4-BE49-F238E27FC236}">
                  <a16:creationId xmlns:a16="http://schemas.microsoft.com/office/drawing/2014/main" id="{41A84C10-2FB0-4C11-9CC7-9E33F6667486}"/>
                </a:ext>
              </a:extLst>
            </p:cNvPr>
            <p:cNvSpPr/>
            <p:nvPr/>
          </p:nvSpPr>
          <p:spPr>
            <a:xfrm>
              <a:off x="0" y="1472510"/>
              <a:ext cx="9601200" cy="2579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0" name="Group 19">
              <a:extLst>
                <a:ext uri="{FF2B5EF4-FFF2-40B4-BE49-F238E27FC236}">
                  <a16:creationId xmlns:a16="http://schemas.microsoft.com/office/drawing/2014/main" id="{8AC54BA9-C414-4D2A-8092-7008EDEF1BC4}"/>
                </a:ext>
              </a:extLst>
            </p:cNvPr>
            <p:cNvGrpSpPr/>
            <p:nvPr/>
          </p:nvGrpSpPr>
          <p:grpSpPr>
            <a:xfrm>
              <a:off x="0" y="1533803"/>
              <a:ext cx="9601200" cy="142344"/>
              <a:chOff x="-10047" y="1395274"/>
              <a:chExt cx="9611246" cy="142348"/>
            </a:xfrm>
          </p:grpSpPr>
          <p:sp>
            <p:nvSpPr>
              <p:cNvPr id="21" name="Rectangle 20">
                <a:extLst>
                  <a:ext uri="{FF2B5EF4-FFF2-40B4-BE49-F238E27FC236}">
                    <a16:creationId xmlns:a16="http://schemas.microsoft.com/office/drawing/2014/main" id="{69D881F3-C6BE-4579-AE0A-50AD396DE37C}"/>
                  </a:ext>
                </a:extLst>
              </p:cNvPr>
              <p:cNvSpPr/>
              <p:nvPr/>
            </p:nvSpPr>
            <p:spPr>
              <a:xfrm>
                <a:off x="-10047" y="1402004"/>
                <a:ext cx="517013" cy="135618"/>
              </a:xfrm>
              <a:prstGeom prst="rect">
                <a:avLst/>
              </a:prstGeom>
              <a:solidFill>
                <a:srgbClr val="1449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74B26969-EFF8-4006-9554-396A7931AB8F}"/>
                  </a:ext>
                </a:extLst>
              </p:cNvPr>
              <p:cNvSpPr/>
              <p:nvPr/>
            </p:nvSpPr>
            <p:spPr>
              <a:xfrm>
                <a:off x="599027" y="1399413"/>
                <a:ext cx="489987" cy="135618"/>
              </a:xfrm>
              <a:prstGeom prst="rect">
                <a:avLst/>
              </a:prstGeom>
              <a:solidFill>
                <a:srgbClr val="E822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C4E6ECD-0E90-4870-A04F-E26447E09A34}"/>
                  </a:ext>
                </a:extLst>
              </p:cNvPr>
              <p:cNvSpPr/>
              <p:nvPr/>
            </p:nvSpPr>
            <p:spPr>
              <a:xfrm>
                <a:off x="1166754" y="1397813"/>
                <a:ext cx="489987" cy="135618"/>
              </a:xfrm>
              <a:prstGeom prst="rect">
                <a:avLst/>
              </a:prstGeom>
              <a:solidFill>
                <a:srgbClr val="E4B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3CE667F-57CB-420E-8E12-99C889CF3D62}"/>
                  </a:ext>
                </a:extLst>
              </p:cNvPr>
              <p:cNvSpPr/>
              <p:nvPr/>
            </p:nvSpPr>
            <p:spPr>
              <a:xfrm>
                <a:off x="1744317" y="1397813"/>
                <a:ext cx="489987" cy="135618"/>
              </a:xfrm>
              <a:prstGeom prst="rect">
                <a:avLst/>
              </a:prstGeom>
              <a:solidFill>
                <a:srgbClr val="4BA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A6AE963-9387-409F-ABBC-BAF72FAC43F3}"/>
                  </a:ext>
                </a:extLst>
              </p:cNvPr>
              <p:cNvSpPr/>
              <p:nvPr/>
            </p:nvSpPr>
            <p:spPr>
              <a:xfrm>
                <a:off x="2320552" y="1396598"/>
                <a:ext cx="489987" cy="135618"/>
              </a:xfrm>
              <a:prstGeom prst="rect">
                <a:avLst/>
              </a:prstGeom>
              <a:solidFill>
                <a:srgbClr val="C520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5595A764-42F2-4FD1-B574-47A2A3799686}"/>
                  </a:ext>
                </a:extLst>
              </p:cNvPr>
              <p:cNvSpPr/>
              <p:nvPr/>
            </p:nvSpPr>
            <p:spPr>
              <a:xfrm>
                <a:off x="2894092" y="1397813"/>
                <a:ext cx="489987" cy="135618"/>
              </a:xfrm>
              <a:prstGeom prst="rect">
                <a:avLst/>
              </a:prstGeom>
              <a:solidFill>
                <a:srgbClr val="EF4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B9C1D89-4086-438E-BE6E-0FE70EAFF1E2}"/>
                  </a:ext>
                </a:extLst>
              </p:cNvPr>
              <p:cNvSpPr/>
              <p:nvPr/>
            </p:nvSpPr>
            <p:spPr>
              <a:xfrm>
                <a:off x="3467190" y="1397813"/>
                <a:ext cx="489987" cy="135618"/>
              </a:xfrm>
              <a:prstGeom prst="rect">
                <a:avLst/>
              </a:prstGeom>
              <a:solidFill>
                <a:srgbClr val="27BE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13E1F00-E099-4734-B40F-FFE4FBCDEF43}"/>
                  </a:ext>
                </a:extLst>
              </p:cNvPr>
              <p:cNvSpPr/>
              <p:nvPr/>
            </p:nvSpPr>
            <p:spPr>
              <a:xfrm>
                <a:off x="4034918" y="1397813"/>
                <a:ext cx="489987" cy="135618"/>
              </a:xfrm>
              <a:prstGeom prst="rect">
                <a:avLst/>
              </a:prstGeom>
              <a:solidFill>
                <a:srgbClr val="FAC2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D047358-E1B9-4ACC-87AE-8770F85547E7}"/>
                  </a:ext>
                </a:extLst>
              </p:cNvPr>
              <p:cNvSpPr/>
              <p:nvPr/>
            </p:nvSpPr>
            <p:spPr>
              <a:xfrm>
                <a:off x="4605684" y="1397813"/>
                <a:ext cx="489987" cy="135618"/>
              </a:xfrm>
              <a:prstGeom prst="rect">
                <a:avLst/>
              </a:prstGeom>
              <a:solidFill>
                <a:srgbClr val="A21C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881980E1-201C-40DD-AF00-E031DCE37788}"/>
                  </a:ext>
                </a:extLst>
              </p:cNvPr>
              <p:cNvSpPr/>
              <p:nvPr/>
            </p:nvSpPr>
            <p:spPr>
              <a:xfrm>
                <a:off x="5170373" y="1396414"/>
                <a:ext cx="489987" cy="135618"/>
              </a:xfrm>
              <a:prstGeom prst="rect">
                <a:avLst/>
              </a:prstGeom>
              <a:solidFill>
                <a:srgbClr val="F26B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7363662-CAB0-4AA4-A496-6995F790182B}"/>
                  </a:ext>
                </a:extLst>
              </p:cNvPr>
              <p:cNvSpPr/>
              <p:nvPr/>
            </p:nvSpPr>
            <p:spPr>
              <a:xfrm>
                <a:off x="5735062" y="1397813"/>
                <a:ext cx="489987" cy="135618"/>
              </a:xfrm>
              <a:prstGeom prst="rect">
                <a:avLst/>
              </a:prstGeom>
              <a:solidFill>
                <a:srgbClr val="DC17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ECC7D483-52D3-4DEA-8A48-3BCD1BA20B2F}"/>
                  </a:ext>
                </a:extLst>
              </p:cNvPr>
              <p:cNvSpPr/>
              <p:nvPr/>
            </p:nvSpPr>
            <p:spPr>
              <a:xfrm>
                <a:off x="6299751" y="1397813"/>
                <a:ext cx="489987" cy="135618"/>
              </a:xfrm>
              <a:prstGeom prst="rect">
                <a:avLst/>
              </a:prstGeom>
              <a:solidFill>
                <a:srgbClr val="F99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E9689E7D-CB4B-4664-9F13-7C0282A458A7}"/>
                  </a:ext>
                </a:extLst>
              </p:cNvPr>
              <p:cNvSpPr/>
              <p:nvPr/>
            </p:nvSpPr>
            <p:spPr>
              <a:xfrm>
                <a:off x="6859524" y="1398204"/>
                <a:ext cx="489987" cy="135618"/>
              </a:xfrm>
              <a:prstGeom prst="rect">
                <a:avLst/>
              </a:prstGeom>
              <a:solidFill>
                <a:srgbClr val="C69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69958A36-EAFA-4532-BAEA-13C979E125B4}"/>
                  </a:ext>
                </a:extLst>
              </p:cNvPr>
              <p:cNvSpPr/>
              <p:nvPr/>
            </p:nvSpPr>
            <p:spPr>
              <a:xfrm>
                <a:off x="7419298" y="1397807"/>
                <a:ext cx="489987" cy="135618"/>
              </a:xfrm>
              <a:prstGeom prst="rect">
                <a:avLst/>
              </a:prstGeom>
              <a:solidFill>
                <a:srgbClr val="408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BD49636F-B622-4788-8099-573B373DAFEB}"/>
                  </a:ext>
                </a:extLst>
              </p:cNvPr>
              <p:cNvSpPr/>
              <p:nvPr/>
            </p:nvSpPr>
            <p:spPr>
              <a:xfrm>
                <a:off x="7971824" y="1395277"/>
                <a:ext cx="489987" cy="135618"/>
              </a:xfrm>
              <a:prstGeom prst="rect">
                <a:avLst/>
              </a:prstGeom>
              <a:solidFill>
                <a:srgbClr val="1F9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6ACFC8CB-F510-415B-B9E9-3B7D30E22EF5}"/>
                  </a:ext>
                </a:extLst>
              </p:cNvPr>
              <p:cNvSpPr/>
              <p:nvPr/>
            </p:nvSpPr>
            <p:spPr>
              <a:xfrm>
                <a:off x="8531598" y="1395275"/>
                <a:ext cx="489987" cy="135618"/>
              </a:xfrm>
              <a:prstGeom prst="rect">
                <a:avLst/>
              </a:prstGeom>
              <a:solidFill>
                <a:srgbClr val="5DBA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70FA84CC-C5BF-4868-A2BC-F83A049CD757}"/>
                  </a:ext>
                </a:extLst>
              </p:cNvPr>
              <p:cNvSpPr/>
              <p:nvPr/>
            </p:nvSpPr>
            <p:spPr>
              <a:xfrm>
                <a:off x="9087073" y="1395274"/>
                <a:ext cx="514126" cy="135618"/>
              </a:xfrm>
              <a:prstGeom prst="rect">
                <a:avLst/>
              </a:prstGeom>
              <a:solidFill>
                <a:srgbClr val="136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8543554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a:xfrm>
            <a:off x="692737" y="1825625"/>
            <a:ext cx="10815083" cy="4530726"/>
          </a:xfrm>
          <a:solidFill>
            <a:schemeClr val="bg1">
              <a:lumMod val="75000"/>
              <a:alpha val="15000"/>
            </a:schemeClr>
          </a:solidFill>
        </p:spPr>
        <p:txBody>
          <a:bodyPr>
            <a:normAutofit lnSpcReduction="10000"/>
          </a:bodyPr>
          <a:lstStyle/>
          <a:p>
            <a:pPr marL="461963" indent="-346075">
              <a:buClr>
                <a:srgbClr val="3E8EDE"/>
              </a:buClr>
              <a:buFont typeface="Wingdings" panose="05000000000000000000" pitchFamily="2" charset="2"/>
              <a:buChar char="§"/>
            </a:pPr>
            <a:endParaRPr lang="en-US" sz="2400" dirty="0">
              <a:latin typeface="Arial" panose="020B0604020202020204" pitchFamily="34" charset="0"/>
              <a:cs typeface="Arial" panose="020B0604020202020204" pitchFamily="34" charset="0"/>
            </a:endParaRPr>
          </a:p>
          <a:p>
            <a:pPr marL="115888" indent="0" algn="ctr">
              <a:buClr>
                <a:srgbClr val="3E8EDE"/>
              </a:buClr>
              <a:buNone/>
            </a:pPr>
            <a:r>
              <a:rPr lang="en-US" sz="3200" dirty="0">
                <a:latin typeface="Arial" panose="020B0604020202020204" pitchFamily="34" charset="0"/>
                <a:cs typeface="Arial" panose="020B0604020202020204" pitchFamily="34" charset="0"/>
              </a:rPr>
              <a:t>	A few words about Italy. </a:t>
            </a:r>
          </a:p>
          <a:p>
            <a:pPr marL="115888" indent="0">
              <a:buClr>
                <a:srgbClr val="3E8EDE"/>
              </a:buClr>
              <a:buNone/>
            </a:pPr>
            <a:r>
              <a:rPr lang="en-US" sz="3200" dirty="0">
                <a:latin typeface="Arial" panose="020B0604020202020204" pitchFamily="34" charset="0"/>
                <a:cs typeface="Arial" panose="020B0604020202020204" pitchFamily="34" charset="0"/>
              </a:rPr>
              <a:t>	The situation was tragic in Italy and we were deeply involved in managing the difficult situations in order  to offer smart solutions for drivers for the cross border transport mainly to ensure its fluidity</a:t>
            </a:r>
          </a:p>
          <a:p>
            <a:pPr marL="115888" indent="0">
              <a:buClr>
                <a:srgbClr val="3E8EDE"/>
              </a:buClr>
              <a:buNone/>
            </a:pPr>
            <a:r>
              <a:rPr lang="en-US" sz="3200" dirty="0">
                <a:latin typeface="Arial" panose="020B0604020202020204" pitchFamily="34" charset="0"/>
                <a:cs typeface="Arial" panose="020B0604020202020204" pitchFamily="34" charset="0"/>
              </a:rPr>
              <a:t>	The principle was to adopt  acceptable simplifications for drivers, certainly much simple procedures than the limitations placed on ordinary citizens entering or leaving the territory.</a:t>
            </a:r>
          </a:p>
        </p:txBody>
      </p:sp>
      <p:sp>
        <p:nvSpPr>
          <p:cNvPr id="16" name="Title 4"/>
          <p:cNvSpPr txBox="1">
            <a:spLocks/>
          </p:cNvSpPr>
          <p:nvPr/>
        </p:nvSpPr>
        <p:spPr>
          <a:xfrm>
            <a:off x="2790278" y="320517"/>
            <a:ext cx="8805091" cy="992195"/>
          </a:xfrm>
          <a:prstGeom prst="rect">
            <a:avLst/>
          </a:prstGeom>
        </p:spPr>
        <p:txBody>
          <a:bodyPr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200" spc="50" dirty="0">
                <a:cs typeface="Arial" panose="020B0604020202020204" pitchFamily="34" charset="0"/>
              </a:rPr>
              <a:t>Virtual meeting of the Friends of the Chair of WP.24 on the COVID-19 impacts on intermodal transport and logistics</a:t>
            </a:r>
          </a:p>
          <a:p>
            <a:pPr algn="r"/>
            <a:r>
              <a:rPr lang="en-US" sz="3200" spc="50" dirty="0">
                <a:cs typeface="Arial" panose="020B0604020202020204" pitchFamily="34" charset="0"/>
              </a:rPr>
              <a:t>Geneva 26 Jun 2020 </a:t>
            </a:r>
          </a:p>
        </p:txBody>
      </p:sp>
      <p:sp>
        <p:nvSpPr>
          <p:cNvPr id="3" name="Slide Number Placeholder 2"/>
          <p:cNvSpPr>
            <a:spLocks noGrp="1"/>
          </p:cNvSpPr>
          <p:nvPr>
            <p:ph type="sldNum" sz="quarter" idx="12"/>
          </p:nvPr>
        </p:nvSpPr>
        <p:spPr/>
        <p:txBody>
          <a:bodyPr/>
          <a:lstStyle/>
          <a:p>
            <a:fld id="{FEB09506-28EA-4C19-A061-02E7C9DE017B}" type="slidenum">
              <a:rPr lang="en-US" smtClean="0"/>
              <a:t>11</a:t>
            </a:fld>
            <a:endParaRPr lang="en-US"/>
          </a:p>
        </p:txBody>
      </p:sp>
      <p:pic>
        <p:nvPicPr>
          <p:cNvPr id="17" name="Picture 16">
            <a:extLst>
              <a:ext uri="{FF2B5EF4-FFF2-40B4-BE49-F238E27FC236}">
                <a16:creationId xmlns:a16="http://schemas.microsoft.com/office/drawing/2014/main" id="{FFC15804-7500-42C9-827D-5C2BA7A7CA1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3553" y="6448971"/>
            <a:ext cx="1077698" cy="330872"/>
          </a:xfrm>
          <a:prstGeom prst="rect">
            <a:avLst/>
          </a:prstGeom>
        </p:spPr>
      </p:pic>
      <p:grpSp>
        <p:nvGrpSpPr>
          <p:cNvPr id="18" name="Group 17">
            <a:extLst>
              <a:ext uri="{FF2B5EF4-FFF2-40B4-BE49-F238E27FC236}">
                <a16:creationId xmlns:a16="http://schemas.microsoft.com/office/drawing/2014/main" id="{B788101B-A04C-4A29-A0A4-4932F0B2E36F}"/>
              </a:ext>
            </a:extLst>
          </p:cNvPr>
          <p:cNvGrpSpPr/>
          <p:nvPr/>
        </p:nvGrpSpPr>
        <p:grpSpPr>
          <a:xfrm rot="10800000" flipV="1">
            <a:off x="2332139" y="1413456"/>
            <a:ext cx="9175681" cy="326409"/>
            <a:chOff x="0" y="1472510"/>
            <a:chExt cx="9601200" cy="257954"/>
          </a:xfrm>
        </p:grpSpPr>
        <p:sp>
          <p:nvSpPr>
            <p:cNvPr id="19" name="Rectangle 18">
              <a:extLst>
                <a:ext uri="{FF2B5EF4-FFF2-40B4-BE49-F238E27FC236}">
                  <a16:creationId xmlns:a16="http://schemas.microsoft.com/office/drawing/2014/main" id="{41A84C10-2FB0-4C11-9CC7-9E33F6667486}"/>
                </a:ext>
              </a:extLst>
            </p:cNvPr>
            <p:cNvSpPr/>
            <p:nvPr/>
          </p:nvSpPr>
          <p:spPr>
            <a:xfrm>
              <a:off x="0" y="1472510"/>
              <a:ext cx="9601200" cy="2579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0" name="Group 19">
              <a:extLst>
                <a:ext uri="{FF2B5EF4-FFF2-40B4-BE49-F238E27FC236}">
                  <a16:creationId xmlns:a16="http://schemas.microsoft.com/office/drawing/2014/main" id="{8AC54BA9-C414-4D2A-8092-7008EDEF1BC4}"/>
                </a:ext>
              </a:extLst>
            </p:cNvPr>
            <p:cNvGrpSpPr/>
            <p:nvPr/>
          </p:nvGrpSpPr>
          <p:grpSpPr>
            <a:xfrm>
              <a:off x="0" y="1533803"/>
              <a:ext cx="9601200" cy="142344"/>
              <a:chOff x="-10047" y="1395274"/>
              <a:chExt cx="9611246" cy="142348"/>
            </a:xfrm>
          </p:grpSpPr>
          <p:sp>
            <p:nvSpPr>
              <p:cNvPr id="21" name="Rectangle 20">
                <a:extLst>
                  <a:ext uri="{FF2B5EF4-FFF2-40B4-BE49-F238E27FC236}">
                    <a16:creationId xmlns:a16="http://schemas.microsoft.com/office/drawing/2014/main" id="{69D881F3-C6BE-4579-AE0A-50AD396DE37C}"/>
                  </a:ext>
                </a:extLst>
              </p:cNvPr>
              <p:cNvSpPr/>
              <p:nvPr/>
            </p:nvSpPr>
            <p:spPr>
              <a:xfrm>
                <a:off x="-10047" y="1402004"/>
                <a:ext cx="517013" cy="135618"/>
              </a:xfrm>
              <a:prstGeom prst="rect">
                <a:avLst/>
              </a:prstGeom>
              <a:solidFill>
                <a:srgbClr val="1449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74B26969-EFF8-4006-9554-396A7931AB8F}"/>
                  </a:ext>
                </a:extLst>
              </p:cNvPr>
              <p:cNvSpPr/>
              <p:nvPr/>
            </p:nvSpPr>
            <p:spPr>
              <a:xfrm>
                <a:off x="599027" y="1399413"/>
                <a:ext cx="489987" cy="135618"/>
              </a:xfrm>
              <a:prstGeom prst="rect">
                <a:avLst/>
              </a:prstGeom>
              <a:solidFill>
                <a:srgbClr val="E822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C4E6ECD-0E90-4870-A04F-E26447E09A34}"/>
                  </a:ext>
                </a:extLst>
              </p:cNvPr>
              <p:cNvSpPr/>
              <p:nvPr/>
            </p:nvSpPr>
            <p:spPr>
              <a:xfrm>
                <a:off x="1166754" y="1397813"/>
                <a:ext cx="489987" cy="135618"/>
              </a:xfrm>
              <a:prstGeom prst="rect">
                <a:avLst/>
              </a:prstGeom>
              <a:solidFill>
                <a:srgbClr val="E4B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3CE667F-57CB-420E-8E12-99C889CF3D62}"/>
                  </a:ext>
                </a:extLst>
              </p:cNvPr>
              <p:cNvSpPr/>
              <p:nvPr/>
            </p:nvSpPr>
            <p:spPr>
              <a:xfrm>
                <a:off x="1744317" y="1397813"/>
                <a:ext cx="489987" cy="135618"/>
              </a:xfrm>
              <a:prstGeom prst="rect">
                <a:avLst/>
              </a:prstGeom>
              <a:solidFill>
                <a:srgbClr val="4BA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A6AE963-9387-409F-ABBC-BAF72FAC43F3}"/>
                  </a:ext>
                </a:extLst>
              </p:cNvPr>
              <p:cNvSpPr/>
              <p:nvPr/>
            </p:nvSpPr>
            <p:spPr>
              <a:xfrm>
                <a:off x="2320552" y="1396598"/>
                <a:ext cx="489987" cy="135618"/>
              </a:xfrm>
              <a:prstGeom prst="rect">
                <a:avLst/>
              </a:prstGeom>
              <a:solidFill>
                <a:srgbClr val="C520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5595A764-42F2-4FD1-B574-47A2A3799686}"/>
                  </a:ext>
                </a:extLst>
              </p:cNvPr>
              <p:cNvSpPr/>
              <p:nvPr/>
            </p:nvSpPr>
            <p:spPr>
              <a:xfrm>
                <a:off x="2894092" y="1397813"/>
                <a:ext cx="489987" cy="135618"/>
              </a:xfrm>
              <a:prstGeom prst="rect">
                <a:avLst/>
              </a:prstGeom>
              <a:solidFill>
                <a:srgbClr val="EF4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B9C1D89-4086-438E-BE6E-0FE70EAFF1E2}"/>
                  </a:ext>
                </a:extLst>
              </p:cNvPr>
              <p:cNvSpPr/>
              <p:nvPr/>
            </p:nvSpPr>
            <p:spPr>
              <a:xfrm>
                <a:off x="3467190" y="1397813"/>
                <a:ext cx="489987" cy="135618"/>
              </a:xfrm>
              <a:prstGeom prst="rect">
                <a:avLst/>
              </a:prstGeom>
              <a:solidFill>
                <a:srgbClr val="27BE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13E1F00-E099-4734-B40F-FFE4FBCDEF43}"/>
                  </a:ext>
                </a:extLst>
              </p:cNvPr>
              <p:cNvSpPr/>
              <p:nvPr/>
            </p:nvSpPr>
            <p:spPr>
              <a:xfrm>
                <a:off x="4034918" y="1397813"/>
                <a:ext cx="489987" cy="135618"/>
              </a:xfrm>
              <a:prstGeom prst="rect">
                <a:avLst/>
              </a:prstGeom>
              <a:solidFill>
                <a:srgbClr val="FAC2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D047358-E1B9-4ACC-87AE-8770F85547E7}"/>
                  </a:ext>
                </a:extLst>
              </p:cNvPr>
              <p:cNvSpPr/>
              <p:nvPr/>
            </p:nvSpPr>
            <p:spPr>
              <a:xfrm>
                <a:off x="4605684" y="1397813"/>
                <a:ext cx="489987" cy="135618"/>
              </a:xfrm>
              <a:prstGeom prst="rect">
                <a:avLst/>
              </a:prstGeom>
              <a:solidFill>
                <a:srgbClr val="A21C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881980E1-201C-40DD-AF00-E031DCE37788}"/>
                  </a:ext>
                </a:extLst>
              </p:cNvPr>
              <p:cNvSpPr/>
              <p:nvPr/>
            </p:nvSpPr>
            <p:spPr>
              <a:xfrm>
                <a:off x="5170373" y="1396414"/>
                <a:ext cx="489987" cy="135618"/>
              </a:xfrm>
              <a:prstGeom prst="rect">
                <a:avLst/>
              </a:prstGeom>
              <a:solidFill>
                <a:srgbClr val="F26B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7363662-CAB0-4AA4-A496-6995F790182B}"/>
                  </a:ext>
                </a:extLst>
              </p:cNvPr>
              <p:cNvSpPr/>
              <p:nvPr/>
            </p:nvSpPr>
            <p:spPr>
              <a:xfrm>
                <a:off x="5735062" y="1397813"/>
                <a:ext cx="489987" cy="135618"/>
              </a:xfrm>
              <a:prstGeom prst="rect">
                <a:avLst/>
              </a:prstGeom>
              <a:solidFill>
                <a:srgbClr val="DC17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ECC7D483-52D3-4DEA-8A48-3BCD1BA20B2F}"/>
                  </a:ext>
                </a:extLst>
              </p:cNvPr>
              <p:cNvSpPr/>
              <p:nvPr/>
            </p:nvSpPr>
            <p:spPr>
              <a:xfrm>
                <a:off x="6299751" y="1397813"/>
                <a:ext cx="489987" cy="135618"/>
              </a:xfrm>
              <a:prstGeom prst="rect">
                <a:avLst/>
              </a:prstGeom>
              <a:solidFill>
                <a:srgbClr val="F99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E9689E7D-CB4B-4664-9F13-7C0282A458A7}"/>
                  </a:ext>
                </a:extLst>
              </p:cNvPr>
              <p:cNvSpPr/>
              <p:nvPr/>
            </p:nvSpPr>
            <p:spPr>
              <a:xfrm>
                <a:off x="6859524" y="1398204"/>
                <a:ext cx="489987" cy="135618"/>
              </a:xfrm>
              <a:prstGeom prst="rect">
                <a:avLst/>
              </a:prstGeom>
              <a:solidFill>
                <a:srgbClr val="C69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69958A36-EAFA-4532-BAEA-13C979E125B4}"/>
                  </a:ext>
                </a:extLst>
              </p:cNvPr>
              <p:cNvSpPr/>
              <p:nvPr/>
            </p:nvSpPr>
            <p:spPr>
              <a:xfrm>
                <a:off x="7419298" y="1397807"/>
                <a:ext cx="489987" cy="135618"/>
              </a:xfrm>
              <a:prstGeom prst="rect">
                <a:avLst/>
              </a:prstGeom>
              <a:solidFill>
                <a:srgbClr val="408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BD49636F-B622-4788-8099-573B373DAFEB}"/>
                  </a:ext>
                </a:extLst>
              </p:cNvPr>
              <p:cNvSpPr/>
              <p:nvPr/>
            </p:nvSpPr>
            <p:spPr>
              <a:xfrm>
                <a:off x="7971824" y="1395277"/>
                <a:ext cx="489987" cy="135618"/>
              </a:xfrm>
              <a:prstGeom prst="rect">
                <a:avLst/>
              </a:prstGeom>
              <a:solidFill>
                <a:srgbClr val="1F9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6ACFC8CB-F510-415B-B9E9-3B7D30E22EF5}"/>
                  </a:ext>
                </a:extLst>
              </p:cNvPr>
              <p:cNvSpPr/>
              <p:nvPr/>
            </p:nvSpPr>
            <p:spPr>
              <a:xfrm>
                <a:off x="8531598" y="1395275"/>
                <a:ext cx="489987" cy="135618"/>
              </a:xfrm>
              <a:prstGeom prst="rect">
                <a:avLst/>
              </a:prstGeom>
              <a:solidFill>
                <a:srgbClr val="5DBA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70FA84CC-C5BF-4868-A2BC-F83A049CD757}"/>
                  </a:ext>
                </a:extLst>
              </p:cNvPr>
              <p:cNvSpPr/>
              <p:nvPr/>
            </p:nvSpPr>
            <p:spPr>
              <a:xfrm>
                <a:off x="9087073" y="1395274"/>
                <a:ext cx="514126" cy="135618"/>
              </a:xfrm>
              <a:prstGeom prst="rect">
                <a:avLst/>
              </a:prstGeom>
              <a:solidFill>
                <a:srgbClr val="136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6894309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a:xfrm>
            <a:off x="692737" y="1825625"/>
            <a:ext cx="10815083" cy="4530726"/>
          </a:xfrm>
          <a:solidFill>
            <a:schemeClr val="bg1">
              <a:lumMod val="75000"/>
              <a:alpha val="15000"/>
            </a:schemeClr>
          </a:solidFill>
        </p:spPr>
        <p:txBody>
          <a:bodyPr>
            <a:normAutofit/>
          </a:bodyPr>
          <a:lstStyle/>
          <a:p>
            <a:pPr marL="461963" indent="-346075">
              <a:buClr>
                <a:srgbClr val="3E8EDE"/>
              </a:buClr>
              <a:buFont typeface="Wingdings" panose="05000000000000000000" pitchFamily="2" charset="2"/>
              <a:buChar char="§"/>
            </a:pPr>
            <a:endParaRPr lang="en-US" sz="3200" dirty="0">
              <a:latin typeface="Arial" panose="020B0604020202020204" pitchFamily="34" charset="0"/>
              <a:cs typeface="Arial" panose="020B0604020202020204" pitchFamily="34" charset="0"/>
            </a:endParaRPr>
          </a:p>
          <a:p>
            <a:pPr marL="461963" indent="-346075">
              <a:buClr>
                <a:srgbClr val="3E8EDE"/>
              </a:buClr>
              <a:buFont typeface="Wingdings" panose="05000000000000000000" pitchFamily="2" charset="2"/>
              <a:buChar char="§"/>
            </a:pPr>
            <a:endParaRPr lang="en-US" sz="3200" dirty="0">
              <a:latin typeface="Arial" panose="020B0604020202020204" pitchFamily="34" charset="0"/>
              <a:cs typeface="Arial" panose="020B0604020202020204" pitchFamily="34" charset="0"/>
            </a:endParaRPr>
          </a:p>
          <a:p>
            <a:pPr marL="115888" indent="0">
              <a:buClr>
                <a:srgbClr val="3E8EDE"/>
              </a:buClr>
              <a:buNone/>
            </a:pPr>
            <a:r>
              <a:rPr lang="en-US" sz="3200" dirty="0">
                <a:latin typeface="Arial" panose="020B0604020202020204" pitchFamily="34" charset="0"/>
                <a:cs typeface="Arial" panose="020B0604020202020204" pitchFamily="34" charset="0"/>
              </a:rPr>
              <a:t>	We will now listen to many speeches and I hope that it will be shown that "our </a:t>
            </a:r>
            <a:r>
              <a:rPr lang="en-US" sz="3200" dirty="0" err="1">
                <a:latin typeface="Arial" panose="020B0604020202020204" pitchFamily="34" charset="0"/>
                <a:cs typeface="Arial" panose="020B0604020202020204" pitchFamily="34" charset="0"/>
              </a:rPr>
              <a:t>intermodality</a:t>
            </a:r>
            <a:r>
              <a:rPr lang="en-US" sz="3200" dirty="0">
                <a:latin typeface="Arial" panose="020B0604020202020204" pitchFamily="34" charset="0"/>
                <a:cs typeface="Arial" panose="020B0604020202020204" pitchFamily="34" charset="0"/>
              </a:rPr>
              <a:t> and logistics " have had the winning card during this period and that they have contributed to better “immunizing” the transport with respect to the emergency of the </a:t>
            </a:r>
            <a:r>
              <a:rPr lang="en-US" sz="3200" dirty="0" err="1">
                <a:latin typeface="Arial" panose="020B0604020202020204" pitchFamily="34" charset="0"/>
                <a:cs typeface="Arial" panose="020B0604020202020204" pitchFamily="34" charset="0"/>
              </a:rPr>
              <a:t>Covid</a:t>
            </a:r>
            <a:endParaRPr lang="en-US" sz="3200" dirty="0">
              <a:latin typeface="Arial" panose="020B0604020202020204" pitchFamily="34" charset="0"/>
              <a:cs typeface="Arial" panose="020B0604020202020204" pitchFamily="34" charset="0"/>
            </a:endParaRPr>
          </a:p>
        </p:txBody>
      </p:sp>
      <p:sp>
        <p:nvSpPr>
          <p:cNvPr id="16" name="Title 4"/>
          <p:cNvSpPr txBox="1">
            <a:spLocks/>
          </p:cNvSpPr>
          <p:nvPr/>
        </p:nvSpPr>
        <p:spPr>
          <a:xfrm>
            <a:off x="2790278" y="320517"/>
            <a:ext cx="8805091" cy="992195"/>
          </a:xfrm>
          <a:prstGeom prst="rect">
            <a:avLst/>
          </a:prstGeom>
        </p:spPr>
        <p:txBody>
          <a:bodyPr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200" spc="50" dirty="0">
                <a:cs typeface="Arial" panose="020B0604020202020204" pitchFamily="34" charset="0"/>
              </a:rPr>
              <a:t>Virtual meeting of the Friends of the Chair of WP.24 on the COVID-19 impacts on intermodal transport and logistics</a:t>
            </a:r>
          </a:p>
          <a:p>
            <a:pPr algn="r"/>
            <a:r>
              <a:rPr lang="en-US" sz="3200" spc="50" dirty="0">
                <a:cs typeface="Arial" panose="020B0604020202020204" pitchFamily="34" charset="0"/>
              </a:rPr>
              <a:t>Geneva 26 Jun 2020 </a:t>
            </a:r>
          </a:p>
        </p:txBody>
      </p:sp>
      <p:sp>
        <p:nvSpPr>
          <p:cNvPr id="3" name="Slide Number Placeholder 2"/>
          <p:cNvSpPr>
            <a:spLocks noGrp="1"/>
          </p:cNvSpPr>
          <p:nvPr>
            <p:ph type="sldNum" sz="quarter" idx="12"/>
          </p:nvPr>
        </p:nvSpPr>
        <p:spPr/>
        <p:txBody>
          <a:bodyPr/>
          <a:lstStyle/>
          <a:p>
            <a:fld id="{FEB09506-28EA-4C19-A061-02E7C9DE017B}" type="slidenum">
              <a:rPr lang="en-US" smtClean="0"/>
              <a:t>12</a:t>
            </a:fld>
            <a:endParaRPr lang="en-US"/>
          </a:p>
        </p:txBody>
      </p:sp>
      <p:pic>
        <p:nvPicPr>
          <p:cNvPr id="17" name="Picture 16">
            <a:extLst>
              <a:ext uri="{FF2B5EF4-FFF2-40B4-BE49-F238E27FC236}">
                <a16:creationId xmlns:a16="http://schemas.microsoft.com/office/drawing/2014/main" id="{FFC15804-7500-42C9-827D-5C2BA7A7CA1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3553" y="6448971"/>
            <a:ext cx="1077698" cy="330872"/>
          </a:xfrm>
          <a:prstGeom prst="rect">
            <a:avLst/>
          </a:prstGeom>
        </p:spPr>
      </p:pic>
      <p:grpSp>
        <p:nvGrpSpPr>
          <p:cNvPr id="18" name="Group 17">
            <a:extLst>
              <a:ext uri="{FF2B5EF4-FFF2-40B4-BE49-F238E27FC236}">
                <a16:creationId xmlns:a16="http://schemas.microsoft.com/office/drawing/2014/main" id="{B788101B-A04C-4A29-A0A4-4932F0B2E36F}"/>
              </a:ext>
            </a:extLst>
          </p:cNvPr>
          <p:cNvGrpSpPr/>
          <p:nvPr/>
        </p:nvGrpSpPr>
        <p:grpSpPr>
          <a:xfrm rot="10800000" flipV="1">
            <a:off x="2332139" y="1413456"/>
            <a:ext cx="9175681" cy="326409"/>
            <a:chOff x="0" y="1472510"/>
            <a:chExt cx="9601200" cy="257954"/>
          </a:xfrm>
        </p:grpSpPr>
        <p:sp>
          <p:nvSpPr>
            <p:cNvPr id="19" name="Rectangle 18">
              <a:extLst>
                <a:ext uri="{FF2B5EF4-FFF2-40B4-BE49-F238E27FC236}">
                  <a16:creationId xmlns:a16="http://schemas.microsoft.com/office/drawing/2014/main" id="{41A84C10-2FB0-4C11-9CC7-9E33F6667486}"/>
                </a:ext>
              </a:extLst>
            </p:cNvPr>
            <p:cNvSpPr/>
            <p:nvPr/>
          </p:nvSpPr>
          <p:spPr>
            <a:xfrm>
              <a:off x="0" y="1472510"/>
              <a:ext cx="9601200" cy="2579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0" name="Group 19">
              <a:extLst>
                <a:ext uri="{FF2B5EF4-FFF2-40B4-BE49-F238E27FC236}">
                  <a16:creationId xmlns:a16="http://schemas.microsoft.com/office/drawing/2014/main" id="{8AC54BA9-C414-4D2A-8092-7008EDEF1BC4}"/>
                </a:ext>
              </a:extLst>
            </p:cNvPr>
            <p:cNvGrpSpPr/>
            <p:nvPr/>
          </p:nvGrpSpPr>
          <p:grpSpPr>
            <a:xfrm>
              <a:off x="0" y="1533803"/>
              <a:ext cx="9601200" cy="142344"/>
              <a:chOff x="-10047" y="1395274"/>
              <a:chExt cx="9611246" cy="142348"/>
            </a:xfrm>
          </p:grpSpPr>
          <p:sp>
            <p:nvSpPr>
              <p:cNvPr id="21" name="Rectangle 20">
                <a:extLst>
                  <a:ext uri="{FF2B5EF4-FFF2-40B4-BE49-F238E27FC236}">
                    <a16:creationId xmlns:a16="http://schemas.microsoft.com/office/drawing/2014/main" id="{69D881F3-C6BE-4579-AE0A-50AD396DE37C}"/>
                  </a:ext>
                </a:extLst>
              </p:cNvPr>
              <p:cNvSpPr/>
              <p:nvPr/>
            </p:nvSpPr>
            <p:spPr>
              <a:xfrm>
                <a:off x="-10047" y="1402004"/>
                <a:ext cx="517013" cy="135618"/>
              </a:xfrm>
              <a:prstGeom prst="rect">
                <a:avLst/>
              </a:prstGeom>
              <a:solidFill>
                <a:srgbClr val="1449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74B26969-EFF8-4006-9554-396A7931AB8F}"/>
                  </a:ext>
                </a:extLst>
              </p:cNvPr>
              <p:cNvSpPr/>
              <p:nvPr/>
            </p:nvSpPr>
            <p:spPr>
              <a:xfrm>
                <a:off x="599027" y="1399413"/>
                <a:ext cx="489987" cy="135618"/>
              </a:xfrm>
              <a:prstGeom prst="rect">
                <a:avLst/>
              </a:prstGeom>
              <a:solidFill>
                <a:srgbClr val="E822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C4E6ECD-0E90-4870-A04F-E26447E09A34}"/>
                  </a:ext>
                </a:extLst>
              </p:cNvPr>
              <p:cNvSpPr/>
              <p:nvPr/>
            </p:nvSpPr>
            <p:spPr>
              <a:xfrm>
                <a:off x="1166754" y="1397813"/>
                <a:ext cx="489987" cy="135618"/>
              </a:xfrm>
              <a:prstGeom prst="rect">
                <a:avLst/>
              </a:prstGeom>
              <a:solidFill>
                <a:srgbClr val="E4B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3CE667F-57CB-420E-8E12-99C889CF3D62}"/>
                  </a:ext>
                </a:extLst>
              </p:cNvPr>
              <p:cNvSpPr/>
              <p:nvPr/>
            </p:nvSpPr>
            <p:spPr>
              <a:xfrm>
                <a:off x="1744317" y="1397813"/>
                <a:ext cx="489987" cy="135618"/>
              </a:xfrm>
              <a:prstGeom prst="rect">
                <a:avLst/>
              </a:prstGeom>
              <a:solidFill>
                <a:srgbClr val="4BA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A6AE963-9387-409F-ABBC-BAF72FAC43F3}"/>
                  </a:ext>
                </a:extLst>
              </p:cNvPr>
              <p:cNvSpPr/>
              <p:nvPr/>
            </p:nvSpPr>
            <p:spPr>
              <a:xfrm>
                <a:off x="2320552" y="1396598"/>
                <a:ext cx="489987" cy="135618"/>
              </a:xfrm>
              <a:prstGeom prst="rect">
                <a:avLst/>
              </a:prstGeom>
              <a:solidFill>
                <a:srgbClr val="C520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5595A764-42F2-4FD1-B574-47A2A3799686}"/>
                  </a:ext>
                </a:extLst>
              </p:cNvPr>
              <p:cNvSpPr/>
              <p:nvPr/>
            </p:nvSpPr>
            <p:spPr>
              <a:xfrm>
                <a:off x="2894092" y="1397813"/>
                <a:ext cx="489987" cy="135618"/>
              </a:xfrm>
              <a:prstGeom prst="rect">
                <a:avLst/>
              </a:prstGeom>
              <a:solidFill>
                <a:srgbClr val="EF4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B9C1D89-4086-438E-BE6E-0FE70EAFF1E2}"/>
                  </a:ext>
                </a:extLst>
              </p:cNvPr>
              <p:cNvSpPr/>
              <p:nvPr/>
            </p:nvSpPr>
            <p:spPr>
              <a:xfrm>
                <a:off x="3467190" y="1397813"/>
                <a:ext cx="489987" cy="135618"/>
              </a:xfrm>
              <a:prstGeom prst="rect">
                <a:avLst/>
              </a:prstGeom>
              <a:solidFill>
                <a:srgbClr val="27BE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13E1F00-E099-4734-B40F-FFE4FBCDEF43}"/>
                  </a:ext>
                </a:extLst>
              </p:cNvPr>
              <p:cNvSpPr/>
              <p:nvPr/>
            </p:nvSpPr>
            <p:spPr>
              <a:xfrm>
                <a:off x="4034918" y="1397813"/>
                <a:ext cx="489987" cy="135618"/>
              </a:xfrm>
              <a:prstGeom prst="rect">
                <a:avLst/>
              </a:prstGeom>
              <a:solidFill>
                <a:srgbClr val="FAC2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D047358-E1B9-4ACC-87AE-8770F85547E7}"/>
                  </a:ext>
                </a:extLst>
              </p:cNvPr>
              <p:cNvSpPr/>
              <p:nvPr/>
            </p:nvSpPr>
            <p:spPr>
              <a:xfrm>
                <a:off x="4605684" y="1397813"/>
                <a:ext cx="489987" cy="135618"/>
              </a:xfrm>
              <a:prstGeom prst="rect">
                <a:avLst/>
              </a:prstGeom>
              <a:solidFill>
                <a:srgbClr val="A21C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881980E1-201C-40DD-AF00-E031DCE37788}"/>
                  </a:ext>
                </a:extLst>
              </p:cNvPr>
              <p:cNvSpPr/>
              <p:nvPr/>
            </p:nvSpPr>
            <p:spPr>
              <a:xfrm>
                <a:off x="5170373" y="1396414"/>
                <a:ext cx="489987" cy="135618"/>
              </a:xfrm>
              <a:prstGeom prst="rect">
                <a:avLst/>
              </a:prstGeom>
              <a:solidFill>
                <a:srgbClr val="F26B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7363662-CAB0-4AA4-A496-6995F790182B}"/>
                  </a:ext>
                </a:extLst>
              </p:cNvPr>
              <p:cNvSpPr/>
              <p:nvPr/>
            </p:nvSpPr>
            <p:spPr>
              <a:xfrm>
                <a:off x="5735062" y="1397813"/>
                <a:ext cx="489987" cy="135618"/>
              </a:xfrm>
              <a:prstGeom prst="rect">
                <a:avLst/>
              </a:prstGeom>
              <a:solidFill>
                <a:srgbClr val="DC17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ECC7D483-52D3-4DEA-8A48-3BCD1BA20B2F}"/>
                  </a:ext>
                </a:extLst>
              </p:cNvPr>
              <p:cNvSpPr/>
              <p:nvPr/>
            </p:nvSpPr>
            <p:spPr>
              <a:xfrm>
                <a:off x="6299751" y="1397813"/>
                <a:ext cx="489987" cy="135618"/>
              </a:xfrm>
              <a:prstGeom prst="rect">
                <a:avLst/>
              </a:prstGeom>
              <a:solidFill>
                <a:srgbClr val="F99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E9689E7D-CB4B-4664-9F13-7C0282A458A7}"/>
                  </a:ext>
                </a:extLst>
              </p:cNvPr>
              <p:cNvSpPr/>
              <p:nvPr/>
            </p:nvSpPr>
            <p:spPr>
              <a:xfrm>
                <a:off x="6859524" y="1398204"/>
                <a:ext cx="489987" cy="135618"/>
              </a:xfrm>
              <a:prstGeom prst="rect">
                <a:avLst/>
              </a:prstGeom>
              <a:solidFill>
                <a:srgbClr val="C69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69958A36-EAFA-4532-BAEA-13C979E125B4}"/>
                  </a:ext>
                </a:extLst>
              </p:cNvPr>
              <p:cNvSpPr/>
              <p:nvPr/>
            </p:nvSpPr>
            <p:spPr>
              <a:xfrm>
                <a:off x="7419298" y="1397807"/>
                <a:ext cx="489987" cy="135618"/>
              </a:xfrm>
              <a:prstGeom prst="rect">
                <a:avLst/>
              </a:prstGeom>
              <a:solidFill>
                <a:srgbClr val="408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BD49636F-B622-4788-8099-573B373DAFEB}"/>
                  </a:ext>
                </a:extLst>
              </p:cNvPr>
              <p:cNvSpPr/>
              <p:nvPr/>
            </p:nvSpPr>
            <p:spPr>
              <a:xfrm>
                <a:off x="7971824" y="1395277"/>
                <a:ext cx="489987" cy="135618"/>
              </a:xfrm>
              <a:prstGeom prst="rect">
                <a:avLst/>
              </a:prstGeom>
              <a:solidFill>
                <a:srgbClr val="1F9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6ACFC8CB-F510-415B-B9E9-3B7D30E22EF5}"/>
                  </a:ext>
                </a:extLst>
              </p:cNvPr>
              <p:cNvSpPr/>
              <p:nvPr/>
            </p:nvSpPr>
            <p:spPr>
              <a:xfrm>
                <a:off x="8531598" y="1395275"/>
                <a:ext cx="489987" cy="135618"/>
              </a:xfrm>
              <a:prstGeom prst="rect">
                <a:avLst/>
              </a:prstGeom>
              <a:solidFill>
                <a:srgbClr val="5DBA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70FA84CC-C5BF-4868-A2BC-F83A049CD757}"/>
                  </a:ext>
                </a:extLst>
              </p:cNvPr>
              <p:cNvSpPr/>
              <p:nvPr/>
            </p:nvSpPr>
            <p:spPr>
              <a:xfrm>
                <a:off x="9087073" y="1395274"/>
                <a:ext cx="514126" cy="135618"/>
              </a:xfrm>
              <a:prstGeom prst="rect">
                <a:avLst/>
              </a:prstGeom>
              <a:solidFill>
                <a:srgbClr val="136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4231696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a:xfrm>
            <a:off x="692737" y="1825625"/>
            <a:ext cx="10815083" cy="4530726"/>
          </a:xfrm>
          <a:solidFill>
            <a:schemeClr val="bg1">
              <a:lumMod val="75000"/>
              <a:alpha val="15000"/>
            </a:schemeClr>
          </a:solidFill>
        </p:spPr>
        <p:txBody>
          <a:bodyPr>
            <a:normAutofit/>
          </a:bodyPr>
          <a:lstStyle/>
          <a:p>
            <a:pPr marL="115888" indent="0">
              <a:buClr>
                <a:srgbClr val="3E8EDE"/>
              </a:buClr>
              <a:buNone/>
            </a:pPr>
            <a:r>
              <a:rPr lang="en-US" sz="3200" dirty="0">
                <a:latin typeface="Arial" panose="020B0604020202020204" pitchFamily="34" charset="0"/>
                <a:cs typeface="Arial" panose="020B0604020202020204" pitchFamily="34" charset="0"/>
              </a:rPr>
              <a:t>	Few personal considerations: in preparing this short speech I looked in my work notes that I had written in the most critical moments and the first considerations made appeared correct to me even today after some months.</a:t>
            </a:r>
          </a:p>
          <a:p>
            <a:pPr marL="115888" indent="0">
              <a:buClr>
                <a:srgbClr val="3E8EDE"/>
              </a:buClr>
              <a:buNone/>
            </a:pPr>
            <a:r>
              <a:rPr lang="en-US" sz="3200" dirty="0">
                <a:latin typeface="Arial" panose="020B0604020202020204" pitchFamily="34" charset="0"/>
                <a:cs typeface="Arial" panose="020B0604020202020204" pitchFamily="34" charset="0"/>
              </a:rPr>
              <a:t>	</a:t>
            </a:r>
          </a:p>
          <a:p>
            <a:pPr marL="115888" indent="0">
              <a:buClr>
                <a:srgbClr val="3E8EDE"/>
              </a:buClr>
              <a:buNone/>
            </a:pPr>
            <a:r>
              <a:rPr lang="en-US" sz="3200" dirty="0">
                <a:latin typeface="Arial" panose="020B0604020202020204" pitchFamily="34" charset="0"/>
                <a:cs typeface="Arial" panose="020B0604020202020204" pitchFamily="34" charset="0"/>
              </a:rPr>
              <a:t>	</a:t>
            </a:r>
            <a:r>
              <a:rPr lang="en-US" sz="3200" dirty="0"/>
              <a:t>I will explain:  my personal first  lesson has remained unchanged and I think that unaccompanied transport has proven to operate seamlessly also in the </a:t>
            </a:r>
            <a:r>
              <a:rPr lang="en-US" sz="3200" dirty="0" err="1"/>
              <a:t>Covid</a:t>
            </a:r>
            <a:r>
              <a:rPr lang="en-US" sz="3200"/>
              <a:t> situation</a:t>
            </a:r>
            <a:r>
              <a:rPr lang="en-US" sz="3200">
                <a:latin typeface="Arial" panose="020B0604020202020204" pitchFamily="34" charset="0"/>
                <a:cs typeface="Arial" panose="020B0604020202020204" pitchFamily="34" charset="0"/>
              </a:rPr>
              <a:t>.</a:t>
            </a:r>
            <a:endParaRPr lang="en-US" sz="3200" dirty="0">
              <a:latin typeface="Arial" panose="020B0604020202020204" pitchFamily="34" charset="0"/>
              <a:cs typeface="Arial" panose="020B0604020202020204" pitchFamily="34" charset="0"/>
            </a:endParaRPr>
          </a:p>
          <a:p>
            <a:pPr marL="461963" indent="-346075">
              <a:buClr>
                <a:srgbClr val="3E8EDE"/>
              </a:buClr>
              <a:buFont typeface="Wingdings" panose="05000000000000000000" pitchFamily="2" charset="2"/>
              <a:buChar char="§"/>
            </a:pPr>
            <a:endParaRPr lang="en-US" sz="2400" dirty="0">
              <a:latin typeface="Arial" panose="020B0604020202020204" pitchFamily="34" charset="0"/>
              <a:cs typeface="Arial" panose="020B0604020202020204" pitchFamily="34" charset="0"/>
            </a:endParaRPr>
          </a:p>
        </p:txBody>
      </p:sp>
      <p:sp>
        <p:nvSpPr>
          <p:cNvPr id="16" name="Title 4"/>
          <p:cNvSpPr txBox="1">
            <a:spLocks/>
          </p:cNvSpPr>
          <p:nvPr/>
        </p:nvSpPr>
        <p:spPr>
          <a:xfrm>
            <a:off x="2790278" y="320517"/>
            <a:ext cx="8805091" cy="992195"/>
          </a:xfrm>
          <a:prstGeom prst="rect">
            <a:avLst/>
          </a:prstGeom>
        </p:spPr>
        <p:txBody>
          <a:bodyPr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200" spc="50" dirty="0">
                <a:cs typeface="Arial" panose="020B0604020202020204" pitchFamily="34" charset="0"/>
              </a:rPr>
              <a:t>Virtual meeting of the Friends of the Chair of WP.24 on the COVID-19 impacts on intermodal transport and logistics</a:t>
            </a:r>
          </a:p>
          <a:p>
            <a:pPr algn="r"/>
            <a:r>
              <a:rPr lang="en-US" sz="3200" spc="50" dirty="0">
                <a:cs typeface="Arial" panose="020B0604020202020204" pitchFamily="34" charset="0"/>
              </a:rPr>
              <a:t>Geneva 26 Jun 2020 </a:t>
            </a:r>
          </a:p>
        </p:txBody>
      </p:sp>
      <p:sp>
        <p:nvSpPr>
          <p:cNvPr id="3" name="Slide Number Placeholder 2"/>
          <p:cNvSpPr>
            <a:spLocks noGrp="1"/>
          </p:cNvSpPr>
          <p:nvPr>
            <p:ph type="sldNum" sz="quarter" idx="12"/>
          </p:nvPr>
        </p:nvSpPr>
        <p:spPr/>
        <p:txBody>
          <a:bodyPr/>
          <a:lstStyle/>
          <a:p>
            <a:fld id="{FEB09506-28EA-4C19-A061-02E7C9DE017B}" type="slidenum">
              <a:rPr lang="en-US" smtClean="0"/>
              <a:t>13</a:t>
            </a:fld>
            <a:endParaRPr lang="en-US"/>
          </a:p>
        </p:txBody>
      </p:sp>
      <p:pic>
        <p:nvPicPr>
          <p:cNvPr id="17" name="Picture 16">
            <a:extLst>
              <a:ext uri="{FF2B5EF4-FFF2-40B4-BE49-F238E27FC236}">
                <a16:creationId xmlns:a16="http://schemas.microsoft.com/office/drawing/2014/main" id="{FFC15804-7500-42C9-827D-5C2BA7A7CA1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3553" y="6448971"/>
            <a:ext cx="1077698" cy="330872"/>
          </a:xfrm>
          <a:prstGeom prst="rect">
            <a:avLst/>
          </a:prstGeom>
        </p:spPr>
      </p:pic>
      <p:grpSp>
        <p:nvGrpSpPr>
          <p:cNvPr id="18" name="Group 17">
            <a:extLst>
              <a:ext uri="{FF2B5EF4-FFF2-40B4-BE49-F238E27FC236}">
                <a16:creationId xmlns:a16="http://schemas.microsoft.com/office/drawing/2014/main" id="{B788101B-A04C-4A29-A0A4-4932F0B2E36F}"/>
              </a:ext>
            </a:extLst>
          </p:cNvPr>
          <p:cNvGrpSpPr/>
          <p:nvPr/>
        </p:nvGrpSpPr>
        <p:grpSpPr>
          <a:xfrm rot="10800000" flipV="1">
            <a:off x="2332139" y="1413456"/>
            <a:ext cx="9175681" cy="326409"/>
            <a:chOff x="0" y="1472510"/>
            <a:chExt cx="9601200" cy="257954"/>
          </a:xfrm>
        </p:grpSpPr>
        <p:sp>
          <p:nvSpPr>
            <p:cNvPr id="19" name="Rectangle 18">
              <a:extLst>
                <a:ext uri="{FF2B5EF4-FFF2-40B4-BE49-F238E27FC236}">
                  <a16:creationId xmlns:a16="http://schemas.microsoft.com/office/drawing/2014/main" id="{41A84C10-2FB0-4C11-9CC7-9E33F6667486}"/>
                </a:ext>
              </a:extLst>
            </p:cNvPr>
            <p:cNvSpPr/>
            <p:nvPr/>
          </p:nvSpPr>
          <p:spPr>
            <a:xfrm>
              <a:off x="0" y="1472510"/>
              <a:ext cx="9601200" cy="2579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0" name="Group 19">
              <a:extLst>
                <a:ext uri="{FF2B5EF4-FFF2-40B4-BE49-F238E27FC236}">
                  <a16:creationId xmlns:a16="http://schemas.microsoft.com/office/drawing/2014/main" id="{8AC54BA9-C414-4D2A-8092-7008EDEF1BC4}"/>
                </a:ext>
              </a:extLst>
            </p:cNvPr>
            <p:cNvGrpSpPr/>
            <p:nvPr/>
          </p:nvGrpSpPr>
          <p:grpSpPr>
            <a:xfrm>
              <a:off x="0" y="1533803"/>
              <a:ext cx="9601200" cy="142344"/>
              <a:chOff x="-10047" y="1395274"/>
              <a:chExt cx="9611246" cy="142348"/>
            </a:xfrm>
          </p:grpSpPr>
          <p:sp>
            <p:nvSpPr>
              <p:cNvPr id="21" name="Rectangle 20">
                <a:extLst>
                  <a:ext uri="{FF2B5EF4-FFF2-40B4-BE49-F238E27FC236}">
                    <a16:creationId xmlns:a16="http://schemas.microsoft.com/office/drawing/2014/main" id="{69D881F3-C6BE-4579-AE0A-50AD396DE37C}"/>
                  </a:ext>
                </a:extLst>
              </p:cNvPr>
              <p:cNvSpPr/>
              <p:nvPr/>
            </p:nvSpPr>
            <p:spPr>
              <a:xfrm>
                <a:off x="-10047" y="1402004"/>
                <a:ext cx="517013" cy="135618"/>
              </a:xfrm>
              <a:prstGeom prst="rect">
                <a:avLst/>
              </a:prstGeom>
              <a:solidFill>
                <a:srgbClr val="1449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74B26969-EFF8-4006-9554-396A7931AB8F}"/>
                  </a:ext>
                </a:extLst>
              </p:cNvPr>
              <p:cNvSpPr/>
              <p:nvPr/>
            </p:nvSpPr>
            <p:spPr>
              <a:xfrm>
                <a:off x="599027" y="1399413"/>
                <a:ext cx="489987" cy="135618"/>
              </a:xfrm>
              <a:prstGeom prst="rect">
                <a:avLst/>
              </a:prstGeom>
              <a:solidFill>
                <a:srgbClr val="E822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C4E6ECD-0E90-4870-A04F-E26447E09A34}"/>
                  </a:ext>
                </a:extLst>
              </p:cNvPr>
              <p:cNvSpPr/>
              <p:nvPr/>
            </p:nvSpPr>
            <p:spPr>
              <a:xfrm>
                <a:off x="1166754" y="1397813"/>
                <a:ext cx="489987" cy="135618"/>
              </a:xfrm>
              <a:prstGeom prst="rect">
                <a:avLst/>
              </a:prstGeom>
              <a:solidFill>
                <a:srgbClr val="E4B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3CE667F-57CB-420E-8E12-99C889CF3D62}"/>
                  </a:ext>
                </a:extLst>
              </p:cNvPr>
              <p:cNvSpPr/>
              <p:nvPr/>
            </p:nvSpPr>
            <p:spPr>
              <a:xfrm>
                <a:off x="1744317" y="1397813"/>
                <a:ext cx="489987" cy="135618"/>
              </a:xfrm>
              <a:prstGeom prst="rect">
                <a:avLst/>
              </a:prstGeom>
              <a:solidFill>
                <a:srgbClr val="4BA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A6AE963-9387-409F-ABBC-BAF72FAC43F3}"/>
                  </a:ext>
                </a:extLst>
              </p:cNvPr>
              <p:cNvSpPr/>
              <p:nvPr/>
            </p:nvSpPr>
            <p:spPr>
              <a:xfrm>
                <a:off x="2320552" y="1396598"/>
                <a:ext cx="489987" cy="135618"/>
              </a:xfrm>
              <a:prstGeom prst="rect">
                <a:avLst/>
              </a:prstGeom>
              <a:solidFill>
                <a:srgbClr val="C520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5595A764-42F2-4FD1-B574-47A2A3799686}"/>
                  </a:ext>
                </a:extLst>
              </p:cNvPr>
              <p:cNvSpPr/>
              <p:nvPr/>
            </p:nvSpPr>
            <p:spPr>
              <a:xfrm>
                <a:off x="2894092" y="1397813"/>
                <a:ext cx="489987" cy="135618"/>
              </a:xfrm>
              <a:prstGeom prst="rect">
                <a:avLst/>
              </a:prstGeom>
              <a:solidFill>
                <a:srgbClr val="EF4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B9C1D89-4086-438E-BE6E-0FE70EAFF1E2}"/>
                  </a:ext>
                </a:extLst>
              </p:cNvPr>
              <p:cNvSpPr/>
              <p:nvPr/>
            </p:nvSpPr>
            <p:spPr>
              <a:xfrm>
                <a:off x="3467190" y="1397813"/>
                <a:ext cx="489987" cy="135618"/>
              </a:xfrm>
              <a:prstGeom prst="rect">
                <a:avLst/>
              </a:prstGeom>
              <a:solidFill>
                <a:srgbClr val="27BE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13E1F00-E099-4734-B40F-FFE4FBCDEF43}"/>
                  </a:ext>
                </a:extLst>
              </p:cNvPr>
              <p:cNvSpPr/>
              <p:nvPr/>
            </p:nvSpPr>
            <p:spPr>
              <a:xfrm>
                <a:off x="4034918" y="1397813"/>
                <a:ext cx="489987" cy="135618"/>
              </a:xfrm>
              <a:prstGeom prst="rect">
                <a:avLst/>
              </a:prstGeom>
              <a:solidFill>
                <a:srgbClr val="FAC2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D047358-E1B9-4ACC-87AE-8770F85547E7}"/>
                  </a:ext>
                </a:extLst>
              </p:cNvPr>
              <p:cNvSpPr/>
              <p:nvPr/>
            </p:nvSpPr>
            <p:spPr>
              <a:xfrm>
                <a:off x="4605684" y="1397813"/>
                <a:ext cx="489987" cy="135618"/>
              </a:xfrm>
              <a:prstGeom prst="rect">
                <a:avLst/>
              </a:prstGeom>
              <a:solidFill>
                <a:srgbClr val="A21C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881980E1-201C-40DD-AF00-E031DCE37788}"/>
                  </a:ext>
                </a:extLst>
              </p:cNvPr>
              <p:cNvSpPr/>
              <p:nvPr/>
            </p:nvSpPr>
            <p:spPr>
              <a:xfrm>
                <a:off x="5170373" y="1396414"/>
                <a:ext cx="489987" cy="135618"/>
              </a:xfrm>
              <a:prstGeom prst="rect">
                <a:avLst/>
              </a:prstGeom>
              <a:solidFill>
                <a:srgbClr val="F26B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7363662-CAB0-4AA4-A496-6995F790182B}"/>
                  </a:ext>
                </a:extLst>
              </p:cNvPr>
              <p:cNvSpPr/>
              <p:nvPr/>
            </p:nvSpPr>
            <p:spPr>
              <a:xfrm>
                <a:off x="5735062" y="1397813"/>
                <a:ext cx="489987" cy="135618"/>
              </a:xfrm>
              <a:prstGeom prst="rect">
                <a:avLst/>
              </a:prstGeom>
              <a:solidFill>
                <a:srgbClr val="DC17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ECC7D483-52D3-4DEA-8A48-3BCD1BA20B2F}"/>
                  </a:ext>
                </a:extLst>
              </p:cNvPr>
              <p:cNvSpPr/>
              <p:nvPr/>
            </p:nvSpPr>
            <p:spPr>
              <a:xfrm>
                <a:off x="6299751" y="1397813"/>
                <a:ext cx="489987" cy="135618"/>
              </a:xfrm>
              <a:prstGeom prst="rect">
                <a:avLst/>
              </a:prstGeom>
              <a:solidFill>
                <a:srgbClr val="F99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E9689E7D-CB4B-4664-9F13-7C0282A458A7}"/>
                  </a:ext>
                </a:extLst>
              </p:cNvPr>
              <p:cNvSpPr/>
              <p:nvPr/>
            </p:nvSpPr>
            <p:spPr>
              <a:xfrm>
                <a:off x="6859524" y="1398204"/>
                <a:ext cx="489987" cy="135618"/>
              </a:xfrm>
              <a:prstGeom prst="rect">
                <a:avLst/>
              </a:prstGeom>
              <a:solidFill>
                <a:srgbClr val="C69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69958A36-EAFA-4532-BAEA-13C979E125B4}"/>
                  </a:ext>
                </a:extLst>
              </p:cNvPr>
              <p:cNvSpPr/>
              <p:nvPr/>
            </p:nvSpPr>
            <p:spPr>
              <a:xfrm>
                <a:off x="7419298" y="1397807"/>
                <a:ext cx="489987" cy="135618"/>
              </a:xfrm>
              <a:prstGeom prst="rect">
                <a:avLst/>
              </a:prstGeom>
              <a:solidFill>
                <a:srgbClr val="408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BD49636F-B622-4788-8099-573B373DAFEB}"/>
                  </a:ext>
                </a:extLst>
              </p:cNvPr>
              <p:cNvSpPr/>
              <p:nvPr/>
            </p:nvSpPr>
            <p:spPr>
              <a:xfrm>
                <a:off x="7971824" y="1395277"/>
                <a:ext cx="489987" cy="135618"/>
              </a:xfrm>
              <a:prstGeom prst="rect">
                <a:avLst/>
              </a:prstGeom>
              <a:solidFill>
                <a:srgbClr val="1F9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6ACFC8CB-F510-415B-B9E9-3B7D30E22EF5}"/>
                  </a:ext>
                </a:extLst>
              </p:cNvPr>
              <p:cNvSpPr/>
              <p:nvPr/>
            </p:nvSpPr>
            <p:spPr>
              <a:xfrm>
                <a:off x="8531598" y="1395275"/>
                <a:ext cx="489987" cy="135618"/>
              </a:xfrm>
              <a:prstGeom prst="rect">
                <a:avLst/>
              </a:prstGeom>
              <a:solidFill>
                <a:srgbClr val="5DBA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70FA84CC-C5BF-4868-A2BC-F83A049CD757}"/>
                  </a:ext>
                </a:extLst>
              </p:cNvPr>
              <p:cNvSpPr/>
              <p:nvPr/>
            </p:nvSpPr>
            <p:spPr>
              <a:xfrm>
                <a:off x="9087073" y="1395274"/>
                <a:ext cx="514126" cy="135618"/>
              </a:xfrm>
              <a:prstGeom prst="rect">
                <a:avLst/>
              </a:prstGeom>
              <a:solidFill>
                <a:srgbClr val="136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5840475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a:xfrm>
            <a:off x="686844" y="1739866"/>
            <a:ext cx="10815083" cy="4530726"/>
          </a:xfrm>
          <a:solidFill>
            <a:schemeClr val="bg1">
              <a:lumMod val="75000"/>
              <a:alpha val="15000"/>
            </a:schemeClr>
          </a:solidFill>
        </p:spPr>
        <p:txBody>
          <a:bodyPr>
            <a:normAutofit/>
          </a:bodyPr>
          <a:lstStyle/>
          <a:p>
            <a:pPr marL="461963" indent="-346075">
              <a:buClr>
                <a:srgbClr val="3E8EDE"/>
              </a:buClr>
              <a:buFont typeface="Wingdings" panose="05000000000000000000" pitchFamily="2" charset="2"/>
              <a:buChar char="§"/>
            </a:pPr>
            <a:endParaRPr lang="en-US" sz="3200" dirty="0">
              <a:latin typeface="Arial" panose="020B0604020202020204" pitchFamily="34" charset="0"/>
              <a:cs typeface="Arial" panose="020B0604020202020204" pitchFamily="34" charset="0"/>
            </a:endParaRPr>
          </a:p>
          <a:p>
            <a:pPr marL="461963" indent="-346075">
              <a:buClr>
                <a:srgbClr val="3E8EDE"/>
              </a:buClr>
              <a:buFont typeface="Wingdings" panose="05000000000000000000" pitchFamily="2" charset="2"/>
              <a:buChar char="§"/>
            </a:pPr>
            <a:endParaRPr lang="en-US" sz="3200" dirty="0">
              <a:latin typeface="Arial" panose="020B0604020202020204" pitchFamily="34" charset="0"/>
              <a:cs typeface="Arial" panose="020B0604020202020204" pitchFamily="34" charset="0"/>
            </a:endParaRPr>
          </a:p>
          <a:p>
            <a:pPr marL="115888" indent="0">
              <a:buClr>
                <a:srgbClr val="3E8EDE"/>
              </a:buClr>
              <a:buNone/>
            </a:pPr>
            <a:r>
              <a:rPr lang="en-US" sz="3200" dirty="0">
                <a:latin typeface="Arial" panose="020B0604020202020204" pitchFamily="34" charset="0"/>
                <a:cs typeface="Arial" panose="020B0604020202020204" pitchFamily="34" charset="0"/>
              </a:rPr>
              <a:t>	</a:t>
            </a:r>
            <a:r>
              <a:rPr lang="en-US" sz="3200" dirty="0"/>
              <a:t>I am convinced that all transport in which people interaction was limited such an unaccompanied transport went ahead better as there were only minimum risks that could lead to cutting the chain of transport</a:t>
            </a:r>
            <a:endParaRPr lang="en-US" sz="3200" dirty="0">
              <a:latin typeface="Arial" panose="020B0604020202020204" pitchFamily="34" charset="0"/>
              <a:cs typeface="Arial" panose="020B0604020202020204" pitchFamily="34" charset="0"/>
            </a:endParaRPr>
          </a:p>
          <a:p>
            <a:pPr marL="461963" indent="-346075">
              <a:buClr>
                <a:srgbClr val="3E8EDE"/>
              </a:buClr>
              <a:buFont typeface="Wingdings" panose="05000000000000000000" pitchFamily="2" charset="2"/>
              <a:buChar char="§"/>
            </a:pPr>
            <a:endParaRPr lang="en-US" sz="2400" dirty="0">
              <a:latin typeface="Arial" panose="020B0604020202020204" pitchFamily="34" charset="0"/>
              <a:cs typeface="Arial" panose="020B0604020202020204" pitchFamily="34" charset="0"/>
            </a:endParaRPr>
          </a:p>
        </p:txBody>
      </p:sp>
      <p:sp>
        <p:nvSpPr>
          <p:cNvPr id="16" name="Title 4"/>
          <p:cNvSpPr txBox="1">
            <a:spLocks/>
          </p:cNvSpPr>
          <p:nvPr/>
        </p:nvSpPr>
        <p:spPr>
          <a:xfrm>
            <a:off x="2790278" y="320517"/>
            <a:ext cx="8805091" cy="992195"/>
          </a:xfrm>
          <a:prstGeom prst="rect">
            <a:avLst/>
          </a:prstGeom>
        </p:spPr>
        <p:txBody>
          <a:bodyPr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200" spc="50" dirty="0">
                <a:cs typeface="Arial" panose="020B0604020202020204" pitchFamily="34" charset="0"/>
              </a:rPr>
              <a:t>Virtual meeting of the Friends of the Chair of WP.24 on the COVID-19 impacts on intermodal transport and logistics</a:t>
            </a:r>
          </a:p>
          <a:p>
            <a:pPr algn="r"/>
            <a:r>
              <a:rPr lang="en-US" sz="3200" spc="50" dirty="0">
                <a:cs typeface="Arial" panose="020B0604020202020204" pitchFamily="34" charset="0"/>
              </a:rPr>
              <a:t>Geneva 26 Jun 2020 </a:t>
            </a:r>
          </a:p>
        </p:txBody>
      </p:sp>
      <p:sp>
        <p:nvSpPr>
          <p:cNvPr id="3" name="Slide Number Placeholder 2"/>
          <p:cNvSpPr>
            <a:spLocks noGrp="1"/>
          </p:cNvSpPr>
          <p:nvPr>
            <p:ph type="sldNum" sz="quarter" idx="12"/>
          </p:nvPr>
        </p:nvSpPr>
        <p:spPr/>
        <p:txBody>
          <a:bodyPr/>
          <a:lstStyle/>
          <a:p>
            <a:fld id="{FEB09506-28EA-4C19-A061-02E7C9DE017B}" type="slidenum">
              <a:rPr lang="en-US" smtClean="0"/>
              <a:t>14</a:t>
            </a:fld>
            <a:endParaRPr lang="en-US"/>
          </a:p>
        </p:txBody>
      </p:sp>
      <p:pic>
        <p:nvPicPr>
          <p:cNvPr id="17" name="Picture 16">
            <a:extLst>
              <a:ext uri="{FF2B5EF4-FFF2-40B4-BE49-F238E27FC236}">
                <a16:creationId xmlns:a16="http://schemas.microsoft.com/office/drawing/2014/main" id="{FFC15804-7500-42C9-827D-5C2BA7A7CA1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3553" y="6448971"/>
            <a:ext cx="1077698" cy="330872"/>
          </a:xfrm>
          <a:prstGeom prst="rect">
            <a:avLst/>
          </a:prstGeom>
        </p:spPr>
      </p:pic>
      <p:grpSp>
        <p:nvGrpSpPr>
          <p:cNvPr id="18" name="Group 17">
            <a:extLst>
              <a:ext uri="{FF2B5EF4-FFF2-40B4-BE49-F238E27FC236}">
                <a16:creationId xmlns:a16="http://schemas.microsoft.com/office/drawing/2014/main" id="{B788101B-A04C-4A29-A0A4-4932F0B2E36F}"/>
              </a:ext>
            </a:extLst>
          </p:cNvPr>
          <p:cNvGrpSpPr/>
          <p:nvPr/>
        </p:nvGrpSpPr>
        <p:grpSpPr>
          <a:xfrm rot="10800000" flipV="1">
            <a:off x="2332139" y="1413456"/>
            <a:ext cx="9175681" cy="326409"/>
            <a:chOff x="0" y="1472510"/>
            <a:chExt cx="9601200" cy="257954"/>
          </a:xfrm>
        </p:grpSpPr>
        <p:sp>
          <p:nvSpPr>
            <p:cNvPr id="19" name="Rectangle 18">
              <a:extLst>
                <a:ext uri="{FF2B5EF4-FFF2-40B4-BE49-F238E27FC236}">
                  <a16:creationId xmlns:a16="http://schemas.microsoft.com/office/drawing/2014/main" id="{41A84C10-2FB0-4C11-9CC7-9E33F6667486}"/>
                </a:ext>
              </a:extLst>
            </p:cNvPr>
            <p:cNvSpPr/>
            <p:nvPr/>
          </p:nvSpPr>
          <p:spPr>
            <a:xfrm>
              <a:off x="0" y="1472510"/>
              <a:ext cx="9601200" cy="2579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0" name="Group 19">
              <a:extLst>
                <a:ext uri="{FF2B5EF4-FFF2-40B4-BE49-F238E27FC236}">
                  <a16:creationId xmlns:a16="http://schemas.microsoft.com/office/drawing/2014/main" id="{8AC54BA9-C414-4D2A-8092-7008EDEF1BC4}"/>
                </a:ext>
              </a:extLst>
            </p:cNvPr>
            <p:cNvGrpSpPr/>
            <p:nvPr/>
          </p:nvGrpSpPr>
          <p:grpSpPr>
            <a:xfrm>
              <a:off x="0" y="1533803"/>
              <a:ext cx="9601200" cy="142344"/>
              <a:chOff x="-10047" y="1395274"/>
              <a:chExt cx="9611246" cy="142348"/>
            </a:xfrm>
          </p:grpSpPr>
          <p:sp>
            <p:nvSpPr>
              <p:cNvPr id="21" name="Rectangle 20">
                <a:extLst>
                  <a:ext uri="{FF2B5EF4-FFF2-40B4-BE49-F238E27FC236}">
                    <a16:creationId xmlns:a16="http://schemas.microsoft.com/office/drawing/2014/main" id="{69D881F3-C6BE-4579-AE0A-50AD396DE37C}"/>
                  </a:ext>
                </a:extLst>
              </p:cNvPr>
              <p:cNvSpPr/>
              <p:nvPr/>
            </p:nvSpPr>
            <p:spPr>
              <a:xfrm>
                <a:off x="-10047" y="1402004"/>
                <a:ext cx="517013" cy="135618"/>
              </a:xfrm>
              <a:prstGeom prst="rect">
                <a:avLst/>
              </a:prstGeom>
              <a:solidFill>
                <a:srgbClr val="1449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74B26969-EFF8-4006-9554-396A7931AB8F}"/>
                  </a:ext>
                </a:extLst>
              </p:cNvPr>
              <p:cNvSpPr/>
              <p:nvPr/>
            </p:nvSpPr>
            <p:spPr>
              <a:xfrm>
                <a:off x="599027" y="1399413"/>
                <a:ext cx="489987" cy="135618"/>
              </a:xfrm>
              <a:prstGeom prst="rect">
                <a:avLst/>
              </a:prstGeom>
              <a:solidFill>
                <a:srgbClr val="E822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C4E6ECD-0E90-4870-A04F-E26447E09A34}"/>
                  </a:ext>
                </a:extLst>
              </p:cNvPr>
              <p:cNvSpPr/>
              <p:nvPr/>
            </p:nvSpPr>
            <p:spPr>
              <a:xfrm>
                <a:off x="1166754" y="1397813"/>
                <a:ext cx="489987" cy="135618"/>
              </a:xfrm>
              <a:prstGeom prst="rect">
                <a:avLst/>
              </a:prstGeom>
              <a:solidFill>
                <a:srgbClr val="E4B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3CE667F-57CB-420E-8E12-99C889CF3D62}"/>
                  </a:ext>
                </a:extLst>
              </p:cNvPr>
              <p:cNvSpPr/>
              <p:nvPr/>
            </p:nvSpPr>
            <p:spPr>
              <a:xfrm>
                <a:off x="1744317" y="1397813"/>
                <a:ext cx="489987" cy="135618"/>
              </a:xfrm>
              <a:prstGeom prst="rect">
                <a:avLst/>
              </a:prstGeom>
              <a:solidFill>
                <a:srgbClr val="4BA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A6AE963-9387-409F-ABBC-BAF72FAC43F3}"/>
                  </a:ext>
                </a:extLst>
              </p:cNvPr>
              <p:cNvSpPr/>
              <p:nvPr/>
            </p:nvSpPr>
            <p:spPr>
              <a:xfrm>
                <a:off x="2320552" y="1396598"/>
                <a:ext cx="489987" cy="135618"/>
              </a:xfrm>
              <a:prstGeom prst="rect">
                <a:avLst/>
              </a:prstGeom>
              <a:solidFill>
                <a:srgbClr val="C520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5595A764-42F2-4FD1-B574-47A2A3799686}"/>
                  </a:ext>
                </a:extLst>
              </p:cNvPr>
              <p:cNvSpPr/>
              <p:nvPr/>
            </p:nvSpPr>
            <p:spPr>
              <a:xfrm>
                <a:off x="2894092" y="1397813"/>
                <a:ext cx="489987" cy="135618"/>
              </a:xfrm>
              <a:prstGeom prst="rect">
                <a:avLst/>
              </a:prstGeom>
              <a:solidFill>
                <a:srgbClr val="EF4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B9C1D89-4086-438E-BE6E-0FE70EAFF1E2}"/>
                  </a:ext>
                </a:extLst>
              </p:cNvPr>
              <p:cNvSpPr/>
              <p:nvPr/>
            </p:nvSpPr>
            <p:spPr>
              <a:xfrm>
                <a:off x="3467190" y="1397813"/>
                <a:ext cx="489987" cy="135618"/>
              </a:xfrm>
              <a:prstGeom prst="rect">
                <a:avLst/>
              </a:prstGeom>
              <a:solidFill>
                <a:srgbClr val="27BE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13E1F00-E099-4734-B40F-FFE4FBCDEF43}"/>
                  </a:ext>
                </a:extLst>
              </p:cNvPr>
              <p:cNvSpPr/>
              <p:nvPr/>
            </p:nvSpPr>
            <p:spPr>
              <a:xfrm>
                <a:off x="4034918" y="1397813"/>
                <a:ext cx="489987" cy="135618"/>
              </a:xfrm>
              <a:prstGeom prst="rect">
                <a:avLst/>
              </a:prstGeom>
              <a:solidFill>
                <a:srgbClr val="FAC2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D047358-E1B9-4ACC-87AE-8770F85547E7}"/>
                  </a:ext>
                </a:extLst>
              </p:cNvPr>
              <p:cNvSpPr/>
              <p:nvPr/>
            </p:nvSpPr>
            <p:spPr>
              <a:xfrm>
                <a:off x="4605684" y="1397813"/>
                <a:ext cx="489987" cy="135618"/>
              </a:xfrm>
              <a:prstGeom prst="rect">
                <a:avLst/>
              </a:prstGeom>
              <a:solidFill>
                <a:srgbClr val="A21C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881980E1-201C-40DD-AF00-E031DCE37788}"/>
                  </a:ext>
                </a:extLst>
              </p:cNvPr>
              <p:cNvSpPr/>
              <p:nvPr/>
            </p:nvSpPr>
            <p:spPr>
              <a:xfrm>
                <a:off x="5170373" y="1396414"/>
                <a:ext cx="489987" cy="135618"/>
              </a:xfrm>
              <a:prstGeom prst="rect">
                <a:avLst/>
              </a:prstGeom>
              <a:solidFill>
                <a:srgbClr val="F26B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7363662-CAB0-4AA4-A496-6995F790182B}"/>
                  </a:ext>
                </a:extLst>
              </p:cNvPr>
              <p:cNvSpPr/>
              <p:nvPr/>
            </p:nvSpPr>
            <p:spPr>
              <a:xfrm>
                <a:off x="5735062" y="1397813"/>
                <a:ext cx="489987" cy="135618"/>
              </a:xfrm>
              <a:prstGeom prst="rect">
                <a:avLst/>
              </a:prstGeom>
              <a:solidFill>
                <a:srgbClr val="DC17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ECC7D483-52D3-4DEA-8A48-3BCD1BA20B2F}"/>
                  </a:ext>
                </a:extLst>
              </p:cNvPr>
              <p:cNvSpPr/>
              <p:nvPr/>
            </p:nvSpPr>
            <p:spPr>
              <a:xfrm>
                <a:off x="6299751" y="1397813"/>
                <a:ext cx="489987" cy="135618"/>
              </a:xfrm>
              <a:prstGeom prst="rect">
                <a:avLst/>
              </a:prstGeom>
              <a:solidFill>
                <a:srgbClr val="F99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E9689E7D-CB4B-4664-9F13-7C0282A458A7}"/>
                  </a:ext>
                </a:extLst>
              </p:cNvPr>
              <p:cNvSpPr/>
              <p:nvPr/>
            </p:nvSpPr>
            <p:spPr>
              <a:xfrm>
                <a:off x="6859524" y="1398204"/>
                <a:ext cx="489987" cy="135618"/>
              </a:xfrm>
              <a:prstGeom prst="rect">
                <a:avLst/>
              </a:prstGeom>
              <a:solidFill>
                <a:srgbClr val="C69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69958A36-EAFA-4532-BAEA-13C979E125B4}"/>
                  </a:ext>
                </a:extLst>
              </p:cNvPr>
              <p:cNvSpPr/>
              <p:nvPr/>
            </p:nvSpPr>
            <p:spPr>
              <a:xfrm>
                <a:off x="7419298" y="1397807"/>
                <a:ext cx="489987" cy="135618"/>
              </a:xfrm>
              <a:prstGeom prst="rect">
                <a:avLst/>
              </a:prstGeom>
              <a:solidFill>
                <a:srgbClr val="408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BD49636F-B622-4788-8099-573B373DAFEB}"/>
                  </a:ext>
                </a:extLst>
              </p:cNvPr>
              <p:cNvSpPr/>
              <p:nvPr/>
            </p:nvSpPr>
            <p:spPr>
              <a:xfrm>
                <a:off x="7971824" y="1395277"/>
                <a:ext cx="489987" cy="135618"/>
              </a:xfrm>
              <a:prstGeom prst="rect">
                <a:avLst/>
              </a:prstGeom>
              <a:solidFill>
                <a:srgbClr val="1F9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6ACFC8CB-F510-415B-B9E9-3B7D30E22EF5}"/>
                  </a:ext>
                </a:extLst>
              </p:cNvPr>
              <p:cNvSpPr/>
              <p:nvPr/>
            </p:nvSpPr>
            <p:spPr>
              <a:xfrm>
                <a:off x="8531598" y="1395275"/>
                <a:ext cx="489987" cy="135618"/>
              </a:xfrm>
              <a:prstGeom prst="rect">
                <a:avLst/>
              </a:prstGeom>
              <a:solidFill>
                <a:srgbClr val="5DBA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70FA84CC-C5BF-4868-A2BC-F83A049CD757}"/>
                  </a:ext>
                </a:extLst>
              </p:cNvPr>
              <p:cNvSpPr/>
              <p:nvPr/>
            </p:nvSpPr>
            <p:spPr>
              <a:xfrm>
                <a:off x="9087073" y="1395274"/>
                <a:ext cx="514126" cy="135618"/>
              </a:xfrm>
              <a:prstGeom prst="rect">
                <a:avLst/>
              </a:prstGeom>
              <a:solidFill>
                <a:srgbClr val="136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0089971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a:xfrm>
            <a:off x="692737" y="1825625"/>
            <a:ext cx="10815083" cy="4530726"/>
          </a:xfrm>
          <a:solidFill>
            <a:schemeClr val="bg1">
              <a:lumMod val="75000"/>
              <a:alpha val="15000"/>
            </a:schemeClr>
          </a:solidFill>
        </p:spPr>
        <p:txBody>
          <a:bodyPr>
            <a:normAutofit/>
          </a:bodyPr>
          <a:lstStyle/>
          <a:p>
            <a:pPr marL="115888" indent="0">
              <a:buClr>
                <a:srgbClr val="3E8EDE"/>
              </a:buClr>
              <a:buNone/>
            </a:pPr>
            <a:r>
              <a:rPr lang="en-US" sz="3200" dirty="0">
                <a:latin typeface="Arial" panose="020B0604020202020204" pitchFamily="34" charset="0"/>
                <a:cs typeface="Arial" panose="020B0604020202020204" pitchFamily="34" charset="0"/>
              </a:rPr>
              <a:t>	</a:t>
            </a:r>
          </a:p>
          <a:p>
            <a:pPr marL="115888" indent="0">
              <a:buClr>
                <a:srgbClr val="3E8EDE"/>
              </a:buClr>
              <a:buNone/>
            </a:pPr>
            <a:r>
              <a:rPr lang="en-US" sz="3200" dirty="0">
                <a:latin typeface="Arial" panose="020B0604020202020204" pitchFamily="34" charset="0"/>
                <a:cs typeface="Arial" panose="020B0604020202020204" pitchFamily="34" charset="0"/>
              </a:rPr>
              <a:t>	</a:t>
            </a:r>
          </a:p>
          <a:p>
            <a:pPr marL="115888" indent="0">
              <a:buClr>
                <a:srgbClr val="3E8EDE"/>
              </a:buClr>
              <a:buNone/>
            </a:pPr>
            <a:r>
              <a:rPr lang="en-US" sz="3200" dirty="0">
                <a:latin typeface="Arial" panose="020B0604020202020204" pitchFamily="34" charset="0"/>
                <a:cs typeface="Arial" panose="020B0604020202020204" pitchFamily="34" charset="0"/>
              </a:rPr>
              <a:t>	</a:t>
            </a:r>
            <a:r>
              <a:rPr lang="en-US" sz="3200" dirty="0"/>
              <a:t>The limitations or the simple prescriptions for crossing borders have in fact been assessed / applied with respect to people (rarely to goods) therefore the most immediate paradigm that appeared to me was to make the cargo cross the border and not the people</a:t>
            </a:r>
            <a:endParaRPr lang="en-US" sz="3200" dirty="0">
              <a:latin typeface="Arial" panose="020B0604020202020204" pitchFamily="34" charset="0"/>
              <a:cs typeface="Arial" panose="020B0604020202020204" pitchFamily="34" charset="0"/>
            </a:endParaRPr>
          </a:p>
          <a:p>
            <a:pPr marL="115888" indent="0" algn="ctr">
              <a:buClr>
                <a:srgbClr val="3E8EDE"/>
              </a:buClr>
              <a:buNone/>
            </a:pPr>
            <a:r>
              <a:rPr lang="en-US" sz="3200" dirty="0">
                <a:latin typeface="Arial" panose="020B0604020202020204" pitchFamily="34" charset="0"/>
                <a:cs typeface="Arial" panose="020B0604020202020204" pitchFamily="34" charset="0"/>
              </a:rPr>
              <a:t> 	</a:t>
            </a:r>
            <a:endParaRPr lang="en-US" sz="2400" dirty="0">
              <a:latin typeface="Arial" panose="020B0604020202020204" pitchFamily="34" charset="0"/>
              <a:cs typeface="Arial" panose="020B0604020202020204" pitchFamily="34" charset="0"/>
            </a:endParaRPr>
          </a:p>
        </p:txBody>
      </p:sp>
      <p:sp>
        <p:nvSpPr>
          <p:cNvPr id="16" name="Title 4"/>
          <p:cNvSpPr txBox="1">
            <a:spLocks/>
          </p:cNvSpPr>
          <p:nvPr/>
        </p:nvSpPr>
        <p:spPr>
          <a:xfrm>
            <a:off x="2790278" y="320517"/>
            <a:ext cx="8805091" cy="992195"/>
          </a:xfrm>
          <a:prstGeom prst="rect">
            <a:avLst/>
          </a:prstGeom>
        </p:spPr>
        <p:txBody>
          <a:bodyPr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200" spc="50" dirty="0">
                <a:cs typeface="Arial" panose="020B0604020202020204" pitchFamily="34" charset="0"/>
              </a:rPr>
              <a:t>Virtual meeting of the Friends of the Chair of WP.24 on the COVID-19 impacts on intermodal transport and logistics</a:t>
            </a:r>
          </a:p>
          <a:p>
            <a:pPr algn="r"/>
            <a:r>
              <a:rPr lang="en-US" sz="3200" spc="50" dirty="0">
                <a:cs typeface="Arial" panose="020B0604020202020204" pitchFamily="34" charset="0"/>
              </a:rPr>
              <a:t>Geneva 26 Jun 2020 </a:t>
            </a:r>
          </a:p>
        </p:txBody>
      </p:sp>
      <p:sp>
        <p:nvSpPr>
          <p:cNvPr id="3" name="Slide Number Placeholder 2"/>
          <p:cNvSpPr>
            <a:spLocks noGrp="1"/>
          </p:cNvSpPr>
          <p:nvPr>
            <p:ph type="sldNum" sz="quarter" idx="12"/>
          </p:nvPr>
        </p:nvSpPr>
        <p:spPr/>
        <p:txBody>
          <a:bodyPr/>
          <a:lstStyle/>
          <a:p>
            <a:fld id="{FEB09506-28EA-4C19-A061-02E7C9DE017B}" type="slidenum">
              <a:rPr lang="en-US" smtClean="0"/>
              <a:t>15</a:t>
            </a:fld>
            <a:endParaRPr lang="en-US"/>
          </a:p>
        </p:txBody>
      </p:sp>
      <p:pic>
        <p:nvPicPr>
          <p:cNvPr id="17" name="Picture 16">
            <a:extLst>
              <a:ext uri="{FF2B5EF4-FFF2-40B4-BE49-F238E27FC236}">
                <a16:creationId xmlns:a16="http://schemas.microsoft.com/office/drawing/2014/main" id="{FFC15804-7500-42C9-827D-5C2BA7A7CA1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3553" y="6448971"/>
            <a:ext cx="1077698" cy="330872"/>
          </a:xfrm>
          <a:prstGeom prst="rect">
            <a:avLst/>
          </a:prstGeom>
        </p:spPr>
      </p:pic>
      <p:grpSp>
        <p:nvGrpSpPr>
          <p:cNvPr id="18" name="Group 17">
            <a:extLst>
              <a:ext uri="{FF2B5EF4-FFF2-40B4-BE49-F238E27FC236}">
                <a16:creationId xmlns:a16="http://schemas.microsoft.com/office/drawing/2014/main" id="{B788101B-A04C-4A29-A0A4-4932F0B2E36F}"/>
              </a:ext>
            </a:extLst>
          </p:cNvPr>
          <p:cNvGrpSpPr/>
          <p:nvPr/>
        </p:nvGrpSpPr>
        <p:grpSpPr>
          <a:xfrm rot="10800000" flipV="1">
            <a:off x="2332139" y="1413456"/>
            <a:ext cx="9175681" cy="326409"/>
            <a:chOff x="0" y="1472510"/>
            <a:chExt cx="9601200" cy="257954"/>
          </a:xfrm>
        </p:grpSpPr>
        <p:sp>
          <p:nvSpPr>
            <p:cNvPr id="19" name="Rectangle 18">
              <a:extLst>
                <a:ext uri="{FF2B5EF4-FFF2-40B4-BE49-F238E27FC236}">
                  <a16:creationId xmlns:a16="http://schemas.microsoft.com/office/drawing/2014/main" id="{41A84C10-2FB0-4C11-9CC7-9E33F6667486}"/>
                </a:ext>
              </a:extLst>
            </p:cNvPr>
            <p:cNvSpPr/>
            <p:nvPr/>
          </p:nvSpPr>
          <p:spPr>
            <a:xfrm>
              <a:off x="0" y="1472510"/>
              <a:ext cx="9601200" cy="2579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0" name="Group 19">
              <a:extLst>
                <a:ext uri="{FF2B5EF4-FFF2-40B4-BE49-F238E27FC236}">
                  <a16:creationId xmlns:a16="http://schemas.microsoft.com/office/drawing/2014/main" id="{8AC54BA9-C414-4D2A-8092-7008EDEF1BC4}"/>
                </a:ext>
              </a:extLst>
            </p:cNvPr>
            <p:cNvGrpSpPr/>
            <p:nvPr/>
          </p:nvGrpSpPr>
          <p:grpSpPr>
            <a:xfrm>
              <a:off x="0" y="1533803"/>
              <a:ext cx="9601200" cy="142344"/>
              <a:chOff x="-10047" y="1395274"/>
              <a:chExt cx="9611246" cy="142348"/>
            </a:xfrm>
          </p:grpSpPr>
          <p:sp>
            <p:nvSpPr>
              <p:cNvPr id="21" name="Rectangle 20">
                <a:extLst>
                  <a:ext uri="{FF2B5EF4-FFF2-40B4-BE49-F238E27FC236}">
                    <a16:creationId xmlns:a16="http://schemas.microsoft.com/office/drawing/2014/main" id="{69D881F3-C6BE-4579-AE0A-50AD396DE37C}"/>
                  </a:ext>
                </a:extLst>
              </p:cNvPr>
              <p:cNvSpPr/>
              <p:nvPr/>
            </p:nvSpPr>
            <p:spPr>
              <a:xfrm>
                <a:off x="-10047" y="1402004"/>
                <a:ext cx="517013" cy="135618"/>
              </a:xfrm>
              <a:prstGeom prst="rect">
                <a:avLst/>
              </a:prstGeom>
              <a:solidFill>
                <a:srgbClr val="1449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74B26969-EFF8-4006-9554-396A7931AB8F}"/>
                  </a:ext>
                </a:extLst>
              </p:cNvPr>
              <p:cNvSpPr/>
              <p:nvPr/>
            </p:nvSpPr>
            <p:spPr>
              <a:xfrm>
                <a:off x="599027" y="1399413"/>
                <a:ext cx="489987" cy="135618"/>
              </a:xfrm>
              <a:prstGeom prst="rect">
                <a:avLst/>
              </a:prstGeom>
              <a:solidFill>
                <a:srgbClr val="E822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C4E6ECD-0E90-4870-A04F-E26447E09A34}"/>
                  </a:ext>
                </a:extLst>
              </p:cNvPr>
              <p:cNvSpPr/>
              <p:nvPr/>
            </p:nvSpPr>
            <p:spPr>
              <a:xfrm>
                <a:off x="1166754" y="1397813"/>
                <a:ext cx="489987" cy="135618"/>
              </a:xfrm>
              <a:prstGeom prst="rect">
                <a:avLst/>
              </a:prstGeom>
              <a:solidFill>
                <a:srgbClr val="E4B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3CE667F-57CB-420E-8E12-99C889CF3D62}"/>
                  </a:ext>
                </a:extLst>
              </p:cNvPr>
              <p:cNvSpPr/>
              <p:nvPr/>
            </p:nvSpPr>
            <p:spPr>
              <a:xfrm>
                <a:off x="1744317" y="1397813"/>
                <a:ext cx="489987" cy="135618"/>
              </a:xfrm>
              <a:prstGeom prst="rect">
                <a:avLst/>
              </a:prstGeom>
              <a:solidFill>
                <a:srgbClr val="4BA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A6AE963-9387-409F-ABBC-BAF72FAC43F3}"/>
                  </a:ext>
                </a:extLst>
              </p:cNvPr>
              <p:cNvSpPr/>
              <p:nvPr/>
            </p:nvSpPr>
            <p:spPr>
              <a:xfrm>
                <a:off x="2320552" y="1396598"/>
                <a:ext cx="489987" cy="135618"/>
              </a:xfrm>
              <a:prstGeom prst="rect">
                <a:avLst/>
              </a:prstGeom>
              <a:solidFill>
                <a:srgbClr val="C520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5595A764-42F2-4FD1-B574-47A2A3799686}"/>
                  </a:ext>
                </a:extLst>
              </p:cNvPr>
              <p:cNvSpPr/>
              <p:nvPr/>
            </p:nvSpPr>
            <p:spPr>
              <a:xfrm>
                <a:off x="2894092" y="1397813"/>
                <a:ext cx="489987" cy="135618"/>
              </a:xfrm>
              <a:prstGeom prst="rect">
                <a:avLst/>
              </a:prstGeom>
              <a:solidFill>
                <a:srgbClr val="EF4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B9C1D89-4086-438E-BE6E-0FE70EAFF1E2}"/>
                  </a:ext>
                </a:extLst>
              </p:cNvPr>
              <p:cNvSpPr/>
              <p:nvPr/>
            </p:nvSpPr>
            <p:spPr>
              <a:xfrm>
                <a:off x="3467190" y="1397813"/>
                <a:ext cx="489987" cy="135618"/>
              </a:xfrm>
              <a:prstGeom prst="rect">
                <a:avLst/>
              </a:prstGeom>
              <a:solidFill>
                <a:srgbClr val="27BE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13E1F00-E099-4734-B40F-FFE4FBCDEF43}"/>
                  </a:ext>
                </a:extLst>
              </p:cNvPr>
              <p:cNvSpPr/>
              <p:nvPr/>
            </p:nvSpPr>
            <p:spPr>
              <a:xfrm>
                <a:off x="4034918" y="1397813"/>
                <a:ext cx="489987" cy="135618"/>
              </a:xfrm>
              <a:prstGeom prst="rect">
                <a:avLst/>
              </a:prstGeom>
              <a:solidFill>
                <a:srgbClr val="FAC2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D047358-E1B9-4ACC-87AE-8770F85547E7}"/>
                  </a:ext>
                </a:extLst>
              </p:cNvPr>
              <p:cNvSpPr/>
              <p:nvPr/>
            </p:nvSpPr>
            <p:spPr>
              <a:xfrm>
                <a:off x="4605684" y="1397813"/>
                <a:ext cx="489987" cy="135618"/>
              </a:xfrm>
              <a:prstGeom prst="rect">
                <a:avLst/>
              </a:prstGeom>
              <a:solidFill>
                <a:srgbClr val="A21C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881980E1-201C-40DD-AF00-E031DCE37788}"/>
                  </a:ext>
                </a:extLst>
              </p:cNvPr>
              <p:cNvSpPr/>
              <p:nvPr/>
            </p:nvSpPr>
            <p:spPr>
              <a:xfrm>
                <a:off x="5170373" y="1396414"/>
                <a:ext cx="489987" cy="135618"/>
              </a:xfrm>
              <a:prstGeom prst="rect">
                <a:avLst/>
              </a:prstGeom>
              <a:solidFill>
                <a:srgbClr val="F26B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7363662-CAB0-4AA4-A496-6995F790182B}"/>
                  </a:ext>
                </a:extLst>
              </p:cNvPr>
              <p:cNvSpPr/>
              <p:nvPr/>
            </p:nvSpPr>
            <p:spPr>
              <a:xfrm>
                <a:off x="5735062" y="1397813"/>
                <a:ext cx="489987" cy="135618"/>
              </a:xfrm>
              <a:prstGeom prst="rect">
                <a:avLst/>
              </a:prstGeom>
              <a:solidFill>
                <a:srgbClr val="DC17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ECC7D483-52D3-4DEA-8A48-3BCD1BA20B2F}"/>
                  </a:ext>
                </a:extLst>
              </p:cNvPr>
              <p:cNvSpPr/>
              <p:nvPr/>
            </p:nvSpPr>
            <p:spPr>
              <a:xfrm>
                <a:off x="6299751" y="1397813"/>
                <a:ext cx="489987" cy="135618"/>
              </a:xfrm>
              <a:prstGeom prst="rect">
                <a:avLst/>
              </a:prstGeom>
              <a:solidFill>
                <a:srgbClr val="F99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E9689E7D-CB4B-4664-9F13-7C0282A458A7}"/>
                  </a:ext>
                </a:extLst>
              </p:cNvPr>
              <p:cNvSpPr/>
              <p:nvPr/>
            </p:nvSpPr>
            <p:spPr>
              <a:xfrm>
                <a:off x="6859524" y="1398204"/>
                <a:ext cx="489987" cy="135618"/>
              </a:xfrm>
              <a:prstGeom prst="rect">
                <a:avLst/>
              </a:prstGeom>
              <a:solidFill>
                <a:srgbClr val="C69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69958A36-EAFA-4532-BAEA-13C979E125B4}"/>
                  </a:ext>
                </a:extLst>
              </p:cNvPr>
              <p:cNvSpPr/>
              <p:nvPr/>
            </p:nvSpPr>
            <p:spPr>
              <a:xfrm>
                <a:off x="7419298" y="1397807"/>
                <a:ext cx="489987" cy="135618"/>
              </a:xfrm>
              <a:prstGeom prst="rect">
                <a:avLst/>
              </a:prstGeom>
              <a:solidFill>
                <a:srgbClr val="408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BD49636F-B622-4788-8099-573B373DAFEB}"/>
                  </a:ext>
                </a:extLst>
              </p:cNvPr>
              <p:cNvSpPr/>
              <p:nvPr/>
            </p:nvSpPr>
            <p:spPr>
              <a:xfrm>
                <a:off x="7971824" y="1395277"/>
                <a:ext cx="489987" cy="135618"/>
              </a:xfrm>
              <a:prstGeom prst="rect">
                <a:avLst/>
              </a:prstGeom>
              <a:solidFill>
                <a:srgbClr val="1F9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6ACFC8CB-F510-415B-B9E9-3B7D30E22EF5}"/>
                  </a:ext>
                </a:extLst>
              </p:cNvPr>
              <p:cNvSpPr/>
              <p:nvPr/>
            </p:nvSpPr>
            <p:spPr>
              <a:xfrm>
                <a:off x="8531598" y="1395275"/>
                <a:ext cx="489987" cy="135618"/>
              </a:xfrm>
              <a:prstGeom prst="rect">
                <a:avLst/>
              </a:prstGeom>
              <a:solidFill>
                <a:srgbClr val="5DBA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70FA84CC-C5BF-4868-A2BC-F83A049CD757}"/>
                  </a:ext>
                </a:extLst>
              </p:cNvPr>
              <p:cNvSpPr/>
              <p:nvPr/>
            </p:nvSpPr>
            <p:spPr>
              <a:xfrm>
                <a:off x="9087073" y="1395274"/>
                <a:ext cx="514126" cy="135618"/>
              </a:xfrm>
              <a:prstGeom prst="rect">
                <a:avLst/>
              </a:prstGeom>
              <a:solidFill>
                <a:srgbClr val="136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9438958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Subtitle 5">
            <a:extLst>
              <a:ext uri="{FF2B5EF4-FFF2-40B4-BE49-F238E27FC236}">
                <a16:creationId xmlns:a16="http://schemas.microsoft.com/office/drawing/2014/main" id="{5978B526-C6A2-4CA3-83AD-12C29BF54CA2}"/>
              </a:ext>
            </a:extLst>
          </p:cNvPr>
          <p:cNvSpPr txBox="1">
            <a:spLocks/>
          </p:cNvSpPr>
          <p:nvPr/>
        </p:nvSpPr>
        <p:spPr>
          <a:xfrm>
            <a:off x="634185" y="5620409"/>
            <a:ext cx="4249343" cy="115212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en-US" sz="1600" dirty="0">
                <a:latin typeface="Arial" panose="020B0604020202020204" pitchFamily="34" charset="0"/>
                <a:cs typeface="Arial" panose="020B0604020202020204" pitchFamily="34" charset="0"/>
              </a:rPr>
              <a:t>Massimo.costa@mit.gov.it</a:t>
            </a:r>
            <a:endParaRPr lang="en-US" sz="16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49" name="Title 4">
            <a:extLst>
              <a:ext uri="{FF2B5EF4-FFF2-40B4-BE49-F238E27FC236}">
                <a16:creationId xmlns:a16="http://schemas.microsoft.com/office/drawing/2014/main" id="{0E9603D1-54B1-4D82-B068-3F93126F3742}"/>
              </a:ext>
            </a:extLst>
          </p:cNvPr>
          <p:cNvSpPr txBox="1">
            <a:spLocks/>
          </p:cNvSpPr>
          <p:nvPr/>
        </p:nvSpPr>
        <p:spPr>
          <a:xfrm>
            <a:off x="621492" y="4747549"/>
            <a:ext cx="5760640" cy="59829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200" spc="50" dirty="0">
                <a:latin typeface="Arial Black" panose="020B0A04020102020204" pitchFamily="34" charset="0"/>
              </a:rPr>
              <a:t>Thank you!</a:t>
            </a:r>
          </a:p>
        </p:txBody>
      </p:sp>
      <p:sp>
        <p:nvSpPr>
          <p:cNvPr id="68" name="Rectangle 67">
            <a:extLst>
              <a:ext uri="{FF2B5EF4-FFF2-40B4-BE49-F238E27FC236}">
                <a16:creationId xmlns:a16="http://schemas.microsoft.com/office/drawing/2014/main" id="{C4352607-0F17-4162-806B-D0B5E18F76A4}"/>
              </a:ext>
            </a:extLst>
          </p:cNvPr>
          <p:cNvSpPr/>
          <p:nvPr/>
        </p:nvSpPr>
        <p:spPr>
          <a:xfrm>
            <a:off x="6955468" y="5388580"/>
            <a:ext cx="4876800" cy="1170265"/>
          </a:xfrm>
          <a:prstGeom prst="rect">
            <a:avLst/>
          </a:prstGeom>
          <a:gradFill flip="none" rotWithShape="1">
            <a:gsLst>
              <a:gs pos="55000">
                <a:schemeClr val="accent3">
                  <a:lumMod val="5000"/>
                  <a:lumOff val="95000"/>
                </a:schemeClr>
              </a:gs>
              <a:gs pos="0">
                <a:schemeClr val="accent3">
                  <a:lumMod val="45000"/>
                  <a:lumOff val="55000"/>
                </a:schemeClr>
              </a:gs>
              <a:gs pos="100000">
                <a:schemeClr val="accent3">
                  <a:lumMod val="30000"/>
                  <a:lumOff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TextBox 68">
            <a:extLst>
              <a:ext uri="{FF2B5EF4-FFF2-40B4-BE49-F238E27FC236}">
                <a16:creationId xmlns:a16="http://schemas.microsoft.com/office/drawing/2014/main" id="{E359A424-BBE6-489F-8AA2-2DFA99B760A8}"/>
              </a:ext>
            </a:extLst>
          </p:cNvPr>
          <p:cNvSpPr txBox="1"/>
          <p:nvPr/>
        </p:nvSpPr>
        <p:spPr>
          <a:xfrm>
            <a:off x="6955468" y="3195586"/>
            <a:ext cx="4876800" cy="1631216"/>
          </a:xfrm>
          <a:prstGeom prst="rect">
            <a:avLst/>
          </a:prstGeom>
          <a:noFill/>
        </p:spPr>
        <p:txBody>
          <a:bodyPr wrap="square" rtlCol="0">
            <a:spAutoFit/>
          </a:bodyPr>
          <a:lstStyle/>
          <a:p>
            <a:pPr algn="ctr"/>
            <a:r>
              <a:rPr lang="en-US" sz="2500" b="1" spc="130" dirty="0">
                <a:solidFill>
                  <a:srgbClr val="5191CE"/>
                </a:solidFill>
                <a:latin typeface="Arial Narrow" panose="020B0606020202030204" pitchFamily="34" charset="0"/>
              </a:rPr>
              <a:t>Virtual meeting of the Friends of the Chair of WP.24 on the COVID-19 impacts on intermodal transport and logistics</a:t>
            </a:r>
          </a:p>
        </p:txBody>
      </p:sp>
      <p:pic>
        <p:nvPicPr>
          <p:cNvPr id="76" name="Picture 75">
            <a:extLst>
              <a:ext uri="{FF2B5EF4-FFF2-40B4-BE49-F238E27FC236}">
                <a16:creationId xmlns:a16="http://schemas.microsoft.com/office/drawing/2014/main" id="{EE067726-1666-46D8-8E50-923DBCB5F4B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75007" y="5671005"/>
            <a:ext cx="2544734" cy="781277"/>
          </a:xfrm>
          <a:prstGeom prst="rect">
            <a:avLst/>
          </a:prstGeom>
        </p:spPr>
      </p:pic>
      <p:pic>
        <p:nvPicPr>
          <p:cNvPr id="77" name="Picture 2">
            <a:extLst>
              <a:ext uri="{FF2B5EF4-FFF2-40B4-BE49-F238E27FC236}">
                <a16:creationId xmlns:a16="http://schemas.microsoft.com/office/drawing/2014/main" id="{6AD351EF-E174-4874-BBD9-E4CFF5693B0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46725" y="184650"/>
            <a:ext cx="5528966" cy="24491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82538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a:xfrm>
            <a:off x="692737" y="1825625"/>
            <a:ext cx="10815083" cy="4530726"/>
          </a:xfrm>
          <a:solidFill>
            <a:schemeClr val="bg1">
              <a:lumMod val="75000"/>
              <a:alpha val="15000"/>
            </a:schemeClr>
          </a:solidFill>
        </p:spPr>
        <p:txBody>
          <a:bodyPr>
            <a:normAutofit/>
          </a:bodyPr>
          <a:lstStyle/>
          <a:p>
            <a:pPr marL="461963" indent="-346075">
              <a:buClr>
                <a:srgbClr val="3E8EDE"/>
              </a:buClr>
              <a:buFont typeface="Wingdings" panose="05000000000000000000" pitchFamily="2" charset="2"/>
              <a:buChar char="§"/>
            </a:pPr>
            <a:endParaRPr lang="en-US" sz="2400" dirty="0">
              <a:latin typeface="Arial" panose="020B0604020202020204" pitchFamily="34" charset="0"/>
              <a:cs typeface="Arial" panose="020B0604020202020204" pitchFamily="34" charset="0"/>
            </a:endParaRPr>
          </a:p>
          <a:p>
            <a:pPr marL="115888" indent="0" algn="ctr">
              <a:buClr>
                <a:srgbClr val="3E8EDE"/>
              </a:buClr>
              <a:buNone/>
            </a:pPr>
            <a:endParaRPr lang="en-US" sz="3200" dirty="0">
              <a:latin typeface="Arial" panose="020B0604020202020204" pitchFamily="34" charset="0"/>
              <a:cs typeface="Arial" panose="020B0604020202020204" pitchFamily="34" charset="0"/>
            </a:endParaRPr>
          </a:p>
          <a:p>
            <a:pPr marL="115888" indent="0">
              <a:buClr>
                <a:srgbClr val="3E8EDE"/>
              </a:buClr>
              <a:buNone/>
            </a:pPr>
            <a:r>
              <a:rPr lang="en-US" sz="3200" dirty="0">
                <a:latin typeface="Arial" panose="020B0604020202020204" pitchFamily="34" charset="0"/>
                <a:cs typeface="Arial" panose="020B0604020202020204" pitchFamily="34" charset="0"/>
              </a:rPr>
              <a:t>I would like to thank, also in the name of the Secretariat, all those who have decided to attend this virtual meeting on the Covid-19 impacts on intermodal transport and logistics and I thank you for having accepted to feel called “Friends of the Chair“: I am personally honored.  </a:t>
            </a:r>
          </a:p>
        </p:txBody>
      </p:sp>
      <p:sp>
        <p:nvSpPr>
          <p:cNvPr id="16" name="Title 4"/>
          <p:cNvSpPr txBox="1">
            <a:spLocks/>
          </p:cNvSpPr>
          <p:nvPr/>
        </p:nvSpPr>
        <p:spPr>
          <a:xfrm>
            <a:off x="2790278" y="320517"/>
            <a:ext cx="8805091" cy="992195"/>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1600" spc="50" dirty="0">
                <a:latin typeface="+mn-lt"/>
                <a:cs typeface="Arial" panose="020B0604020202020204" pitchFamily="34" charset="0"/>
              </a:rPr>
              <a:t>Virtual meeting of the Friends of the Chair of WP.24 on the COVID-19 impacts on intermodal transport and logistics</a:t>
            </a:r>
          </a:p>
          <a:p>
            <a:pPr algn="r"/>
            <a:r>
              <a:rPr lang="en-US" sz="1600" spc="50" dirty="0">
                <a:latin typeface="+mn-lt"/>
                <a:cs typeface="Arial" panose="020B0604020202020204" pitchFamily="34" charset="0"/>
              </a:rPr>
              <a:t>Geneva 26 Jun 2020 </a:t>
            </a:r>
          </a:p>
        </p:txBody>
      </p:sp>
      <p:sp>
        <p:nvSpPr>
          <p:cNvPr id="3" name="Slide Number Placeholder 2"/>
          <p:cNvSpPr>
            <a:spLocks noGrp="1"/>
          </p:cNvSpPr>
          <p:nvPr>
            <p:ph type="sldNum" sz="quarter" idx="12"/>
          </p:nvPr>
        </p:nvSpPr>
        <p:spPr/>
        <p:txBody>
          <a:bodyPr/>
          <a:lstStyle/>
          <a:p>
            <a:fld id="{FEB09506-28EA-4C19-A061-02E7C9DE017B}" type="slidenum">
              <a:rPr lang="en-US" smtClean="0"/>
              <a:t>2</a:t>
            </a:fld>
            <a:endParaRPr lang="en-US"/>
          </a:p>
        </p:txBody>
      </p:sp>
      <p:pic>
        <p:nvPicPr>
          <p:cNvPr id="17" name="Picture 16">
            <a:extLst>
              <a:ext uri="{FF2B5EF4-FFF2-40B4-BE49-F238E27FC236}">
                <a16:creationId xmlns:a16="http://schemas.microsoft.com/office/drawing/2014/main" id="{FFC15804-7500-42C9-827D-5C2BA7A7CA1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3553" y="6448971"/>
            <a:ext cx="1077698" cy="330872"/>
          </a:xfrm>
          <a:prstGeom prst="rect">
            <a:avLst/>
          </a:prstGeom>
        </p:spPr>
      </p:pic>
      <p:grpSp>
        <p:nvGrpSpPr>
          <p:cNvPr id="18" name="Group 17">
            <a:extLst>
              <a:ext uri="{FF2B5EF4-FFF2-40B4-BE49-F238E27FC236}">
                <a16:creationId xmlns:a16="http://schemas.microsoft.com/office/drawing/2014/main" id="{B788101B-A04C-4A29-A0A4-4932F0B2E36F}"/>
              </a:ext>
            </a:extLst>
          </p:cNvPr>
          <p:cNvGrpSpPr/>
          <p:nvPr/>
        </p:nvGrpSpPr>
        <p:grpSpPr>
          <a:xfrm rot="10800000" flipV="1">
            <a:off x="2332139" y="1413456"/>
            <a:ext cx="9175681" cy="326409"/>
            <a:chOff x="0" y="1472510"/>
            <a:chExt cx="9601200" cy="257954"/>
          </a:xfrm>
        </p:grpSpPr>
        <p:sp>
          <p:nvSpPr>
            <p:cNvPr id="19" name="Rectangle 18">
              <a:extLst>
                <a:ext uri="{FF2B5EF4-FFF2-40B4-BE49-F238E27FC236}">
                  <a16:creationId xmlns:a16="http://schemas.microsoft.com/office/drawing/2014/main" id="{41A84C10-2FB0-4C11-9CC7-9E33F6667486}"/>
                </a:ext>
              </a:extLst>
            </p:cNvPr>
            <p:cNvSpPr/>
            <p:nvPr/>
          </p:nvSpPr>
          <p:spPr>
            <a:xfrm>
              <a:off x="0" y="1472510"/>
              <a:ext cx="9601200" cy="2579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0" name="Group 19">
              <a:extLst>
                <a:ext uri="{FF2B5EF4-FFF2-40B4-BE49-F238E27FC236}">
                  <a16:creationId xmlns:a16="http://schemas.microsoft.com/office/drawing/2014/main" id="{8AC54BA9-C414-4D2A-8092-7008EDEF1BC4}"/>
                </a:ext>
              </a:extLst>
            </p:cNvPr>
            <p:cNvGrpSpPr/>
            <p:nvPr/>
          </p:nvGrpSpPr>
          <p:grpSpPr>
            <a:xfrm>
              <a:off x="0" y="1533803"/>
              <a:ext cx="9601200" cy="142344"/>
              <a:chOff x="-10047" y="1395274"/>
              <a:chExt cx="9611246" cy="142348"/>
            </a:xfrm>
          </p:grpSpPr>
          <p:sp>
            <p:nvSpPr>
              <p:cNvPr id="21" name="Rectangle 20">
                <a:extLst>
                  <a:ext uri="{FF2B5EF4-FFF2-40B4-BE49-F238E27FC236}">
                    <a16:creationId xmlns:a16="http://schemas.microsoft.com/office/drawing/2014/main" id="{69D881F3-C6BE-4579-AE0A-50AD396DE37C}"/>
                  </a:ext>
                </a:extLst>
              </p:cNvPr>
              <p:cNvSpPr/>
              <p:nvPr/>
            </p:nvSpPr>
            <p:spPr>
              <a:xfrm>
                <a:off x="-10047" y="1402004"/>
                <a:ext cx="517013" cy="135618"/>
              </a:xfrm>
              <a:prstGeom prst="rect">
                <a:avLst/>
              </a:prstGeom>
              <a:solidFill>
                <a:srgbClr val="1449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74B26969-EFF8-4006-9554-396A7931AB8F}"/>
                  </a:ext>
                </a:extLst>
              </p:cNvPr>
              <p:cNvSpPr/>
              <p:nvPr/>
            </p:nvSpPr>
            <p:spPr>
              <a:xfrm>
                <a:off x="599027" y="1399413"/>
                <a:ext cx="489987" cy="135618"/>
              </a:xfrm>
              <a:prstGeom prst="rect">
                <a:avLst/>
              </a:prstGeom>
              <a:solidFill>
                <a:srgbClr val="E822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C4E6ECD-0E90-4870-A04F-E26447E09A34}"/>
                  </a:ext>
                </a:extLst>
              </p:cNvPr>
              <p:cNvSpPr/>
              <p:nvPr/>
            </p:nvSpPr>
            <p:spPr>
              <a:xfrm>
                <a:off x="1166754" y="1397813"/>
                <a:ext cx="489987" cy="135618"/>
              </a:xfrm>
              <a:prstGeom prst="rect">
                <a:avLst/>
              </a:prstGeom>
              <a:solidFill>
                <a:srgbClr val="E4B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3CE667F-57CB-420E-8E12-99C889CF3D62}"/>
                  </a:ext>
                </a:extLst>
              </p:cNvPr>
              <p:cNvSpPr/>
              <p:nvPr/>
            </p:nvSpPr>
            <p:spPr>
              <a:xfrm>
                <a:off x="1744317" y="1397813"/>
                <a:ext cx="489987" cy="135618"/>
              </a:xfrm>
              <a:prstGeom prst="rect">
                <a:avLst/>
              </a:prstGeom>
              <a:solidFill>
                <a:srgbClr val="4BA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A6AE963-9387-409F-ABBC-BAF72FAC43F3}"/>
                  </a:ext>
                </a:extLst>
              </p:cNvPr>
              <p:cNvSpPr/>
              <p:nvPr/>
            </p:nvSpPr>
            <p:spPr>
              <a:xfrm>
                <a:off x="2320552" y="1396598"/>
                <a:ext cx="489987" cy="135618"/>
              </a:xfrm>
              <a:prstGeom prst="rect">
                <a:avLst/>
              </a:prstGeom>
              <a:solidFill>
                <a:srgbClr val="C520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5595A764-42F2-4FD1-B574-47A2A3799686}"/>
                  </a:ext>
                </a:extLst>
              </p:cNvPr>
              <p:cNvSpPr/>
              <p:nvPr/>
            </p:nvSpPr>
            <p:spPr>
              <a:xfrm>
                <a:off x="2894092" y="1397813"/>
                <a:ext cx="489987" cy="135618"/>
              </a:xfrm>
              <a:prstGeom prst="rect">
                <a:avLst/>
              </a:prstGeom>
              <a:solidFill>
                <a:srgbClr val="EF4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B9C1D89-4086-438E-BE6E-0FE70EAFF1E2}"/>
                  </a:ext>
                </a:extLst>
              </p:cNvPr>
              <p:cNvSpPr/>
              <p:nvPr/>
            </p:nvSpPr>
            <p:spPr>
              <a:xfrm>
                <a:off x="3467190" y="1397813"/>
                <a:ext cx="489987" cy="135618"/>
              </a:xfrm>
              <a:prstGeom prst="rect">
                <a:avLst/>
              </a:prstGeom>
              <a:solidFill>
                <a:srgbClr val="27BE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13E1F00-E099-4734-B40F-FFE4FBCDEF43}"/>
                  </a:ext>
                </a:extLst>
              </p:cNvPr>
              <p:cNvSpPr/>
              <p:nvPr/>
            </p:nvSpPr>
            <p:spPr>
              <a:xfrm>
                <a:off x="4034918" y="1397813"/>
                <a:ext cx="489987" cy="135618"/>
              </a:xfrm>
              <a:prstGeom prst="rect">
                <a:avLst/>
              </a:prstGeom>
              <a:solidFill>
                <a:srgbClr val="FAC2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D047358-E1B9-4ACC-87AE-8770F85547E7}"/>
                  </a:ext>
                </a:extLst>
              </p:cNvPr>
              <p:cNvSpPr/>
              <p:nvPr/>
            </p:nvSpPr>
            <p:spPr>
              <a:xfrm>
                <a:off x="4605684" y="1397813"/>
                <a:ext cx="489987" cy="135618"/>
              </a:xfrm>
              <a:prstGeom prst="rect">
                <a:avLst/>
              </a:prstGeom>
              <a:solidFill>
                <a:srgbClr val="A21C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881980E1-201C-40DD-AF00-E031DCE37788}"/>
                  </a:ext>
                </a:extLst>
              </p:cNvPr>
              <p:cNvSpPr/>
              <p:nvPr/>
            </p:nvSpPr>
            <p:spPr>
              <a:xfrm>
                <a:off x="5170373" y="1396414"/>
                <a:ext cx="489987" cy="135618"/>
              </a:xfrm>
              <a:prstGeom prst="rect">
                <a:avLst/>
              </a:prstGeom>
              <a:solidFill>
                <a:srgbClr val="F26B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7363662-CAB0-4AA4-A496-6995F790182B}"/>
                  </a:ext>
                </a:extLst>
              </p:cNvPr>
              <p:cNvSpPr/>
              <p:nvPr/>
            </p:nvSpPr>
            <p:spPr>
              <a:xfrm>
                <a:off x="5735062" y="1397813"/>
                <a:ext cx="489987" cy="135618"/>
              </a:xfrm>
              <a:prstGeom prst="rect">
                <a:avLst/>
              </a:prstGeom>
              <a:solidFill>
                <a:srgbClr val="DC17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ECC7D483-52D3-4DEA-8A48-3BCD1BA20B2F}"/>
                  </a:ext>
                </a:extLst>
              </p:cNvPr>
              <p:cNvSpPr/>
              <p:nvPr/>
            </p:nvSpPr>
            <p:spPr>
              <a:xfrm>
                <a:off x="6299751" y="1397813"/>
                <a:ext cx="489987" cy="135618"/>
              </a:xfrm>
              <a:prstGeom prst="rect">
                <a:avLst/>
              </a:prstGeom>
              <a:solidFill>
                <a:srgbClr val="F99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E9689E7D-CB4B-4664-9F13-7C0282A458A7}"/>
                  </a:ext>
                </a:extLst>
              </p:cNvPr>
              <p:cNvSpPr/>
              <p:nvPr/>
            </p:nvSpPr>
            <p:spPr>
              <a:xfrm>
                <a:off x="6859524" y="1398204"/>
                <a:ext cx="489987" cy="135618"/>
              </a:xfrm>
              <a:prstGeom prst="rect">
                <a:avLst/>
              </a:prstGeom>
              <a:solidFill>
                <a:srgbClr val="C69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69958A36-EAFA-4532-BAEA-13C979E125B4}"/>
                  </a:ext>
                </a:extLst>
              </p:cNvPr>
              <p:cNvSpPr/>
              <p:nvPr/>
            </p:nvSpPr>
            <p:spPr>
              <a:xfrm>
                <a:off x="7419298" y="1397807"/>
                <a:ext cx="489987" cy="135618"/>
              </a:xfrm>
              <a:prstGeom prst="rect">
                <a:avLst/>
              </a:prstGeom>
              <a:solidFill>
                <a:srgbClr val="408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BD49636F-B622-4788-8099-573B373DAFEB}"/>
                  </a:ext>
                </a:extLst>
              </p:cNvPr>
              <p:cNvSpPr/>
              <p:nvPr/>
            </p:nvSpPr>
            <p:spPr>
              <a:xfrm>
                <a:off x="7971824" y="1395277"/>
                <a:ext cx="489987" cy="135618"/>
              </a:xfrm>
              <a:prstGeom prst="rect">
                <a:avLst/>
              </a:prstGeom>
              <a:solidFill>
                <a:srgbClr val="1F9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6ACFC8CB-F510-415B-B9E9-3B7D30E22EF5}"/>
                  </a:ext>
                </a:extLst>
              </p:cNvPr>
              <p:cNvSpPr/>
              <p:nvPr/>
            </p:nvSpPr>
            <p:spPr>
              <a:xfrm>
                <a:off x="8531598" y="1395275"/>
                <a:ext cx="489987" cy="135618"/>
              </a:xfrm>
              <a:prstGeom prst="rect">
                <a:avLst/>
              </a:prstGeom>
              <a:solidFill>
                <a:srgbClr val="5DBA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70FA84CC-C5BF-4868-A2BC-F83A049CD757}"/>
                  </a:ext>
                </a:extLst>
              </p:cNvPr>
              <p:cNvSpPr/>
              <p:nvPr/>
            </p:nvSpPr>
            <p:spPr>
              <a:xfrm>
                <a:off x="9087073" y="1395274"/>
                <a:ext cx="514126" cy="135618"/>
              </a:xfrm>
              <a:prstGeom prst="rect">
                <a:avLst/>
              </a:prstGeom>
              <a:solidFill>
                <a:srgbClr val="136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0784036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a:xfrm>
            <a:off x="692737" y="1825625"/>
            <a:ext cx="10815083" cy="4530726"/>
          </a:xfrm>
          <a:solidFill>
            <a:schemeClr val="bg1">
              <a:lumMod val="75000"/>
              <a:alpha val="15000"/>
            </a:schemeClr>
          </a:solidFill>
        </p:spPr>
        <p:txBody>
          <a:bodyPr>
            <a:normAutofit/>
          </a:bodyPr>
          <a:lstStyle/>
          <a:p>
            <a:pPr marL="461963" indent="-346075" algn="ctr">
              <a:buClr>
                <a:srgbClr val="3E8EDE"/>
              </a:buClr>
              <a:buFont typeface="Wingdings" panose="05000000000000000000" pitchFamily="2" charset="2"/>
              <a:buChar char="§"/>
            </a:pPr>
            <a:endParaRPr lang="en-US" sz="2400" dirty="0">
              <a:latin typeface="Arial" panose="020B0604020202020204" pitchFamily="34" charset="0"/>
              <a:cs typeface="Arial" panose="020B0604020202020204" pitchFamily="34" charset="0"/>
            </a:endParaRPr>
          </a:p>
          <a:p>
            <a:pPr marL="461963" indent="-346075" algn="ctr">
              <a:buClr>
                <a:srgbClr val="3E8EDE"/>
              </a:buClr>
              <a:buFont typeface="Wingdings" panose="05000000000000000000" pitchFamily="2" charset="2"/>
              <a:buChar char="§"/>
            </a:pPr>
            <a:endParaRPr lang="en-US" sz="2400" dirty="0">
              <a:latin typeface="Arial" panose="020B0604020202020204" pitchFamily="34" charset="0"/>
              <a:cs typeface="Arial" panose="020B0604020202020204" pitchFamily="34" charset="0"/>
            </a:endParaRPr>
          </a:p>
          <a:p>
            <a:pPr marL="115888" indent="0">
              <a:buClr>
                <a:srgbClr val="3E8EDE"/>
              </a:buClr>
              <a:buNone/>
            </a:pPr>
            <a:r>
              <a:rPr lang="en-US" sz="3200" dirty="0">
                <a:latin typeface="Arial" panose="020B0604020202020204" pitchFamily="34" charset="0"/>
                <a:cs typeface="Arial" panose="020B0604020202020204" pitchFamily="34" charset="0"/>
              </a:rPr>
              <a:t>The feeling of friendship and the need for global solidarity was probably one of the most important elements that many people have discovered better only in this difficult moment and therefore we hope that friendship and  solidarity are  “the two lessons" - most impressive - that could remain in the memory for a long time.</a:t>
            </a:r>
          </a:p>
        </p:txBody>
      </p:sp>
      <p:sp>
        <p:nvSpPr>
          <p:cNvPr id="16" name="Title 4"/>
          <p:cNvSpPr txBox="1">
            <a:spLocks/>
          </p:cNvSpPr>
          <p:nvPr/>
        </p:nvSpPr>
        <p:spPr>
          <a:xfrm>
            <a:off x="2790278" y="320517"/>
            <a:ext cx="8805091" cy="992195"/>
          </a:xfrm>
          <a:prstGeom prst="rect">
            <a:avLst/>
          </a:prstGeom>
        </p:spPr>
        <p:txBody>
          <a:bodyPr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200" spc="50" dirty="0">
                <a:cs typeface="Arial" panose="020B0604020202020204" pitchFamily="34" charset="0"/>
              </a:rPr>
              <a:t>Virtual meeting of the Friends of the Chair of WP.24 on the COVID-19 impacts on intermodal transport and logistics</a:t>
            </a:r>
          </a:p>
          <a:p>
            <a:pPr algn="r"/>
            <a:r>
              <a:rPr lang="en-US" sz="3200" spc="50" dirty="0">
                <a:cs typeface="Arial" panose="020B0604020202020204" pitchFamily="34" charset="0"/>
              </a:rPr>
              <a:t>Geneva 26 Jun 2020 </a:t>
            </a:r>
          </a:p>
        </p:txBody>
      </p:sp>
      <p:sp>
        <p:nvSpPr>
          <p:cNvPr id="3" name="Slide Number Placeholder 2"/>
          <p:cNvSpPr>
            <a:spLocks noGrp="1"/>
          </p:cNvSpPr>
          <p:nvPr>
            <p:ph type="sldNum" sz="quarter" idx="12"/>
          </p:nvPr>
        </p:nvSpPr>
        <p:spPr/>
        <p:txBody>
          <a:bodyPr/>
          <a:lstStyle/>
          <a:p>
            <a:fld id="{FEB09506-28EA-4C19-A061-02E7C9DE017B}" type="slidenum">
              <a:rPr lang="en-US" smtClean="0"/>
              <a:t>3</a:t>
            </a:fld>
            <a:endParaRPr lang="en-US"/>
          </a:p>
        </p:txBody>
      </p:sp>
      <p:pic>
        <p:nvPicPr>
          <p:cNvPr id="17" name="Picture 16">
            <a:extLst>
              <a:ext uri="{FF2B5EF4-FFF2-40B4-BE49-F238E27FC236}">
                <a16:creationId xmlns:a16="http://schemas.microsoft.com/office/drawing/2014/main" id="{FFC15804-7500-42C9-827D-5C2BA7A7CA1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3553" y="6448971"/>
            <a:ext cx="1077698" cy="330872"/>
          </a:xfrm>
          <a:prstGeom prst="rect">
            <a:avLst/>
          </a:prstGeom>
        </p:spPr>
      </p:pic>
      <p:grpSp>
        <p:nvGrpSpPr>
          <p:cNvPr id="18" name="Group 17">
            <a:extLst>
              <a:ext uri="{FF2B5EF4-FFF2-40B4-BE49-F238E27FC236}">
                <a16:creationId xmlns:a16="http://schemas.microsoft.com/office/drawing/2014/main" id="{B788101B-A04C-4A29-A0A4-4932F0B2E36F}"/>
              </a:ext>
            </a:extLst>
          </p:cNvPr>
          <p:cNvGrpSpPr/>
          <p:nvPr/>
        </p:nvGrpSpPr>
        <p:grpSpPr>
          <a:xfrm rot="10800000" flipV="1">
            <a:off x="2332139" y="1413456"/>
            <a:ext cx="9175681" cy="326409"/>
            <a:chOff x="0" y="1472510"/>
            <a:chExt cx="9601200" cy="257954"/>
          </a:xfrm>
        </p:grpSpPr>
        <p:sp>
          <p:nvSpPr>
            <p:cNvPr id="19" name="Rectangle 18">
              <a:extLst>
                <a:ext uri="{FF2B5EF4-FFF2-40B4-BE49-F238E27FC236}">
                  <a16:creationId xmlns:a16="http://schemas.microsoft.com/office/drawing/2014/main" id="{41A84C10-2FB0-4C11-9CC7-9E33F6667486}"/>
                </a:ext>
              </a:extLst>
            </p:cNvPr>
            <p:cNvSpPr/>
            <p:nvPr/>
          </p:nvSpPr>
          <p:spPr>
            <a:xfrm>
              <a:off x="0" y="1472510"/>
              <a:ext cx="9601200" cy="2579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0" name="Group 19">
              <a:extLst>
                <a:ext uri="{FF2B5EF4-FFF2-40B4-BE49-F238E27FC236}">
                  <a16:creationId xmlns:a16="http://schemas.microsoft.com/office/drawing/2014/main" id="{8AC54BA9-C414-4D2A-8092-7008EDEF1BC4}"/>
                </a:ext>
              </a:extLst>
            </p:cNvPr>
            <p:cNvGrpSpPr/>
            <p:nvPr/>
          </p:nvGrpSpPr>
          <p:grpSpPr>
            <a:xfrm>
              <a:off x="0" y="1533803"/>
              <a:ext cx="9601200" cy="142344"/>
              <a:chOff x="-10047" y="1395274"/>
              <a:chExt cx="9611246" cy="142348"/>
            </a:xfrm>
          </p:grpSpPr>
          <p:sp>
            <p:nvSpPr>
              <p:cNvPr id="21" name="Rectangle 20">
                <a:extLst>
                  <a:ext uri="{FF2B5EF4-FFF2-40B4-BE49-F238E27FC236}">
                    <a16:creationId xmlns:a16="http://schemas.microsoft.com/office/drawing/2014/main" id="{69D881F3-C6BE-4579-AE0A-50AD396DE37C}"/>
                  </a:ext>
                </a:extLst>
              </p:cNvPr>
              <p:cNvSpPr/>
              <p:nvPr/>
            </p:nvSpPr>
            <p:spPr>
              <a:xfrm>
                <a:off x="-10047" y="1402004"/>
                <a:ext cx="517013" cy="135618"/>
              </a:xfrm>
              <a:prstGeom prst="rect">
                <a:avLst/>
              </a:prstGeom>
              <a:solidFill>
                <a:srgbClr val="1449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74B26969-EFF8-4006-9554-396A7931AB8F}"/>
                  </a:ext>
                </a:extLst>
              </p:cNvPr>
              <p:cNvSpPr/>
              <p:nvPr/>
            </p:nvSpPr>
            <p:spPr>
              <a:xfrm>
                <a:off x="599027" y="1399413"/>
                <a:ext cx="489987" cy="135618"/>
              </a:xfrm>
              <a:prstGeom prst="rect">
                <a:avLst/>
              </a:prstGeom>
              <a:solidFill>
                <a:srgbClr val="E822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C4E6ECD-0E90-4870-A04F-E26447E09A34}"/>
                  </a:ext>
                </a:extLst>
              </p:cNvPr>
              <p:cNvSpPr/>
              <p:nvPr/>
            </p:nvSpPr>
            <p:spPr>
              <a:xfrm>
                <a:off x="1166754" y="1397813"/>
                <a:ext cx="489987" cy="135618"/>
              </a:xfrm>
              <a:prstGeom prst="rect">
                <a:avLst/>
              </a:prstGeom>
              <a:solidFill>
                <a:srgbClr val="E4B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3CE667F-57CB-420E-8E12-99C889CF3D62}"/>
                  </a:ext>
                </a:extLst>
              </p:cNvPr>
              <p:cNvSpPr/>
              <p:nvPr/>
            </p:nvSpPr>
            <p:spPr>
              <a:xfrm>
                <a:off x="1744317" y="1397813"/>
                <a:ext cx="489987" cy="135618"/>
              </a:xfrm>
              <a:prstGeom prst="rect">
                <a:avLst/>
              </a:prstGeom>
              <a:solidFill>
                <a:srgbClr val="4BA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A6AE963-9387-409F-ABBC-BAF72FAC43F3}"/>
                  </a:ext>
                </a:extLst>
              </p:cNvPr>
              <p:cNvSpPr/>
              <p:nvPr/>
            </p:nvSpPr>
            <p:spPr>
              <a:xfrm>
                <a:off x="2320552" y="1396598"/>
                <a:ext cx="489987" cy="135618"/>
              </a:xfrm>
              <a:prstGeom prst="rect">
                <a:avLst/>
              </a:prstGeom>
              <a:solidFill>
                <a:srgbClr val="C520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5595A764-42F2-4FD1-B574-47A2A3799686}"/>
                  </a:ext>
                </a:extLst>
              </p:cNvPr>
              <p:cNvSpPr/>
              <p:nvPr/>
            </p:nvSpPr>
            <p:spPr>
              <a:xfrm>
                <a:off x="2894092" y="1397813"/>
                <a:ext cx="489987" cy="135618"/>
              </a:xfrm>
              <a:prstGeom prst="rect">
                <a:avLst/>
              </a:prstGeom>
              <a:solidFill>
                <a:srgbClr val="EF4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B9C1D89-4086-438E-BE6E-0FE70EAFF1E2}"/>
                  </a:ext>
                </a:extLst>
              </p:cNvPr>
              <p:cNvSpPr/>
              <p:nvPr/>
            </p:nvSpPr>
            <p:spPr>
              <a:xfrm>
                <a:off x="3467190" y="1397813"/>
                <a:ext cx="489987" cy="135618"/>
              </a:xfrm>
              <a:prstGeom prst="rect">
                <a:avLst/>
              </a:prstGeom>
              <a:solidFill>
                <a:srgbClr val="27BE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13E1F00-E099-4734-B40F-FFE4FBCDEF43}"/>
                  </a:ext>
                </a:extLst>
              </p:cNvPr>
              <p:cNvSpPr/>
              <p:nvPr/>
            </p:nvSpPr>
            <p:spPr>
              <a:xfrm>
                <a:off x="4034918" y="1397813"/>
                <a:ext cx="489987" cy="135618"/>
              </a:xfrm>
              <a:prstGeom prst="rect">
                <a:avLst/>
              </a:prstGeom>
              <a:solidFill>
                <a:srgbClr val="FAC2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D047358-E1B9-4ACC-87AE-8770F85547E7}"/>
                  </a:ext>
                </a:extLst>
              </p:cNvPr>
              <p:cNvSpPr/>
              <p:nvPr/>
            </p:nvSpPr>
            <p:spPr>
              <a:xfrm>
                <a:off x="4605684" y="1397813"/>
                <a:ext cx="489987" cy="135618"/>
              </a:xfrm>
              <a:prstGeom prst="rect">
                <a:avLst/>
              </a:prstGeom>
              <a:solidFill>
                <a:srgbClr val="A21C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881980E1-201C-40DD-AF00-E031DCE37788}"/>
                  </a:ext>
                </a:extLst>
              </p:cNvPr>
              <p:cNvSpPr/>
              <p:nvPr/>
            </p:nvSpPr>
            <p:spPr>
              <a:xfrm>
                <a:off x="5170373" y="1396414"/>
                <a:ext cx="489987" cy="135618"/>
              </a:xfrm>
              <a:prstGeom prst="rect">
                <a:avLst/>
              </a:prstGeom>
              <a:solidFill>
                <a:srgbClr val="F26B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7363662-CAB0-4AA4-A496-6995F790182B}"/>
                  </a:ext>
                </a:extLst>
              </p:cNvPr>
              <p:cNvSpPr/>
              <p:nvPr/>
            </p:nvSpPr>
            <p:spPr>
              <a:xfrm>
                <a:off x="5735062" y="1397813"/>
                <a:ext cx="489987" cy="135618"/>
              </a:xfrm>
              <a:prstGeom prst="rect">
                <a:avLst/>
              </a:prstGeom>
              <a:solidFill>
                <a:srgbClr val="DC17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ECC7D483-52D3-4DEA-8A48-3BCD1BA20B2F}"/>
                  </a:ext>
                </a:extLst>
              </p:cNvPr>
              <p:cNvSpPr/>
              <p:nvPr/>
            </p:nvSpPr>
            <p:spPr>
              <a:xfrm>
                <a:off x="6299751" y="1397813"/>
                <a:ext cx="489987" cy="135618"/>
              </a:xfrm>
              <a:prstGeom prst="rect">
                <a:avLst/>
              </a:prstGeom>
              <a:solidFill>
                <a:srgbClr val="F99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E9689E7D-CB4B-4664-9F13-7C0282A458A7}"/>
                  </a:ext>
                </a:extLst>
              </p:cNvPr>
              <p:cNvSpPr/>
              <p:nvPr/>
            </p:nvSpPr>
            <p:spPr>
              <a:xfrm>
                <a:off x="6859524" y="1398204"/>
                <a:ext cx="489987" cy="135618"/>
              </a:xfrm>
              <a:prstGeom prst="rect">
                <a:avLst/>
              </a:prstGeom>
              <a:solidFill>
                <a:srgbClr val="C69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69958A36-EAFA-4532-BAEA-13C979E125B4}"/>
                  </a:ext>
                </a:extLst>
              </p:cNvPr>
              <p:cNvSpPr/>
              <p:nvPr/>
            </p:nvSpPr>
            <p:spPr>
              <a:xfrm>
                <a:off x="7419298" y="1397807"/>
                <a:ext cx="489987" cy="135618"/>
              </a:xfrm>
              <a:prstGeom prst="rect">
                <a:avLst/>
              </a:prstGeom>
              <a:solidFill>
                <a:srgbClr val="408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BD49636F-B622-4788-8099-573B373DAFEB}"/>
                  </a:ext>
                </a:extLst>
              </p:cNvPr>
              <p:cNvSpPr/>
              <p:nvPr/>
            </p:nvSpPr>
            <p:spPr>
              <a:xfrm>
                <a:off x="7971824" y="1395277"/>
                <a:ext cx="489987" cy="135618"/>
              </a:xfrm>
              <a:prstGeom prst="rect">
                <a:avLst/>
              </a:prstGeom>
              <a:solidFill>
                <a:srgbClr val="1F9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6ACFC8CB-F510-415B-B9E9-3B7D30E22EF5}"/>
                  </a:ext>
                </a:extLst>
              </p:cNvPr>
              <p:cNvSpPr/>
              <p:nvPr/>
            </p:nvSpPr>
            <p:spPr>
              <a:xfrm>
                <a:off x="8531598" y="1395275"/>
                <a:ext cx="489987" cy="135618"/>
              </a:xfrm>
              <a:prstGeom prst="rect">
                <a:avLst/>
              </a:prstGeom>
              <a:solidFill>
                <a:srgbClr val="5DBA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70FA84CC-C5BF-4868-A2BC-F83A049CD757}"/>
                  </a:ext>
                </a:extLst>
              </p:cNvPr>
              <p:cNvSpPr/>
              <p:nvPr/>
            </p:nvSpPr>
            <p:spPr>
              <a:xfrm>
                <a:off x="9087073" y="1395274"/>
                <a:ext cx="514126" cy="135618"/>
              </a:xfrm>
              <a:prstGeom prst="rect">
                <a:avLst/>
              </a:prstGeom>
              <a:solidFill>
                <a:srgbClr val="136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081012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a:xfrm>
            <a:off x="692737" y="1825625"/>
            <a:ext cx="10815083" cy="4530726"/>
          </a:xfrm>
          <a:solidFill>
            <a:schemeClr val="bg1">
              <a:lumMod val="75000"/>
              <a:alpha val="15000"/>
            </a:schemeClr>
          </a:solidFill>
        </p:spPr>
        <p:txBody>
          <a:bodyPr>
            <a:normAutofit fontScale="92500"/>
          </a:bodyPr>
          <a:lstStyle/>
          <a:p>
            <a:pPr marL="461963" indent="-346075">
              <a:buClr>
                <a:srgbClr val="3E8EDE"/>
              </a:buClr>
              <a:buFont typeface="Wingdings" panose="05000000000000000000" pitchFamily="2" charset="2"/>
              <a:buChar char="§"/>
            </a:pPr>
            <a:endParaRPr lang="en-US" sz="2400" dirty="0">
              <a:latin typeface="Arial" panose="020B0604020202020204" pitchFamily="34" charset="0"/>
              <a:cs typeface="Arial" panose="020B0604020202020204" pitchFamily="34" charset="0"/>
            </a:endParaRPr>
          </a:p>
          <a:p>
            <a:pPr marL="115888" indent="0">
              <a:buClr>
                <a:srgbClr val="3E8EDE"/>
              </a:buClr>
              <a:buNone/>
            </a:pPr>
            <a:r>
              <a:rPr lang="en-US" sz="3200" dirty="0">
                <a:latin typeface="Arial" panose="020B0604020202020204" pitchFamily="34" charset="0"/>
                <a:cs typeface="Arial" panose="020B0604020202020204" pitchFamily="34" charset="0"/>
              </a:rPr>
              <a:t>	We would like to thank those who will speak today what has been learned in their countries during the pandemic crisis of COVID 19.</a:t>
            </a:r>
          </a:p>
          <a:p>
            <a:pPr marL="115888" indent="0">
              <a:buClr>
                <a:srgbClr val="3E8EDE"/>
              </a:buClr>
              <a:buNone/>
            </a:pPr>
            <a:r>
              <a:rPr lang="en-US" sz="3200" dirty="0">
                <a:latin typeface="Arial" panose="020B0604020202020204" pitchFamily="34" charset="0"/>
                <a:cs typeface="Arial" panose="020B0604020202020204" pitchFamily="34" charset="0"/>
              </a:rPr>
              <a:t>	We consider that these are only the lessons learned in the "first quarter of the year” that have to be elaborated by each of us in order to support over time mature and balanced choices or background visions : a stable support over time to future political choices for world of transport and for the future orientations of the common sustainable economic growth.</a:t>
            </a:r>
          </a:p>
        </p:txBody>
      </p:sp>
      <p:sp>
        <p:nvSpPr>
          <p:cNvPr id="16" name="Title 4"/>
          <p:cNvSpPr txBox="1">
            <a:spLocks/>
          </p:cNvSpPr>
          <p:nvPr/>
        </p:nvSpPr>
        <p:spPr>
          <a:xfrm>
            <a:off x="2790278" y="320517"/>
            <a:ext cx="8805091" cy="992195"/>
          </a:xfrm>
          <a:prstGeom prst="rect">
            <a:avLst/>
          </a:prstGeom>
        </p:spPr>
        <p:txBody>
          <a:bodyPr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200" spc="50" dirty="0">
                <a:cs typeface="Arial" panose="020B0604020202020204" pitchFamily="34" charset="0"/>
              </a:rPr>
              <a:t>Virtual meeting of the Friends of the Chair of WP.24 on the COVID-19 impacts on intermodal transport and logistics</a:t>
            </a:r>
          </a:p>
          <a:p>
            <a:pPr algn="r"/>
            <a:r>
              <a:rPr lang="en-US" sz="3200" spc="50" dirty="0">
                <a:cs typeface="Arial" panose="020B0604020202020204" pitchFamily="34" charset="0"/>
              </a:rPr>
              <a:t>Geneva 26 Jun 2020 </a:t>
            </a:r>
          </a:p>
        </p:txBody>
      </p:sp>
      <p:sp>
        <p:nvSpPr>
          <p:cNvPr id="3" name="Slide Number Placeholder 2"/>
          <p:cNvSpPr>
            <a:spLocks noGrp="1"/>
          </p:cNvSpPr>
          <p:nvPr>
            <p:ph type="sldNum" sz="quarter" idx="12"/>
          </p:nvPr>
        </p:nvSpPr>
        <p:spPr/>
        <p:txBody>
          <a:bodyPr/>
          <a:lstStyle/>
          <a:p>
            <a:fld id="{FEB09506-28EA-4C19-A061-02E7C9DE017B}" type="slidenum">
              <a:rPr lang="en-US" smtClean="0"/>
              <a:t>4</a:t>
            </a:fld>
            <a:endParaRPr lang="en-US"/>
          </a:p>
        </p:txBody>
      </p:sp>
      <p:pic>
        <p:nvPicPr>
          <p:cNvPr id="17" name="Picture 16">
            <a:extLst>
              <a:ext uri="{FF2B5EF4-FFF2-40B4-BE49-F238E27FC236}">
                <a16:creationId xmlns:a16="http://schemas.microsoft.com/office/drawing/2014/main" id="{FFC15804-7500-42C9-827D-5C2BA7A7CA1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3553" y="6448971"/>
            <a:ext cx="1077698" cy="330872"/>
          </a:xfrm>
          <a:prstGeom prst="rect">
            <a:avLst/>
          </a:prstGeom>
        </p:spPr>
      </p:pic>
      <p:grpSp>
        <p:nvGrpSpPr>
          <p:cNvPr id="18" name="Group 17">
            <a:extLst>
              <a:ext uri="{FF2B5EF4-FFF2-40B4-BE49-F238E27FC236}">
                <a16:creationId xmlns:a16="http://schemas.microsoft.com/office/drawing/2014/main" id="{B788101B-A04C-4A29-A0A4-4932F0B2E36F}"/>
              </a:ext>
            </a:extLst>
          </p:cNvPr>
          <p:cNvGrpSpPr/>
          <p:nvPr/>
        </p:nvGrpSpPr>
        <p:grpSpPr>
          <a:xfrm rot="10800000" flipV="1">
            <a:off x="2332139" y="1413456"/>
            <a:ext cx="9175681" cy="326409"/>
            <a:chOff x="0" y="1472510"/>
            <a:chExt cx="9601200" cy="257954"/>
          </a:xfrm>
        </p:grpSpPr>
        <p:sp>
          <p:nvSpPr>
            <p:cNvPr id="19" name="Rectangle 18">
              <a:extLst>
                <a:ext uri="{FF2B5EF4-FFF2-40B4-BE49-F238E27FC236}">
                  <a16:creationId xmlns:a16="http://schemas.microsoft.com/office/drawing/2014/main" id="{41A84C10-2FB0-4C11-9CC7-9E33F6667486}"/>
                </a:ext>
              </a:extLst>
            </p:cNvPr>
            <p:cNvSpPr/>
            <p:nvPr/>
          </p:nvSpPr>
          <p:spPr>
            <a:xfrm>
              <a:off x="0" y="1472510"/>
              <a:ext cx="9601200" cy="2579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0" name="Group 19">
              <a:extLst>
                <a:ext uri="{FF2B5EF4-FFF2-40B4-BE49-F238E27FC236}">
                  <a16:creationId xmlns:a16="http://schemas.microsoft.com/office/drawing/2014/main" id="{8AC54BA9-C414-4D2A-8092-7008EDEF1BC4}"/>
                </a:ext>
              </a:extLst>
            </p:cNvPr>
            <p:cNvGrpSpPr/>
            <p:nvPr/>
          </p:nvGrpSpPr>
          <p:grpSpPr>
            <a:xfrm>
              <a:off x="0" y="1533803"/>
              <a:ext cx="9601200" cy="142344"/>
              <a:chOff x="-10047" y="1395274"/>
              <a:chExt cx="9611246" cy="142348"/>
            </a:xfrm>
          </p:grpSpPr>
          <p:sp>
            <p:nvSpPr>
              <p:cNvPr id="21" name="Rectangle 20">
                <a:extLst>
                  <a:ext uri="{FF2B5EF4-FFF2-40B4-BE49-F238E27FC236}">
                    <a16:creationId xmlns:a16="http://schemas.microsoft.com/office/drawing/2014/main" id="{69D881F3-C6BE-4579-AE0A-50AD396DE37C}"/>
                  </a:ext>
                </a:extLst>
              </p:cNvPr>
              <p:cNvSpPr/>
              <p:nvPr/>
            </p:nvSpPr>
            <p:spPr>
              <a:xfrm>
                <a:off x="-10047" y="1402004"/>
                <a:ext cx="517013" cy="135618"/>
              </a:xfrm>
              <a:prstGeom prst="rect">
                <a:avLst/>
              </a:prstGeom>
              <a:solidFill>
                <a:srgbClr val="1449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74B26969-EFF8-4006-9554-396A7931AB8F}"/>
                  </a:ext>
                </a:extLst>
              </p:cNvPr>
              <p:cNvSpPr/>
              <p:nvPr/>
            </p:nvSpPr>
            <p:spPr>
              <a:xfrm>
                <a:off x="599027" y="1399413"/>
                <a:ext cx="489987" cy="135618"/>
              </a:xfrm>
              <a:prstGeom prst="rect">
                <a:avLst/>
              </a:prstGeom>
              <a:solidFill>
                <a:srgbClr val="E822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C4E6ECD-0E90-4870-A04F-E26447E09A34}"/>
                  </a:ext>
                </a:extLst>
              </p:cNvPr>
              <p:cNvSpPr/>
              <p:nvPr/>
            </p:nvSpPr>
            <p:spPr>
              <a:xfrm>
                <a:off x="1166754" y="1397813"/>
                <a:ext cx="489987" cy="135618"/>
              </a:xfrm>
              <a:prstGeom prst="rect">
                <a:avLst/>
              </a:prstGeom>
              <a:solidFill>
                <a:srgbClr val="E4B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3CE667F-57CB-420E-8E12-99C889CF3D62}"/>
                  </a:ext>
                </a:extLst>
              </p:cNvPr>
              <p:cNvSpPr/>
              <p:nvPr/>
            </p:nvSpPr>
            <p:spPr>
              <a:xfrm>
                <a:off x="1744317" y="1397813"/>
                <a:ext cx="489987" cy="135618"/>
              </a:xfrm>
              <a:prstGeom prst="rect">
                <a:avLst/>
              </a:prstGeom>
              <a:solidFill>
                <a:srgbClr val="4BA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A6AE963-9387-409F-ABBC-BAF72FAC43F3}"/>
                  </a:ext>
                </a:extLst>
              </p:cNvPr>
              <p:cNvSpPr/>
              <p:nvPr/>
            </p:nvSpPr>
            <p:spPr>
              <a:xfrm>
                <a:off x="2320552" y="1396598"/>
                <a:ext cx="489987" cy="135618"/>
              </a:xfrm>
              <a:prstGeom prst="rect">
                <a:avLst/>
              </a:prstGeom>
              <a:solidFill>
                <a:srgbClr val="C520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5595A764-42F2-4FD1-B574-47A2A3799686}"/>
                  </a:ext>
                </a:extLst>
              </p:cNvPr>
              <p:cNvSpPr/>
              <p:nvPr/>
            </p:nvSpPr>
            <p:spPr>
              <a:xfrm>
                <a:off x="2894092" y="1397813"/>
                <a:ext cx="489987" cy="135618"/>
              </a:xfrm>
              <a:prstGeom prst="rect">
                <a:avLst/>
              </a:prstGeom>
              <a:solidFill>
                <a:srgbClr val="EF4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B9C1D89-4086-438E-BE6E-0FE70EAFF1E2}"/>
                  </a:ext>
                </a:extLst>
              </p:cNvPr>
              <p:cNvSpPr/>
              <p:nvPr/>
            </p:nvSpPr>
            <p:spPr>
              <a:xfrm>
                <a:off x="3467190" y="1397813"/>
                <a:ext cx="489987" cy="135618"/>
              </a:xfrm>
              <a:prstGeom prst="rect">
                <a:avLst/>
              </a:prstGeom>
              <a:solidFill>
                <a:srgbClr val="27BE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13E1F00-E099-4734-B40F-FFE4FBCDEF43}"/>
                  </a:ext>
                </a:extLst>
              </p:cNvPr>
              <p:cNvSpPr/>
              <p:nvPr/>
            </p:nvSpPr>
            <p:spPr>
              <a:xfrm>
                <a:off x="4034918" y="1397813"/>
                <a:ext cx="489987" cy="135618"/>
              </a:xfrm>
              <a:prstGeom prst="rect">
                <a:avLst/>
              </a:prstGeom>
              <a:solidFill>
                <a:srgbClr val="FAC2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D047358-E1B9-4ACC-87AE-8770F85547E7}"/>
                  </a:ext>
                </a:extLst>
              </p:cNvPr>
              <p:cNvSpPr/>
              <p:nvPr/>
            </p:nvSpPr>
            <p:spPr>
              <a:xfrm>
                <a:off x="4605684" y="1397813"/>
                <a:ext cx="489987" cy="135618"/>
              </a:xfrm>
              <a:prstGeom prst="rect">
                <a:avLst/>
              </a:prstGeom>
              <a:solidFill>
                <a:srgbClr val="A21C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881980E1-201C-40DD-AF00-E031DCE37788}"/>
                  </a:ext>
                </a:extLst>
              </p:cNvPr>
              <p:cNvSpPr/>
              <p:nvPr/>
            </p:nvSpPr>
            <p:spPr>
              <a:xfrm>
                <a:off x="5170373" y="1396414"/>
                <a:ext cx="489987" cy="135618"/>
              </a:xfrm>
              <a:prstGeom prst="rect">
                <a:avLst/>
              </a:prstGeom>
              <a:solidFill>
                <a:srgbClr val="F26B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7363662-CAB0-4AA4-A496-6995F790182B}"/>
                  </a:ext>
                </a:extLst>
              </p:cNvPr>
              <p:cNvSpPr/>
              <p:nvPr/>
            </p:nvSpPr>
            <p:spPr>
              <a:xfrm>
                <a:off x="5735062" y="1397813"/>
                <a:ext cx="489987" cy="135618"/>
              </a:xfrm>
              <a:prstGeom prst="rect">
                <a:avLst/>
              </a:prstGeom>
              <a:solidFill>
                <a:srgbClr val="DC17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ECC7D483-52D3-4DEA-8A48-3BCD1BA20B2F}"/>
                  </a:ext>
                </a:extLst>
              </p:cNvPr>
              <p:cNvSpPr/>
              <p:nvPr/>
            </p:nvSpPr>
            <p:spPr>
              <a:xfrm>
                <a:off x="6299751" y="1397813"/>
                <a:ext cx="489987" cy="135618"/>
              </a:xfrm>
              <a:prstGeom prst="rect">
                <a:avLst/>
              </a:prstGeom>
              <a:solidFill>
                <a:srgbClr val="F99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E9689E7D-CB4B-4664-9F13-7C0282A458A7}"/>
                  </a:ext>
                </a:extLst>
              </p:cNvPr>
              <p:cNvSpPr/>
              <p:nvPr/>
            </p:nvSpPr>
            <p:spPr>
              <a:xfrm>
                <a:off x="6859524" y="1398204"/>
                <a:ext cx="489987" cy="135618"/>
              </a:xfrm>
              <a:prstGeom prst="rect">
                <a:avLst/>
              </a:prstGeom>
              <a:solidFill>
                <a:srgbClr val="C69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69958A36-EAFA-4532-BAEA-13C979E125B4}"/>
                  </a:ext>
                </a:extLst>
              </p:cNvPr>
              <p:cNvSpPr/>
              <p:nvPr/>
            </p:nvSpPr>
            <p:spPr>
              <a:xfrm>
                <a:off x="7419298" y="1397807"/>
                <a:ext cx="489987" cy="135618"/>
              </a:xfrm>
              <a:prstGeom prst="rect">
                <a:avLst/>
              </a:prstGeom>
              <a:solidFill>
                <a:srgbClr val="408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BD49636F-B622-4788-8099-573B373DAFEB}"/>
                  </a:ext>
                </a:extLst>
              </p:cNvPr>
              <p:cNvSpPr/>
              <p:nvPr/>
            </p:nvSpPr>
            <p:spPr>
              <a:xfrm>
                <a:off x="7971824" y="1395277"/>
                <a:ext cx="489987" cy="135618"/>
              </a:xfrm>
              <a:prstGeom prst="rect">
                <a:avLst/>
              </a:prstGeom>
              <a:solidFill>
                <a:srgbClr val="1F9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6ACFC8CB-F510-415B-B9E9-3B7D30E22EF5}"/>
                  </a:ext>
                </a:extLst>
              </p:cNvPr>
              <p:cNvSpPr/>
              <p:nvPr/>
            </p:nvSpPr>
            <p:spPr>
              <a:xfrm>
                <a:off x="8531598" y="1395275"/>
                <a:ext cx="489987" cy="135618"/>
              </a:xfrm>
              <a:prstGeom prst="rect">
                <a:avLst/>
              </a:prstGeom>
              <a:solidFill>
                <a:srgbClr val="5DBA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70FA84CC-C5BF-4868-A2BC-F83A049CD757}"/>
                  </a:ext>
                </a:extLst>
              </p:cNvPr>
              <p:cNvSpPr/>
              <p:nvPr/>
            </p:nvSpPr>
            <p:spPr>
              <a:xfrm>
                <a:off x="9087073" y="1395274"/>
                <a:ext cx="514126" cy="135618"/>
              </a:xfrm>
              <a:prstGeom prst="rect">
                <a:avLst/>
              </a:prstGeom>
              <a:solidFill>
                <a:srgbClr val="136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9679275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a:xfrm>
            <a:off x="692737" y="1825625"/>
            <a:ext cx="10815083" cy="4530726"/>
          </a:xfrm>
          <a:solidFill>
            <a:schemeClr val="bg1">
              <a:lumMod val="75000"/>
              <a:alpha val="15000"/>
            </a:schemeClr>
          </a:solidFill>
        </p:spPr>
        <p:txBody>
          <a:bodyPr>
            <a:normAutofit/>
          </a:bodyPr>
          <a:lstStyle/>
          <a:p>
            <a:pPr marL="461963" indent="-346075">
              <a:buClr>
                <a:srgbClr val="3E8EDE"/>
              </a:buClr>
              <a:buFont typeface="Wingdings" panose="05000000000000000000" pitchFamily="2" charset="2"/>
              <a:buChar char="§"/>
            </a:pPr>
            <a:endParaRPr lang="en-US" sz="2400" dirty="0">
              <a:latin typeface="Arial" panose="020B0604020202020204" pitchFamily="34" charset="0"/>
              <a:cs typeface="Arial" panose="020B0604020202020204" pitchFamily="34" charset="0"/>
            </a:endParaRPr>
          </a:p>
          <a:p>
            <a:pPr marL="0" indent="0">
              <a:buNone/>
            </a:pPr>
            <a:r>
              <a:rPr lang="en-US" dirty="0"/>
              <a:t>	</a:t>
            </a:r>
            <a:r>
              <a:rPr lang="en-US" sz="3200" dirty="0">
                <a:latin typeface="Arial" panose="020B0604020202020204" pitchFamily="34" charset="0"/>
                <a:cs typeface="Arial" panose="020B0604020202020204" pitchFamily="34" charset="0"/>
              </a:rPr>
              <a:t>Many of us have experienced challenging moments in this new and unexpected situation. Many of us have been called to advise on difficult political and policy choices in the transport sector in our countries.</a:t>
            </a:r>
          </a:p>
          <a:p>
            <a:pPr marL="115888" indent="0">
              <a:buClr>
                <a:srgbClr val="3E8EDE"/>
              </a:buClr>
              <a:buNone/>
            </a:pPr>
            <a:r>
              <a:rPr lang="en-US" sz="3200" dirty="0">
                <a:latin typeface="Arial" panose="020B0604020202020204" pitchFamily="34" charset="0"/>
                <a:cs typeface="Arial" panose="020B0604020202020204" pitchFamily="34" charset="0"/>
              </a:rPr>
              <a:t>	It is important to take into account that each lesson was very different from others but above all mutable unexpected and in any case very challenging</a:t>
            </a:r>
            <a:r>
              <a:rPr lang="en-US" sz="2200" dirty="0">
                <a:latin typeface="Arial" panose="020B0604020202020204" pitchFamily="34" charset="0"/>
                <a:cs typeface="Arial" panose="020B0604020202020204" pitchFamily="34" charset="0"/>
              </a:rPr>
              <a:t>.</a:t>
            </a:r>
          </a:p>
        </p:txBody>
      </p:sp>
      <p:sp>
        <p:nvSpPr>
          <p:cNvPr id="16" name="Title 4"/>
          <p:cNvSpPr txBox="1">
            <a:spLocks/>
          </p:cNvSpPr>
          <p:nvPr/>
        </p:nvSpPr>
        <p:spPr>
          <a:xfrm>
            <a:off x="2790278" y="320517"/>
            <a:ext cx="8805091" cy="992195"/>
          </a:xfrm>
          <a:prstGeom prst="rect">
            <a:avLst/>
          </a:prstGeom>
        </p:spPr>
        <p:txBody>
          <a:bodyPr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200" spc="50" dirty="0">
                <a:cs typeface="Arial" panose="020B0604020202020204" pitchFamily="34" charset="0"/>
              </a:rPr>
              <a:t>Virtual meeting of the Friends of the Chair of WP.24 on the COVID-19 impacts on intermodal transport and logistics</a:t>
            </a:r>
          </a:p>
          <a:p>
            <a:pPr algn="r"/>
            <a:r>
              <a:rPr lang="en-US" sz="3200" spc="50" dirty="0">
                <a:cs typeface="Arial" panose="020B0604020202020204" pitchFamily="34" charset="0"/>
              </a:rPr>
              <a:t>Geneva 26 Jun 2020 </a:t>
            </a:r>
          </a:p>
        </p:txBody>
      </p:sp>
      <p:sp>
        <p:nvSpPr>
          <p:cNvPr id="3" name="Slide Number Placeholder 2"/>
          <p:cNvSpPr>
            <a:spLocks noGrp="1"/>
          </p:cNvSpPr>
          <p:nvPr>
            <p:ph type="sldNum" sz="quarter" idx="12"/>
          </p:nvPr>
        </p:nvSpPr>
        <p:spPr/>
        <p:txBody>
          <a:bodyPr/>
          <a:lstStyle/>
          <a:p>
            <a:fld id="{FEB09506-28EA-4C19-A061-02E7C9DE017B}" type="slidenum">
              <a:rPr lang="en-US" smtClean="0"/>
              <a:t>5</a:t>
            </a:fld>
            <a:endParaRPr lang="en-US"/>
          </a:p>
        </p:txBody>
      </p:sp>
      <p:pic>
        <p:nvPicPr>
          <p:cNvPr id="17" name="Picture 16">
            <a:extLst>
              <a:ext uri="{FF2B5EF4-FFF2-40B4-BE49-F238E27FC236}">
                <a16:creationId xmlns:a16="http://schemas.microsoft.com/office/drawing/2014/main" id="{FFC15804-7500-42C9-827D-5C2BA7A7CA1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3553" y="6448971"/>
            <a:ext cx="1077698" cy="330872"/>
          </a:xfrm>
          <a:prstGeom prst="rect">
            <a:avLst/>
          </a:prstGeom>
        </p:spPr>
      </p:pic>
      <p:grpSp>
        <p:nvGrpSpPr>
          <p:cNvPr id="18" name="Group 17">
            <a:extLst>
              <a:ext uri="{FF2B5EF4-FFF2-40B4-BE49-F238E27FC236}">
                <a16:creationId xmlns:a16="http://schemas.microsoft.com/office/drawing/2014/main" id="{B788101B-A04C-4A29-A0A4-4932F0B2E36F}"/>
              </a:ext>
            </a:extLst>
          </p:cNvPr>
          <p:cNvGrpSpPr/>
          <p:nvPr/>
        </p:nvGrpSpPr>
        <p:grpSpPr>
          <a:xfrm rot="10800000" flipV="1">
            <a:off x="2332139" y="1413456"/>
            <a:ext cx="9175681" cy="326409"/>
            <a:chOff x="0" y="1472510"/>
            <a:chExt cx="9601200" cy="257954"/>
          </a:xfrm>
        </p:grpSpPr>
        <p:sp>
          <p:nvSpPr>
            <p:cNvPr id="19" name="Rectangle 18">
              <a:extLst>
                <a:ext uri="{FF2B5EF4-FFF2-40B4-BE49-F238E27FC236}">
                  <a16:creationId xmlns:a16="http://schemas.microsoft.com/office/drawing/2014/main" id="{41A84C10-2FB0-4C11-9CC7-9E33F6667486}"/>
                </a:ext>
              </a:extLst>
            </p:cNvPr>
            <p:cNvSpPr/>
            <p:nvPr/>
          </p:nvSpPr>
          <p:spPr>
            <a:xfrm>
              <a:off x="0" y="1472510"/>
              <a:ext cx="9601200" cy="2579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0" name="Group 19">
              <a:extLst>
                <a:ext uri="{FF2B5EF4-FFF2-40B4-BE49-F238E27FC236}">
                  <a16:creationId xmlns:a16="http://schemas.microsoft.com/office/drawing/2014/main" id="{8AC54BA9-C414-4D2A-8092-7008EDEF1BC4}"/>
                </a:ext>
              </a:extLst>
            </p:cNvPr>
            <p:cNvGrpSpPr/>
            <p:nvPr/>
          </p:nvGrpSpPr>
          <p:grpSpPr>
            <a:xfrm>
              <a:off x="0" y="1533803"/>
              <a:ext cx="9601200" cy="142344"/>
              <a:chOff x="-10047" y="1395274"/>
              <a:chExt cx="9611246" cy="142348"/>
            </a:xfrm>
          </p:grpSpPr>
          <p:sp>
            <p:nvSpPr>
              <p:cNvPr id="21" name="Rectangle 20">
                <a:extLst>
                  <a:ext uri="{FF2B5EF4-FFF2-40B4-BE49-F238E27FC236}">
                    <a16:creationId xmlns:a16="http://schemas.microsoft.com/office/drawing/2014/main" id="{69D881F3-C6BE-4579-AE0A-50AD396DE37C}"/>
                  </a:ext>
                </a:extLst>
              </p:cNvPr>
              <p:cNvSpPr/>
              <p:nvPr/>
            </p:nvSpPr>
            <p:spPr>
              <a:xfrm>
                <a:off x="-10047" y="1402004"/>
                <a:ext cx="517013" cy="135618"/>
              </a:xfrm>
              <a:prstGeom prst="rect">
                <a:avLst/>
              </a:prstGeom>
              <a:solidFill>
                <a:srgbClr val="1449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74B26969-EFF8-4006-9554-396A7931AB8F}"/>
                  </a:ext>
                </a:extLst>
              </p:cNvPr>
              <p:cNvSpPr/>
              <p:nvPr/>
            </p:nvSpPr>
            <p:spPr>
              <a:xfrm>
                <a:off x="599027" y="1399413"/>
                <a:ext cx="489987" cy="135618"/>
              </a:xfrm>
              <a:prstGeom prst="rect">
                <a:avLst/>
              </a:prstGeom>
              <a:solidFill>
                <a:srgbClr val="E822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C4E6ECD-0E90-4870-A04F-E26447E09A34}"/>
                  </a:ext>
                </a:extLst>
              </p:cNvPr>
              <p:cNvSpPr/>
              <p:nvPr/>
            </p:nvSpPr>
            <p:spPr>
              <a:xfrm>
                <a:off x="1166754" y="1397813"/>
                <a:ext cx="489987" cy="135618"/>
              </a:xfrm>
              <a:prstGeom prst="rect">
                <a:avLst/>
              </a:prstGeom>
              <a:solidFill>
                <a:srgbClr val="E4B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3CE667F-57CB-420E-8E12-99C889CF3D62}"/>
                  </a:ext>
                </a:extLst>
              </p:cNvPr>
              <p:cNvSpPr/>
              <p:nvPr/>
            </p:nvSpPr>
            <p:spPr>
              <a:xfrm>
                <a:off x="1744317" y="1397813"/>
                <a:ext cx="489987" cy="135618"/>
              </a:xfrm>
              <a:prstGeom prst="rect">
                <a:avLst/>
              </a:prstGeom>
              <a:solidFill>
                <a:srgbClr val="4BA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A6AE963-9387-409F-ABBC-BAF72FAC43F3}"/>
                  </a:ext>
                </a:extLst>
              </p:cNvPr>
              <p:cNvSpPr/>
              <p:nvPr/>
            </p:nvSpPr>
            <p:spPr>
              <a:xfrm>
                <a:off x="2320552" y="1396598"/>
                <a:ext cx="489987" cy="135618"/>
              </a:xfrm>
              <a:prstGeom prst="rect">
                <a:avLst/>
              </a:prstGeom>
              <a:solidFill>
                <a:srgbClr val="C520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5595A764-42F2-4FD1-B574-47A2A3799686}"/>
                  </a:ext>
                </a:extLst>
              </p:cNvPr>
              <p:cNvSpPr/>
              <p:nvPr/>
            </p:nvSpPr>
            <p:spPr>
              <a:xfrm>
                <a:off x="2894092" y="1397813"/>
                <a:ext cx="489987" cy="135618"/>
              </a:xfrm>
              <a:prstGeom prst="rect">
                <a:avLst/>
              </a:prstGeom>
              <a:solidFill>
                <a:srgbClr val="EF4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B9C1D89-4086-438E-BE6E-0FE70EAFF1E2}"/>
                  </a:ext>
                </a:extLst>
              </p:cNvPr>
              <p:cNvSpPr/>
              <p:nvPr/>
            </p:nvSpPr>
            <p:spPr>
              <a:xfrm>
                <a:off x="3467190" y="1397813"/>
                <a:ext cx="489987" cy="135618"/>
              </a:xfrm>
              <a:prstGeom prst="rect">
                <a:avLst/>
              </a:prstGeom>
              <a:solidFill>
                <a:srgbClr val="27BE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13E1F00-E099-4734-B40F-FFE4FBCDEF43}"/>
                  </a:ext>
                </a:extLst>
              </p:cNvPr>
              <p:cNvSpPr/>
              <p:nvPr/>
            </p:nvSpPr>
            <p:spPr>
              <a:xfrm>
                <a:off x="4034918" y="1397813"/>
                <a:ext cx="489987" cy="135618"/>
              </a:xfrm>
              <a:prstGeom prst="rect">
                <a:avLst/>
              </a:prstGeom>
              <a:solidFill>
                <a:srgbClr val="FAC2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D047358-E1B9-4ACC-87AE-8770F85547E7}"/>
                  </a:ext>
                </a:extLst>
              </p:cNvPr>
              <p:cNvSpPr/>
              <p:nvPr/>
            </p:nvSpPr>
            <p:spPr>
              <a:xfrm>
                <a:off x="4605684" y="1397813"/>
                <a:ext cx="489987" cy="135618"/>
              </a:xfrm>
              <a:prstGeom prst="rect">
                <a:avLst/>
              </a:prstGeom>
              <a:solidFill>
                <a:srgbClr val="A21C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881980E1-201C-40DD-AF00-E031DCE37788}"/>
                  </a:ext>
                </a:extLst>
              </p:cNvPr>
              <p:cNvSpPr/>
              <p:nvPr/>
            </p:nvSpPr>
            <p:spPr>
              <a:xfrm>
                <a:off x="5170373" y="1396414"/>
                <a:ext cx="489987" cy="135618"/>
              </a:xfrm>
              <a:prstGeom prst="rect">
                <a:avLst/>
              </a:prstGeom>
              <a:solidFill>
                <a:srgbClr val="F26B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7363662-CAB0-4AA4-A496-6995F790182B}"/>
                  </a:ext>
                </a:extLst>
              </p:cNvPr>
              <p:cNvSpPr/>
              <p:nvPr/>
            </p:nvSpPr>
            <p:spPr>
              <a:xfrm>
                <a:off x="5735062" y="1397813"/>
                <a:ext cx="489987" cy="135618"/>
              </a:xfrm>
              <a:prstGeom prst="rect">
                <a:avLst/>
              </a:prstGeom>
              <a:solidFill>
                <a:srgbClr val="DC17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ECC7D483-52D3-4DEA-8A48-3BCD1BA20B2F}"/>
                  </a:ext>
                </a:extLst>
              </p:cNvPr>
              <p:cNvSpPr/>
              <p:nvPr/>
            </p:nvSpPr>
            <p:spPr>
              <a:xfrm>
                <a:off x="6299751" y="1397813"/>
                <a:ext cx="489987" cy="135618"/>
              </a:xfrm>
              <a:prstGeom prst="rect">
                <a:avLst/>
              </a:prstGeom>
              <a:solidFill>
                <a:srgbClr val="F99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E9689E7D-CB4B-4664-9F13-7C0282A458A7}"/>
                  </a:ext>
                </a:extLst>
              </p:cNvPr>
              <p:cNvSpPr/>
              <p:nvPr/>
            </p:nvSpPr>
            <p:spPr>
              <a:xfrm>
                <a:off x="6859524" y="1398204"/>
                <a:ext cx="489987" cy="135618"/>
              </a:xfrm>
              <a:prstGeom prst="rect">
                <a:avLst/>
              </a:prstGeom>
              <a:solidFill>
                <a:srgbClr val="C69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69958A36-EAFA-4532-BAEA-13C979E125B4}"/>
                  </a:ext>
                </a:extLst>
              </p:cNvPr>
              <p:cNvSpPr/>
              <p:nvPr/>
            </p:nvSpPr>
            <p:spPr>
              <a:xfrm>
                <a:off x="7419298" y="1397807"/>
                <a:ext cx="489987" cy="135618"/>
              </a:xfrm>
              <a:prstGeom prst="rect">
                <a:avLst/>
              </a:prstGeom>
              <a:solidFill>
                <a:srgbClr val="408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BD49636F-B622-4788-8099-573B373DAFEB}"/>
                  </a:ext>
                </a:extLst>
              </p:cNvPr>
              <p:cNvSpPr/>
              <p:nvPr/>
            </p:nvSpPr>
            <p:spPr>
              <a:xfrm>
                <a:off x="7971824" y="1395277"/>
                <a:ext cx="489987" cy="135618"/>
              </a:xfrm>
              <a:prstGeom prst="rect">
                <a:avLst/>
              </a:prstGeom>
              <a:solidFill>
                <a:srgbClr val="1F9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6ACFC8CB-F510-415B-B9E9-3B7D30E22EF5}"/>
                  </a:ext>
                </a:extLst>
              </p:cNvPr>
              <p:cNvSpPr/>
              <p:nvPr/>
            </p:nvSpPr>
            <p:spPr>
              <a:xfrm>
                <a:off x="8531598" y="1395275"/>
                <a:ext cx="489987" cy="135618"/>
              </a:xfrm>
              <a:prstGeom prst="rect">
                <a:avLst/>
              </a:prstGeom>
              <a:solidFill>
                <a:srgbClr val="5DBA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70FA84CC-C5BF-4868-A2BC-F83A049CD757}"/>
                  </a:ext>
                </a:extLst>
              </p:cNvPr>
              <p:cNvSpPr/>
              <p:nvPr/>
            </p:nvSpPr>
            <p:spPr>
              <a:xfrm>
                <a:off x="9087073" y="1395274"/>
                <a:ext cx="514126" cy="135618"/>
              </a:xfrm>
              <a:prstGeom prst="rect">
                <a:avLst/>
              </a:prstGeom>
              <a:solidFill>
                <a:srgbClr val="136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42815599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a:xfrm>
            <a:off x="692737" y="1825625"/>
            <a:ext cx="10815083" cy="4530726"/>
          </a:xfrm>
          <a:solidFill>
            <a:schemeClr val="bg1">
              <a:lumMod val="75000"/>
              <a:alpha val="15000"/>
            </a:schemeClr>
          </a:solidFill>
        </p:spPr>
        <p:txBody>
          <a:bodyPr>
            <a:normAutofit fontScale="92500" lnSpcReduction="10000"/>
          </a:bodyPr>
          <a:lstStyle/>
          <a:p>
            <a:pPr marL="461963" indent="-346075">
              <a:buClr>
                <a:srgbClr val="3E8EDE"/>
              </a:buClr>
              <a:buFont typeface="Wingdings" panose="05000000000000000000" pitchFamily="2" charset="2"/>
              <a:buChar char="§"/>
            </a:pPr>
            <a:endParaRPr lang="en-US" sz="2400" dirty="0">
              <a:latin typeface="Arial" panose="020B0604020202020204" pitchFamily="34" charset="0"/>
              <a:cs typeface="Arial" panose="020B0604020202020204" pitchFamily="34" charset="0"/>
            </a:endParaRPr>
          </a:p>
          <a:p>
            <a:pPr marL="115888" indent="0">
              <a:buClr>
                <a:srgbClr val="3E8EDE"/>
              </a:buClr>
              <a:buNone/>
            </a:pPr>
            <a:r>
              <a:rPr lang="en-US" sz="3200" dirty="0">
                <a:latin typeface="Arial" panose="020B0604020202020204" pitchFamily="34" charset="0"/>
                <a:cs typeface="Arial" panose="020B0604020202020204" pitchFamily="34" charset="0"/>
              </a:rPr>
              <a:t>	The actions taken at an administrative level or the political choices were sometimes taken in a condition of collective emotion or fear but with a clear concern about having also the responsibility for the economy.</a:t>
            </a:r>
          </a:p>
          <a:p>
            <a:pPr marL="461963" indent="-346075">
              <a:buClr>
                <a:srgbClr val="3E8EDE"/>
              </a:buClr>
              <a:buFont typeface="Wingdings" panose="05000000000000000000" pitchFamily="2" charset="2"/>
              <a:buChar char="§"/>
            </a:pPr>
            <a:endParaRPr lang="en-US" sz="3200" dirty="0">
              <a:latin typeface="Arial" panose="020B0604020202020204" pitchFamily="34" charset="0"/>
              <a:cs typeface="Arial" panose="020B0604020202020204" pitchFamily="34" charset="0"/>
            </a:endParaRPr>
          </a:p>
          <a:p>
            <a:pPr marL="115888" indent="0">
              <a:buClr>
                <a:srgbClr val="3E8EDE"/>
              </a:buClr>
              <a:buNone/>
            </a:pPr>
            <a:r>
              <a:rPr lang="en-US" sz="3200" dirty="0">
                <a:latin typeface="Arial" panose="020B0604020202020204" pitchFamily="34" charset="0"/>
                <a:cs typeface="Arial" panose="020B0604020202020204" pitchFamily="34" charset="0"/>
              </a:rPr>
              <a:t>	Allow me to say that the transport sector and all its operators have resisted and reacted to the pandemic crisis in a way that I do not hesitate to define “heroic”: the economic crisis would have been much larger in the world, if the transport sector would have given up in a disorderly way</a:t>
            </a:r>
          </a:p>
        </p:txBody>
      </p:sp>
      <p:sp>
        <p:nvSpPr>
          <p:cNvPr id="16" name="Title 4"/>
          <p:cNvSpPr txBox="1">
            <a:spLocks/>
          </p:cNvSpPr>
          <p:nvPr/>
        </p:nvSpPr>
        <p:spPr>
          <a:xfrm>
            <a:off x="2790278" y="320517"/>
            <a:ext cx="8805091" cy="992195"/>
          </a:xfrm>
          <a:prstGeom prst="rect">
            <a:avLst/>
          </a:prstGeom>
        </p:spPr>
        <p:txBody>
          <a:bodyPr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200" spc="50" dirty="0">
                <a:cs typeface="Arial" panose="020B0604020202020204" pitchFamily="34" charset="0"/>
              </a:rPr>
              <a:t>Virtual meeting of the Friends of the Chair of WP.24 on the COVID-19 impacts on intermodal transport and logistics</a:t>
            </a:r>
          </a:p>
          <a:p>
            <a:pPr algn="r"/>
            <a:r>
              <a:rPr lang="en-US" sz="3200" spc="50" dirty="0">
                <a:cs typeface="Arial" panose="020B0604020202020204" pitchFamily="34" charset="0"/>
              </a:rPr>
              <a:t>Geneva 26 Jun 2020 </a:t>
            </a:r>
          </a:p>
        </p:txBody>
      </p:sp>
      <p:sp>
        <p:nvSpPr>
          <p:cNvPr id="3" name="Slide Number Placeholder 2"/>
          <p:cNvSpPr>
            <a:spLocks noGrp="1"/>
          </p:cNvSpPr>
          <p:nvPr>
            <p:ph type="sldNum" sz="quarter" idx="12"/>
          </p:nvPr>
        </p:nvSpPr>
        <p:spPr/>
        <p:txBody>
          <a:bodyPr/>
          <a:lstStyle/>
          <a:p>
            <a:fld id="{FEB09506-28EA-4C19-A061-02E7C9DE017B}" type="slidenum">
              <a:rPr lang="en-US" smtClean="0"/>
              <a:t>6</a:t>
            </a:fld>
            <a:endParaRPr lang="en-US"/>
          </a:p>
        </p:txBody>
      </p:sp>
      <p:pic>
        <p:nvPicPr>
          <p:cNvPr id="17" name="Picture 16">
            <a:extLst>
              <a:ext uri="{FF2B5EF4-FFF2-40B4-BE49-F238E27FC236}">
                <a16:creationId xmlns:a16="http://schemas.microsoft.com/office/drawing/2014/main" id="{FFC15804-7500-42C9-827D-5C2BA7A7CA1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3553" y="6448971"/>
            <a:ext cx="1077698" cy="330872"/>
          </a:xfrm>
          <a:prstGeom prst="rect">
            <a:avLst/>
          </a:prstGeom>
        </p:spPr>
      </p:pic>
      <p:grpSp>
        <p:nvGrpSpPr>
          <p:cNvPr id="18" name="Group 17">
            <a:extLst>
              <a:ext uri="{FF2B5EF4-FFF2-40B4-BE49-F238E27FC236}">
                <a16:creationId xmlns:a16="http://schemas.microsoft.com/office/drawing/2014/main" id="{B788101B-A04C-4A29-A0A4-4932F0B2E36F}"/>
              </a:ext>
            </a:extLst>
          </p:cNvPr>
          <p:cNvGrpSpPr/>
          <p:nvPr/>
        </p:nvGrpSpPr>
        <p:grpSpPr>
          <a:xfrm rot="10800000" flipV="1">
            <a:off x="2332139" y="1413456"/>
            <a:ext cx="9175681" cy="326409"/>
            <a:chOff x="0" y="1472510"/>
            <a:chExt cx="9601200" cy="257954"/>
          </a:xfrm>
        </p:grpSpPr>
        <p:sp>
          <p:nvSpPr>
            <p:cNvPr id="19" name="Rectangle 18">
              <a:extLst>
                <a:ext uri="{FF2B5EF4-FFF2-40B4-BE49-F238E27FC236}">
                  <a16:creationId xmlns:a16="http://schemas.microsoft.com/office/drawing/2014/main" id="{41A84C10-2FB0-4C11-9CC7-9E33F6667486}"/>
                </a:ext>
              </a:extLst>
            </p:cNvPr>
            <p:cNvSpPr/>
            <p:nvPr/>
          </p:nvSpPr>
          <p:spPr>
            <a:xfrm>
              <a:off x="0" y="1472510"/>
              <a:ext cx="9601200" cy="2579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0" name="Group 19">
              <a:extLst>
                <a:ext uri="{FF2B5EF4-FFF2-40B4-BE49-F238E27FC236}">
                  <a16:creationId xmlns:a16="http://schemas.microsoft.com/office/drawing/2014/main" id="{8AC54BA9-C414-4D2A-8092-7008EDEF1BC4}"/>
                </a:ext>
              </a:extLst>
            </p:cNvPr>
            <p:cNvGrpSpPr/>
            <p:nvPr/>
          </p:nvGrpSpPr>
          <p:grpSpPr>
            <a:xfrm>
              <a:off x="0" y="1533803"/>
              <a:ext cx="9601200" cy="142344"/>
              <a:chOff x="-10047" y="1395274"/>
              <a:chExt cx="9611246" cy="142348"/>
            </a:xfrm>
          </p:grpSpPr>
          <p:sp>
            <p:nvSpPr>
              <p:cNvPr id="21" name="Rectangle 20">
                <a:extLst>
                  <a:ext uri="{FF2B5EF4-FFF2-40B4-BE49-F238E27FC236}">
                    <a16:creationId xmlns:a16="http://schemas.microsoft.com/office/drawing/2014/main" id="{69D881F3-C6BE-4579-AE0A-50AD396DE37C}"/>
                  </a:ext>
                </a:extLst>
              </p:cNvPr>
              <p:cNvSpPr/>
              <p:nvPr/>
            </p:nvSpPr>
            <p:spPr>
              <a:xfrm>
                <a:off x="-10047" y="1402004"/>
                <a:ext cx="517013" cy="135618"/>
              </a:xfrm>
              <a:prstGeom prst="rect">
                <a:avLst/>
              </a:prstGeom>
              <a:solidFill>
                <a:srgbClr val="1449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74B26969-EFF8-4006-9554-396A7931AB8F}"/>
                  </a:ext>
                </a:extLst>
              </p:cNvPr>
              <p:cNvSpPr/>
              <p:nvPr/>
            </p:nvSpPr>
            <p:spPr>
              <a:xfrm>
                <a:off x="599027" y="1399413"/>
                <a:ext cx="489987" cy="135618"/>
              </a:xfrm>
              <a:prstGeom prst="rect">
                <a:avLst/>
              </a:prstGeom>
              <a:solidFill>
                <a:srgbClr val="E822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C4E6ECD-0E90-4870-A04F-E26447E09A34}"/>
                  </a:ext>
                </a:extLst>
              </p:cNvPr>
              <p:cNvSpPr/>
              <p:nvPr/>
            </p:nvSpPr>
            <p:spPr>
              <a:xfrm>
                <a:off x="1166754" y="1397813"/>
                <a:ext cx="489987" cy="135618"/>
              </a:xfrm>
              <a:prstGeom prst="rect">
                <a:avLst/>
              </a:prstGeom>
              <a:solidFill>
                <a:srgbClr val="E4B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3CE667F-57CB-420E-8E12-99C889CF3D62}"/>
                  </a:ext>
                </a:extLst>
              </p:cNvPr>
              <p:cNvSpPr/>
              <p:nvPr/>
            </p:nvSpPr>
            <p:spPr>
              <a:xfrm>
                <a:off x="1744317" y="1397813"/>
                <a:ext cx="489987" cy="135618"/>
              </a:xfrm>
              <a:prstGeom prst="rect">
                <a:avLst/>
              </a:prstGeom>
              <a:solidFill>
                <a:srgbClr val="4BA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A6AE963-9387-409F-ABBC-BAF72FAC43F3}"/>
                  </a:ext>
                </a:extLst>
              </p:cNvPr>
              <p:cNvSpPr/>
              <p:nvPr/>
            </p:nvSpPr>
            <p:spPr>
              <a:xfrm>
                <a:off x="2320552" y="1396598"/>
                <a:ext cx="489987" cy="135618"/>
              </a:xfrm>
              <a:prstGeom prst="rect">
                <a:avLst/>
              </a:prstGeom>
              <a:solidFill>
                <a:srgbClr val="C520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5595A764-42F2-4FD1-B574-47A2A3799686}"/>
                  </a:ext>
                </a:extLst>
              </p:cNvPr>
              <p:cNvSpPr/>
              <p:nvPr/>
            </p:nvSpPr>
            <p:spPr>
              <a:xfrm>
                <a:off x="2894092" y="1397813"/>
                <a:ext cx="489987" cy="135618"/>
              </a:xfrm>
              <a:prstGeom prst="rect">
                <a:avLst/>
              </a:prstGeom>
              <a:solidFill>
                <a:srgbClr val="EF4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B9C1D89-4086-438E-BE6E-0FE70EAFF1E2}"/>
                  </a:ext>
                </a:extLst>
              </p:cNvPr>
              <p:cNvSpPr/>
              <p:nvPr/>
            </p:nvSpPr>
            <p:spPr>
              <a:xfrm>
                <a:off x="3467190" y="1397813"/>
                <a:ext cx="489987" cy="135618"/>
              </a:xfrm>
              <a:prstGeom prst="rect">
                <a:avLst/>
              </a:prstGeom>
              <a:solidFill>
                <a:srgbClr val="27BE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13E1F00-E099-4734-B40F-FFE4FBCDEF43}"/>
                  </a:ext>
                </a:extLst>
              </p:cNvPr>
              <p:cNvSpPr/>
              <p:nvPr/>
            </p:nvSpPr>
            <p:spPr>
              <a:xfrm>
                <a:off x="4034918" y="1397813"/>
                <a:ext cx="489987" cy="135618"/>
              </a:xfrm>
              <a:prstGeom prst="rect">
                <a:avLst/>
              </a:prstGeom>
              <a:solidFill>
                <a:srgbClr val="FAC2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D047358-E1B9-4ACC-87AE-8770F85547E7}"/>
                  </a:ext>
                </a:extLst>
              </p:cNvPr>
              <p:cNvSpPr/>
              <p:nvPr/>
            </p:nvSpPr>
            <p:spPr>
              <a:xfrm>
                <a:off x="4605684" y="1397813"/>
                <a:ext cx="489987" cy="135618"/>
              </a:xfrm>
              <a:prstGeom prst="rect">
                <a:avLst/>
              </a:prstGeom>
              <a:solidFill>
                <a:srgbClr val="A21C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881980E1-201C-40DD-AF00-E031DCE37788}"/>
                  </a:ext>
                </a:extLst>
              </p:cNvPr>
              <p:cNvSpPr/>
              <p:nvPr/>
            </p:nvSpPr>
            <p:spPr>
              <a:xfrm>
                <a:off x="5170373" y="1396414"/>
                <a:ext cx="489987" cy="135618"/>
              </a:xfrm>
              <a:prstGeom prst="rect">
                <a:avLst/>
              </a:prstGeom>
              <a:solidFill>
                <a:srgbClr val="F26B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7363662-CAB0-4AA4-A496-6995F790182B}"/>
                  </a:ext>
                </a:extLst>
              </p:cNvPr>
              <p:cNvSpPr/>
              <p:nvPr/>
            </p:nvSpPr>
            <p:spPr>
              <a:xfrm>
                <a:off x="5735062" y="1397813"/>
                <a:ext cx="489987" cy="135618"/>
              </a:xfrm>
              <a:prstGeom prst="rect">
                <a:avLst/>
              </a:prstGeom>
              <a:solidFill>
                <a:srgbClr val="DC17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ECC7D483-52D3-4DEA-8A48-3BCD1BA20B2F}"/>
                  </a:ext>
                </a:extLst>
              </p:cNvPr>
              <p:cNvSpPr/>
              <p:nvPr/>
            </p:nvSpPr>
            <p:spPr>
              <a:xfrm>
                <a:off x="6299751" y="1397813"/>
                <a:ext cx="489987" cy="135618"/>
              </a:xfrm>
              <a:prstGeom prst="rect">
                <a:avLst/>
              </a:prstGeom>
              <a:solidFill>
                <a:srgbClr val="F99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E9689E7D-CB4B-4664-9F13-7C0282A458A7}"/>
                  </a:ext>
                </a:extLst>
              </p:cNvPr>
              <p:cNvSpPr/>
              <p:nvPr/>
            </p:nvSpPr>
            <p:spPr>
              <a:xfrm>
                <a:off x="6859524" y="1398204"/>
                <a:ext cx="489987" cy="135618"/>
              </a:xfrm>
              <a:prstGeom prst="rect">
                <a:avLst/>
              </a:prstGeom>
              <a:solidFill>
                <a:srgbClr val="C69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69958A36-EAFA-4532-BAEA-13C979E125B4}"/>
                  </a:ext>
                </a:extLst>
              </p:cNvPr>
              <p:cNvSpPr/>
              <p:nvPr/>
            </p:nvSpPr>
            <p:spPr>
              <a:xfrm>
                <a:off x="7419298" y="1397807"/>
                <a:ext cx="489987" cy="135618"/>
              </a:xfrm>
              <a:prstGeom prst="rect">
                <a:avLst/>
              </a:prstGeom>
              <a:solidFill>
                <a:srgbClr val="408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BD49636F-B622-4788-8099-573B373DAFEB}"/>
                  </a:ext>
                </a:extLst>
              </p:cNvPr>
              <p:cNvSpPr/>
              <p:nvPr/>
            </p:nvSpPr>
            <p:spPr>
              <a:xfrm>
                <a:off x="7971824" y="1395277"/>
                <a:ext cx="489987" cy="135618"/>
              </a:xfrm>
              <a:prstGeom prst="rect">
                <a:avLst/>
              </a:prstGeom>
              <a:solidFill>
                <a:srgbClr val="1F9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6ACFC8CB-F510-415B-B9E9-3B7D30E22EF5}"/>
                  </a:ext>
                </a:extLst>
              </p:cNvPr>
              <p:cNvSpPr/>
              <p:nvPr/>
            </p:nvSpPr>
            <p:spPr>
              <a:xfrm>
                <a:off x="8531598" y="1395275"/>
                <a:ext cx="489987" cy="135618"/>
              </a:xfrm>
              <a:prstGeom prst="rect">
                <a:avLst/>
              </a:prstGeom>
              <a:solidFill>
                <a:srgbClr val="5DBA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70FA84CC-C5BF-4868-A2BC-F83A049CD757}"/>
                  </a:ext>
                </a:extLst>
              </p:cNvPr>
              <p:cNvSpPr/>
              <p:nvPr/>
            </p:nvSpPr>
            <p:spPr>
              <a:xfrm>
                <a:off x="9087073" y="1395274"/>
                <a:ext cx="514126" cy="135618"/>
              </a:xfrm>
              <a:prstGeom prst="rect">
                <a:avLst/>
              </a:prstGeom>
              <a:solidFill>
                <a:srgbClr val="136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6178468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a:xfrm>
            <a:off x="692737" y="1825625"/>
            <a:ext cx="10815083" cy="4530726"/>
          </a:xfrm>
          <a:solidFill>
            <a:schemeClr val="bg1">
              <a:lumMod val="75000"/>
              <a:alpha val="15000"/>
            </a:schemeClr>
          </a:solidFill>
        </p:spPr>
        <p:txBody>
          <a:bodyPr>
            <a:normAutofit fontScale="92500"/>
          </a:bodyPr>
          <a:lstStyle/>
          <a:p>
            <a:pPr marL="461963" indent="-346075">
              <a:buClr>
                <a:srgbClr val="3E8EDE"/>
              </a:buClr>
              <a:buFont typeface="Wingdings" panose="05000000000000000000" pitchFamily="2" charset="2"/>
              <a:buChar char="§"/>
            </a:pPr>
            <a:endParaRPr lang="en-US" sz="2400" dirty="0">
              <a:latin typeface="Arial" panose="020B0604020202020204" pitchFamily="34" charset="0"/>
              <a:cs typeface="Arial" panose="020B0604020202020204" pitchFamily="34" charset="0"/>
            </a:endParaRPr>
          </a:p>
          <a:p>
            <a:pPr marL="115888" indent="0">
              <a:buClr>
                <a:srgbClr val="3E8EDE"/>
              </a:buClr>
              <a:buNone/>
            </a:pPr>
            <a:r>
              <a:rPr lang="en-US" sz="3200" dirty="0">
                <a:latin typeface="Arial" panose="020B0604020202020204" pitchFamily="34" charset="0"/>
                <a:cs typeface="Arial" panose="020B0604020202020204" pitchFamily="34" charset="0"/>
              </a:rPr>
              <a:t>	The transport and national and international distribution have been ensured not only for  essential goods (e.g. health food and fuel) but also for those goods that have allowed the subsequent reactivation of industrial activities in some countries and to maintain an adequate level of private and individual life.</a:t>
            </a:r>
          </a:p>
          <a:p>
            <a:pPr marL="115888" indent="0">
              <a:buClr>
                <a:srgbClr val="3E8EDE"/>
              </a:buClr>
              <a:buNone/>
            </a:pPr>
            <a:r>
              <a:rPr lang="en-US" sz="3200" dirty="0">
                <a:latin typeface="Arial" panose="020B0604020202020204" pitchFamily="34" charset="0"/>
                <a:cs typeface="Arial" panose="020B0604020202020204" pitchFamily="34" charset="0"/>
              </a:rPr>
              <a:t>	Nobody had the feeling that transport had abandoned support for civil and industrial society and we must be grateful to enterprises and operators for their individual courage.</a:t>
            </a:r>
          </a:p>
        </p:txBody>
      </p:sp>
      <p:sp>
        <p:nvSpPr>
          <p:cNvPr id="16" name="Title 4"/>
          <p:cNvSpPr txBox="1">
            <a:spLocks/>
          </p:cNvSpPr>
          <p:nvPr/>
        </p:nvSpPr>
        <p:spPr>
          <a:xfrm>
            <a:off x="2790278" y="320517"/>
            <a:ext cx="8805091" cy="992195"/>
          </a:xfrm>
          <a:prstGeom prst="rect">
            <a:avLst/>
          </a:prstGeom>
        </p:spPr>
        <p:txBody>
          <a:bodyPr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200" spc="50" dirty="0">
                <a:cs typeface="Arial" panose="020B0604020202020204" pitchFamily="34" charset="0"/>
              </a:rPr>
              <a:t>Virtual meeting of the Friends of the Chair of WP.24 on the COVID-19 impacts on intermodal transport and logistics</a:t>
            </a:r>
          </a:p>
          <a:p>
            <a:pPr algn="r"/>
            <a:r>
              <a:rPr lang="en-US" sz="3200" spc="50" dirty="0">
                <a:cs typeface="Arial" panose="020B0604020202020204" pitchFamily="34" charset="0"/>
              </a:rPr>
              <a:t>Geneva 26 Jun 2020 </a:t>
            </a:r>
          </a:p>
        </p:txBody>
      </p:sp>
      <p:sp>
        <p:nvSpPr>
          <p:cNvPr id="3" name="Slide Number Placeholder 2"/>
          <p:cNvSpPr>
            <a:spLocks noGrp="1"/>
          </p:cNvSpPr>
          <p:nvPr>
            <p:ph type="sldNum" sz="quarter" idx="12"/>
          </p:nvPr>
        </p:nvSpPr>
        <p:spPr/>
        <p:txBody>
          <a:bodyPr/>
          <a:lstStyle/>
          <a:p>
            <a:fld id="{FEB09506-28EA-4C19-A061-02E7C9DE017B}" type="slidenum">
              <a:rPr lang="en-US" smtClean="0"/>
              <a:t>7</a:t>
            </a:fld>
            <a:endParaRPr lang="en-US"/>
          </a:p>
        </p:txBody>
      </p:sp>
      <p:pic>
        <p:nvPicPr>
          <p:cNvPr id="17" name="Picture 16">
            <a:extLst>
              <a:ext uri="{FF2B5EF4-FFF2-40B4-BE49-F238E27FC236}">
                <a16:creationId xmlns:a16="http://schemas.microsoft.com/office/drawing/2014/main" id="{FFC15804-7500-42C9-827D-5C2BA7A7CA1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3553" y="6448971"/>
            <a:ext cx="1077698" cy="330872"/>
          </a:xfrm>
          <a:prstGeom prst="rect">
            <a:avLst/>
          </a:prstGeom>
        </p:spPr>
      </p:pic>
      <p:grpSp>
        <p:nvGrpSpPr>
          <p:cNvPr id="18" name="Group 17">
            <a:extLst>
              <a:ext uri="{FF2B5EF4-FFF2-40B4-BE49-F238E27FC236}">
                <a16:creationId xmlns:a16="http://schemas.microsoft.com/office/drawing/2014/main" id="{B788101B-A04C-4A29-A0A4-4932F0B2E36F}"/>
              </a:ext>
            </a:extLst>
          </p:cNvPr>
          <p:cNvGrpSpPr/>
          <p:nvPr/>
        </p:nvGrpSpPr>
        <p:grpSpPr>
          <a:xfrm rot="10800000" flipV="1">
            <a:off x="2332139" y="1413456"/>
            <a:ext cx="9175681" cy="326409"/>
            <a:chOff x="0" y="1472510"/>
            <a:chExt cx="9601200" cy="257954"/>
          </a:xfrm>
        </p:grpSpPr>
        <p:sp>
          <p:nvSpPr>
            <p:cNvPr id="19" name="Rectangle 18">
              <a:extLst>
                <a:ext uri="{FF2B5EF4-FFF2-40B4-BE49-F238E27FC236}">
                  <a16:creationId xmlns:a16="http://schemas.microsoft.com/office/drawing/2014/main" id="{41A84C10-2FB0-4C11-9CC7-9E33F6667486}"/>
                </a:ext>
              </a:extLst>
            </p:cNvPr>
            <p:cNvSpPr/>
            <p:nvPr/>
          </p:nvSpPr>
          <p:spPr>
            <a:xfrm>
              <a:off x="0" y="1472510"/>
              <a:ext cx="9601200" cy="2579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0" name="Group 19">
              <a:extLst>
                <a:ext uri="{FF2B5EF4-FFF2-40B4-BE49-F238E27FC236}">
                  <a16:creationId xmlns:a16="http://schemas.microsoft.com/office/drawing/2014/main" id="{8AC54BA9-C414-4D2A-8092-7008EDEF1BC4}"/>
                </a:ext>
              </a:extLst>
            </p:cNvPr>
            <p:cNvGrpSpPr/>
            <p:nvPr/>
          </p:nvGrpSpPr>
          <p:grpSpPr>
            <a:xfrm>
              <a:off x="0" y="1533803"/>
              <a:ext cx="9601200" cy="142344"/>
              <a:chOff x="-10047" y="1395274"/>
              <a:chExt cx="9611246" cy="142348"/>
            </a:xfrm>
          </p:grpSpPr>
          <p:sp>
            <p:nvSpPr>
              <p:cNvPr id="21" name="Rectangle 20">
                <a:extLst>
                  <a:ext uri="{FF2B5EF4-FFF2-40B4-BE49-F238E27FC236}">
                    <a16:creationId xmlns:a16="http://schemas.microsoft.com/office/drawing/2014/main" id="{69D881F3-C6BE-4579-AE0A-50AD396DE37C}"/>
                  </a:ext>
                </a:extLst>
              </p:cNvPr>
              <p:cNvSpPr/>
              <p:nvPr/>
            </p:nvSpPr>
            <p:spPr>
              <a:xfrm>
                <a:off x="-10047" y="1402004"/>
                <a:ext cx="517013" cy="135618"/>
              </a:xfrm>
              <a:prstGeom prst="rect">
                <a:avLst/>
              </a:prstGeom>
              <a:solidFill>
                <a:srgbClr val="1449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74B26969-EFF8-4006-9554-396A7931AB8F}"/>
                  </a:ext>
                </a:extLst>
              </p:cNvPr>
              <p:cNvSpPr/>
              <p:nvPr/>
            </p:nvSpPr>
            <p:spPr>
              <a:xfrm>
                <a:off x="599027" y="1399413"/>
                <a:ext cx="489987" cy="135618"/>
              </a:xfrm>
              <a:prstGeom prst="rect">
                <a:avLst/>
              </a:prstGeom>
              <a:solidFill>
                <a:srgbClr val="E822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C4E6ECD-0E90-4870-A04F-E26447E09A34}"/>
                  </a:ext>
                </a:extLst>
              </p:cNvPr>
              <p:cNvSpPr/>
              <p:nvPr/>
            </p:nvSpPr>
            <p:spPr>
              <a:xfrm>
                <a:off x="1166754" y="1397813"/>
                <a:ext cx="489987" cy="135618"/>
              </a:xfrm>
              <a:prstGeom prst="rect">
                <a:avLst/>
              </a:prstGeom>
              <a:solidFill>
                <a:srgbClr val="E4B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3CE667F-57CB-420E-8E12-99C889CF3D62}"/>
                  </a:ext>
                </a:extLst>
              </p:cNvPr>
              <p:cNvSpPr/>
              <p:nvPr/>
            </p:nvSpPr>
            <p:spPr>
              <a:xfrm>
                <a:off x="1744317" y="1397813"/>
                <a:ext cx="489987" cy="135618"/>
              </a:xfrm>
              <a:prstGeom prst="rect">
                <a:avLst/>
              </a:prstGeom>
              <a:solidFill>
                <a:srgbClr val="4BA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A6AE963-9387-409F-ABBC-BAF72FAC43F3}"/>
                  </a:ext>
                </a:extLst>
              </p:cNvPr>
              <p:cNvSpPr/>
              <p:nvPr/>
            </p:nvSpPr>
            <p:spPr>
              <a:xfrm>
                <a:off x="2320552" y="1396598"/>
                <a:ext cx="489987" cy="135618"/>
              </a:xfrm>
              <a:prstGeom prst="rect">
                <a:avLst/>
              </a:prstGeom>
              <a:solidFill>
                <a:srgbClr val="C520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5595A764-42F2-4FD1-B574-47A2A3799686}"/>
                  </a:ext>
                </a:extLst>
              </p:cNvPr>
              <p:cNvSpPr/>
              <p:nvPr/>
            </p:nvSpPr>
            <p:spPr>
              <a:xfrm>
                <a:off x="2894092" y="1397813"/>
                <a:ext cx="489987" cy="135618"/>
              </a:xfrm>
              <a:prstGeom prst="rect">
                <a:avLst/>
              </a:prstGeom>
              <a:solidFill>
                <a:srgbClr val="EF4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B9C1D89-4086-438E-BE6E-0FE70EAFF1E2}"/>
                  </a:ext>
                </a:extLst>
              </p:cNvPr>
              <p:cNvSpPr/>
              <p:nvPr/>
            </p:nvSpPr>
            <p:spPr>
              <a:xfrm>
                <a:off x="3467190" y="1397813"/>
                <a:ext cx="489987" cy="135618"/>
              </a:xfrm>
              <a:prstGeom prst="rect">
                <a:avLst/>
              </a:prstGeom>
              <a:solidFill>
                <a:srgbClr val="27BE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13E1F00-E099-4734-B40F-FFE4FBCDEF43}"/>
                  </a:ext>
                </a:extLst>
              </p:cNvPr>
              <p:cNvSpPr/>
              <p:nvPr/>
            </p:nvSpPr>
            <p:spPr>
              <a:xfrm>
                <a:off x="4034918" y="1397813"/>
                <a:ext cx="489987" cy="135618"/>
              </a:xfrm>
              <a:prstGeom prst="rect">
                <a:avLst/>
              </a:prstGeom>
              <a:solidFill>
                <a:srgbClr val="FAC2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D047358-E1B9-4ACC-87AE-8770F85547E7}"/>
                  </a:ext>
                </a:extLst>
              </p:cNvPr>
              <p:cNvSpPr/>
              <p:nvPr/>
            </p:nvSpPr>
            <p:spPr>
              <a:xfrm>
                <a:off x="4605684" y="1397813"/>
                <a:ext cx="489987" cy="135618"/>
              </a:xfrm>
              <a:prstGeom prst="rect">
                <a:avLst/>
              </a:prstGeom>
              <a:solidFill>
                <a:srgbClr val="A21C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881980E1-201C-40DD-AF00-E031DCE37788}"/>
                  </a:ext>
                </a:extLst>
              </p:cNvPr>
              <p:cNvSpPr/>
              <p:nvPr/>
            </p:nvSpPr>
            <p:spPr>
              <a:xfrm>
                <a:off x="5170373" y="1396414"/>
                <a:ext cx="489987" cy="135618"/>
              </a:xfrm>
              <a:prstGeom prst="rect">
                <a:avLst/>
              </a:prstGeom>
              <a:solidFill>
                <a:srgbClr val="F26B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7363662-CAB0-4AA4-A496-6995F790182B}"/>
                  </a:ext>
                </a:extLst>
              </p:cNvPr>
              <p:cNvSpPr/>
              <p:nvPr/>
            </p:nvSpPr>
            <p:spPr>
              <a:xfrm>
                <a:off x="5735062" y="1397813"/>
                <a:ext cx="489987" cy="135618"/>
              </a:xfrm>
              <a:prstGeom prst="rect">
                <a:avLst/>
              </a:prstGeom>
              <a:solidFill>
                <a:srgbClr val="DC17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ECC7D483-52D3-4DEA-8A48-3BCD1BA20B2F}"/>
                  </a:ext>
                </a:extLst>
              </p:cNvPr>
              <p:cNvSpPr/>
              <p:nvPr/>
            </p:nvSpPr>
            <p:spPr>
              <a:xfrm>
                <a:off x="6299751" y="1397813"/>
                <a:ext cx="489987" cy="135618"/>
              </a:xfrm>
              <a:prstGeom prst="rect">
                <a:avLst/>
              </a:prstGeom>
              <a:solidFill>
                <a:srgbClr val="F99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E9689E7D-CB4B-4664-9F13-7C0282A458A7}"/>
                  </a:ext>
                </a:extLst>
              </p:cNvPr>
              <p:cNvSpPr/>
              <p:nvPr/>
            </p:nvSpPr>
            <p:spPr>
              <a:xfrm>
                <a:off x="6859524" y="1398204"/>
                <a:ext cx="489987" cy="135618"/>
              </a:xfrm>
              <a:prstGeom prst="rect">
                <a:avLst/>
              </a:prstGeom>
              <a:solidFill>
                <a:srgbClr val="C69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69958A36-EAFA-4532-BAEA-13C979E125B4}"/>
                  </a:ext>
                </a:extLst>
              </p:cNvPr>
              <p:cNvSpPr/>
              <p:nvPr/>
            </p:nvSpPr>
            <p:spPr>
              <a:xfrm>
                <a:off x="7419298" y="1397807"/>
                <a:ext cx="489987" cy="135618"/>
              </a:xfrm>
              <a:prstGeom prst="rect">
                <a:avLst/>
              </a:prstGeom>
              <a:solidFill>
                <a:srgbClr val="408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BD49636F-B622-4788-8099-573B373DAFEB}"/>
                  </a:ext>
                </a:extLst>
              </p:cNvPr>
              <p:cNvSpPr/>
              <p:nvPr/>
            </p:nvSpPr>
            <p:spPr>
              <a:xfrm>
                <a:off x="7971824" y="1395277"/>
                <a:ext cx="489987" cy="135618"/>
              </a:xfrm>
              <a:prstGeom prst="rect">
                <a:avLst/>
              </a:prstGeom>
              <a:solidFill>
                <a:srgbClr val="1F9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6ACFC8CB-F510-415B-B9E9-3B7D30E22EF5}"/>
                  </a:ext>
                </a:extLst>
              </p:cNvPr>
              <p:cNvSpPr/>
              <p:nvPr/>
            </p:nvSpPr>
            <p:spPr>
              <a:xfrm>
                <a:off x="8531598" y="1395275"/>
                <a:ext cx="489987" cy="135618"/>
              </a:xfrm>
              <a:prstGeom prst="rect">
                <a:avLst/>
              </a:prstGeom>
              <a:solidFill>
                <a:srgbClr val="5DBA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70FA84CC-C5BF-4868-A2BC-F83A049CD757}"/>
                  </a:ext>
                </a:extLst>
              </p:cNvPr>
              <p:cNvSpPr/>
              <p:nvPr/>
            </p:nvSpPr>
            <p:spPr>
              <a:xfrm>
                <a:off x="9087073" y="1395274"/>
                <a:ext cx="514126" cy="135618"/>
              </a:xfrm>
              <a:prstGeom prst="rect">
                <a:avLst/>
              </a:prstGeom>
              <a:solidFill>
                <a:srgbClr val="136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6337292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a:xfrm>
            <a:off x="692737" y="1825625"/>
            <a:ext cx="10815083" cy="4530726"/>
          </a:xfrm>
          <a:solidFill>
            <a:schemeClr val="bg1">
              <a:lumMod val="75000"/>
              <a:alpha val="15000"/>
            </a:schemeClr>
          </a:solidFill>
        </p:spPr>
        <p:txBody>
          <a:bodyPr>
            <a:normAutofit/>
          </a:bodyPr>
          <a:lstStyle/>
          <a:p>
            <a:pPr marL="461963" indent="-346075">
              <a:buClr>
                <a:srgbClr val="3E8EDE"/>
              </a:buClr>
              <a:buFont typeface="Wingdings" panose="05000000000000000000" pitchFamily="2" charset="2"/>
              <a:buChar char="§"/>
            </a:pPr>
            <a:endParaRPr lang="en-US" sz="2400" dirty="0">
              <a:latin typeface="Arial" panose="020B0604020202020204" pitchFamily="34" charset="0"/>
              <a:cs typeface="Arial" panose="020B0604020202020204" pitchFamily="34" charset="0"/>
            </a:endParaRPr>
          </a:p>
          <a:p>
            <a:pPr marL="115888" indent="0">
              <a:buClr>
                <a:srgbClr val="3E8EDE"/>
              </a:buClr>
              <a:buNone/>
            </a:pPr>
            <a:r>
              <a:rPr lang="en-US" sz="3200" dirty="0">
                <a:latin typeface="Arial" panose="020B0604020202020204" pitchFamily="34" charset="0"/>
                <a:cs typeface="Arial" panose="020B0604020202020204" pitchFamily="34" charset="0"/>
              </a:rPr>
              <a:t>	Politicians often had to decide during the crisis what actions to take, driven by three unfortunately different and antagonistic factors</a:t>
            </a:r>
          </a:p>
          <a:p>
            <a:pPr marL="115888" indent="0">
              <a:buClr>
                <a:srgbClr val="3E8EDE"/>
              </a:buClr>
              <a:buNone/>
            </a:pPr>
            <a:r>
              <a:rPr lang="en-US" sz="3200" dirty="0">
                <a:latin typeface="Arial" panose="020B0604020202020204" pitchFamily="34" charset="0"/>
                <a:cs typeface="Arial" panose="020B0604020202020204" pitchFamily="34" charset="0"/>
              </a:rPr>
              <a:t>-	public health to guarantee </a:t>
            </a:r>
          </a:p>
          <a:p>
            <a:pPr marL="115888" indent="0">
              <a:buClr>
                <a:srgbClr val="3E8EDE"/>
              </a:buClr>
              <a:buNone/>
            </a:pPr>
            <a:r>
              <a:rPr lang="en-US" sz="3200" dirty="0">
                <a:latin typeface="Arial" panose="020B0604020202020204" pitchFamily="34" charset="0"/>
                <a:cs typeface="Arial" panose="020B0604020202020204" pitchFamily="34" charset="0"/>
              </a:rPr>
              <a:t>-	the risk of slowing down economic development</a:t>
            </a:r>
          </a:p>
          <a:p>
            <a:pPr marL="115888" indent="0">
              <a:buClr>
                <a:srgbClr val="3E8EDE"/>
              </a:buClr>
              <a:buNone/>
            </a:pPr>
            <a:r>
              <a:rPr lang="en-US" sz="3200" dirty="0">
                <a:latin typeface="Arial" panose="020B0604020202020204" pitchFamily="34" charset="0"/>
                <a:cs typeface="Arial" panose="020B0604020202020204" pitchFamily="34" charset="0"/>
              </a:rPr>
              <a:t>-	the fear of losing the consensus of voters and lobbies: hence the risk of demagogic choices of any kind</a:t>
            </a:r>
          </a:p>
          <a:p>
            <a:pPr marL="461963" indent="-346075">
              <a:buClr>
                <a:srgbClr val="3E8EDE"/>
              </a:buClr>
              <a:buFont typeface="Wingdings" panose="05000000000000000000" pitchFamily="2" charset="2"/>
              <a:buChar char="§"/>
            </a:pPr>
            <a:endParaRPr lang="en-US" sz="2200" dirty="0" err="1">
              <a:latin typeface="Arial" panose="020B0604020202020204" pitchFamily="34" charset="0"/>
              <a:cs typeface="Arial" panose="020B0604020202020204" pitchFamily="34" charset="0"/>
            </a:endParaRPr>
          </a:p>
        </p:txBody>
      </p:sp>
      <p:sp>
        <p:nvSpPr>
          <p:cNvPr id="16" name="Title 4"/>
          <p:cNvSpPr txBox="1">
            <a:spLocks/>
          </p:cNvSpPr>
          <p:nvPr/>
        </p:nvSpPr>
        <p:spPr>
          <a:xfrm>
            <a:off x="2790278" y="320517"/>
            <a:ext cx="8805091" cy="992195"/>
          </a:xfrm>
          <a:prstGeom prst="rect">
            <a:avLst/>
          </a:prstGeom>
        </p:spPr>
        <p:txBody>
          <a:bodyPr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200" spc="50" dirty="0">
                <a:cs typeface="Arial" panose="020B0604020202020204" pitchFamily="34" charset="0"/>
              </a:rPr>
              <a:t>Virtual meeting of the Friends of the Chair of WP.24 on the COVID-19 impacts on intermodal transport and logistics</a:t>
            </a:r>
          </a:p>
          <a:p>
            <a:pPr algn="r"/>
            <a:r>
              <a:rPr lang="en-US" sz="3200" spc="50" dirty="0">
                <a:cs typeface="Arial" panose="020B0604020202020204" pitchFamily="34" charset="0"/>
              </a:rPr>
              <a:t>Geneva 26 Jun 2020 </a:t>
            </a:r>
          </a:p>
        </p:txBody>
      </p:sp>
      <p:sp>
        <p:nvSpPr>
          <p:cNvPr id="3" name="Slide Number Placeholder 2"/>
          <p:cNvSpPr>
            <a:spLocks noGrp="1"/>
          </p:cNvSpPr>
          <p:nvPr>
            <p:ph type="sldNum" sz="quarter" idx="12"/>
          </p:nvPr>
        </p:nvSpPr>
        <p:spPr/>
        <p:txBody>
          <a:bodyPr/>
          <a:lstStyle/>
          <a:p>
            <a:fld id="{FEB09506-28EA-4C19-A061-02E7C9DE017B}" type="slidenum">
              <a:rPr lang="en-US" smtClean="0"/>
              <a:t>8</a:t>
            </a:fld>
            <a:endParaRPr lang="en-US"/>
          </a:p>
        </p:txBody>
      </p:sp>
      <p:pic>
        <p:nvPicPr>
          <p:cNvPr id="17" name="Picture 16">
            <a:extLst>
              <a:ext uri="{FF2B5EF4-FFF2-40B4-BE49-F238E27FC236}">
                <a16:creationId xmlns:a16="http://schemas.microsoft.com/office/drawing/2014/main" id="{FFC15804-7500-42C9-827D-5C2BA7A7CA1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3553" y="6448971"/>
            <a:ext cx="1077698" cy="330872"/>
          </a:xfrm>
          <a:prstGeom prst="rect">
            <a:avLst/>
          </a:prstGeom>
        </p:spPr>
      </p:pic>
      <p:grpSp>
        <p:nvGrpSpPr>
          <p:cNvPr id="18" name="Group 17">
            <a:extLst>
              <a:ext uri="{FF2B5EF4-FFF2-40B4-BE49-F238E27FC236}">
                <a16:creationId xmlns:a16="http://schemas.microsoft.com/office/drawing/2014/main" id="{B788101B-A04C-4A29-A0A4-4932F0B2E36F}"/>
              </a:ext>
            </a:extLst>
          </p:cNvPr>
          <p:cNvGrpSpPr/>
          <p:nvPr/>
        </p:nvGrpSpPr>
        <p:grpSpPr>
          <a:xfrm rot="10800000" flipV="1">
            <a:off x="2332139" y="1413456"/>
            <a:ext cx="9175681" cy="326409"/>
            <a:chOff x="0" y="1472510"/>
            <a:chExt cx="9601200" cy="257954"/>
          </a:xfrm>
        </p:grpSpPr>
        <p:sp>
          <p:nvSpPr>
            <p:cNvPr id="19" name="Rectangle 18">
              <a:extLst>
                <a:ext uri="{FF2B5EF4-FFF2-40B4-BE49-F238E27FC236}">
                  <a16:creationId xmlns:a16="http://schemas.microsoft.com/office/drawing/2014/main" id="{41A84C10-2FB0-4C11-9CC7-9E33F6667486}"/>
                </a:ext>
              </a:extLst>
            </p:cNvPr>
            <p:cNvSpPr/>
            <p:nvPr/>
          </p:nvSpPr>
          <p:spPr>
            <a:xfrm>
              <a:off x="0" y="1472510"/>
              <a:ext cx="9601200" cy="2579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0" name="Group 19">
              <a:extLst>
                <a:ext uri="{FF2B5EF4-FFF2-40B4-BE49-F238E27FC236}">
                  <a16:creationId xmlns:a16="http://schemas.microsoft.com/office/drawing/2014/main" id="{8AC54BA9-C414-4D2A-8092-7008EDEF1BC4}"/>
                </a:ext>
              </a:extLst>
            </p:cNvPr>
            <p:cNvGrpSpPr/>
            <p:nvPr/>
          </p:nvGrpSpPr>
          <p:grpSpPr>
            <a:xfrm>
              <a:off x="0" y="1533803"/>
              <a:ext cx="9601200" cy="142344"/>
              <a:chOff x="-10047" y="1395274"/>
              <a:chExt cx="9611246" cy="142348"/>
            </a:xfrm>
          </p:grpSpPr>
          <p:sp>
            <p:nvSpPr>
              <p:cNvPr id="21" name="Rectangle 20">
                <a:extLst>
                  <a:ext uri="{FF2B5EF4-FFF2-40B4-BE49-F238E27FC236}">
                    <a16:creationId xmlns:a16="http://schemas.microsoft.com/office/drawing/2014/main" id="{69D881F3-C6BE-4579-AE0A-50AD396DE37C}"/>
                  </a:ext>
                </a:extLst>
              </p:cNvPr>
              <p:cNvSpPr/>
              <p:nvPr/>
            </p:nvSpPr>
            <p:spPr>
              <a:xfrm>
                <a:off x="-10047" y="1402004"/>
                <a:ext cx="517013" cy="135618"/>
              </a:xfrm>
              <a:prstGeom prst="rect">
                <a:avLst/>
              </a:prstGeom>
              <a:solidFill>
                <a:srgbClr val="1449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74B26969-EFF8-4006-9554-396A7931AB8F}"/>
                  </a:ext>
                </a:extLst>
              </p:cNvPr>
              <p:cNvSpPr/>
              <p:nvPr/>
            </p:nvSpPr>
            <p:spPr>
              <a:xfrm>
                <a:off x="599027" y="1399413"/>
                <a:ext cx="489987" cy="135618"/>
              </a:xfrm>
              <a:prstGeom prst="rect">
                <a:avLst/>
              </a:prstGeom>
              <a:solidFill>
                <a:srgbClr val="E822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C4E6ECD-0E90-4870-A04F-E26447E09A34}"/>
                  </a:ext>
                </a:extLst>
              </p:cNvPr>
              <p:cNvSpPr/>
              <p:nvPr/>
            </p:nvSpPr>
            <p:spPr>
              <a:xfrm>
                <a:off x="1166754" y="1397813"/>
                <a:ext cx="489987" cy="135618"/>
              </a:xfrm>
              <a:prstGeom prst="rect">
                <a:avLst/>
              </a:prstGeom>
              <a:solidFill>
                <a:srgbClr val="E4B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3CE667F-57CB-420E-8E12-99C889CF3D62}"/>
                  </a:ext>
                </a:extLst>
              </p:cNvPr>
              <p:cNvSpPr/>
              <p:nvPr/>
            </p:nvSpPr>
            <p:spPr>
              <a:xfrm>
                <a:off x="1744317" y="1397813"/>
                <a:ext cx="489987" cy="135618"/>
              </a:xfrm>
              <a:prstGeom prst="rect">
                <a:avLst/>
              </a:prstGeom>
              <a:solidFill>
                <a:srgbClr val="4BA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A6AE963-9387-409F-ABBC-BAF72FAC43F3}"/>
                  </a:ext>
                </a:extLst>
              </p:cNvPr>
              <p:cNvSpPr/>
              <p:nvPr/>
            </p:nvSpPr>
            <p:spPr>
              <a:xfrm>
                <a:off x="2320552" y="1396598"/>
                <a:ext cx="489987" cy="135618"/>
              </a:xfrm>
              <a:prstGeom prst="rect">
                <a:avLst/>
              </a:prstGeom>
              <a:solidFill>
                <a:srgbClr val="C520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5595A764-42F2-4FD1-B574-47A2A3799686}"/>
                  </a:ext>
                </a:extLst>
              </p:cNvPr>
              <p:cNvSpPr/>
              <p:nvPr/>
            </p:nvSpPr>
            <p:spPr>
              <a:xfrm>
                <a:off x="2894092" y="1397813"/>
                <a:ext cx="489987" cy="135618"/>
              </a:xfrm>
              <a:prstGeom prst="rect">
                <a:avLst/>
              </a:prstGeom>
              <a:solidFill>
                <a:srgbClr val="EF4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B9C1D89-4086-438E-BE6E-0FE70EAFF1E2}"/>
                  </a:ext>
                </a:extLst>
              </p:cNvPr>
              <p:cNvSpPr/>
              <p:nvPr/>
            </p:nvSpPr>
            <p:spPr>
              <a:xfrm>
                <a:off x="3467190" y="1397813"/>
                <a:ext cx="489987" cy="135618"/>
              </a:xfrm>
              <a:prstGeom prst="rect">
                <a:avLst/>
              </a:prstGeom>
              <a:solidFill>
                <a:srgbClr val="27BE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13E1F00-E099-4734-B40F-FFE4FBCDEF43}"/>
                  </a:ext>
                </a:extLst>
              </p:cNvPr>
              <p:cNvSpPr/>
              <p:nvPr/>
            </p:nvSpPr>
            <p:spPr>
              <a:xfrm>
                <a:off x="4034918" y="1397813"/>
                <a:ext cx="489987" cy="135618"/>
              </a:xfrm>
              <a:prstGeom prst="rect">
                <a:avLst/>
              </a:prstGeom>
              <a:solidFill>
                <a:srgbClr val="FAC2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D047358-E1B9-4ACC-87AE-8770F85547E7}"/>
                  </a:ext>
                </a:extLst>
              </p:cNvPr>
              <p:cNvSpPr/>
              <p:nvPr/>
            </p:nvSpPr>
            <p:spPr>
              <a:xfrm>
                <a:off x="4605684" y="1397813"/>
                <a:ext cx="489987" cy="135618"/>
              </a:xfrm>
              <a:prstGeom prst="rect">
                <a:avLst/>
              </a:prstGeom>
              <a:solidFill>
                <a:srgbClr val="A21C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881980E1-201C-40DD-AF00-E031DCE37788}"/>
                  </a:ext>
                </a:extLst>
              </p:cNvPr>
              <p:cNvSpPr/>
              <p:nvPr/>
            </p:nvSpPr>
            <p:spPr>
              <a:xfrm>
                <a:off x="5170373" y="1396414"/>
                <a:ext cx="489987" cy="135618"/>
              </a:xfrm>
              <a:prstGeom prst="rect">
                <a:avLst/>
              </a:prstGeom>
              <a:solidFill>
                <a:srgbClr val="F26B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7363662-CAB0-4AA4-A496-6995F790182B}"/>
                  </a:ext>
                </a:extLst>
              </p:cNvPr>
              <p:cNvSpPr/>
              <p:nvPr/>
            </p:nvSpPr>
            <p:spPr>
              <a:xfrm>
                <a:off x="5735062" y="1397813"/>
                <a:ext cx="489987" cy="135618"/>
              </a:xfrm>
              <a:prstGeom prst="rect">
                <a:avLst/>
              </a:prstGeom>
              <a:solidFill>
                <a:srgbClr val="DC17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ECC7D483-52D3-4DEA-8A48-3BCD1BA20B2F}"/>
                  </a:ext>
                </a:extLst>
              </p:cNvPr>
              <p:cNvSpPr/>
              <p:nvPr/>
            </p:nvSpPr>
            <p:spPr>
              <a:xfrm>
                <a:off x="6299751" y="1397813"/>
                <a:ext cx="489987" cy="135618"/>
              </a:xfrm>
              <a:prstGeom prst="rect">
                <a:avLst/>
              </a:prstGeom>
              <a:solidFill>
                <a:srgbClr val="F99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E9689E7D-CB4B-4664-9F13-7C0282A458A7}"/>
                  </a:ext>
                </a:extLst>
              </p:cNvPr>
              <p:cNvSpPr/>
              <p:nvPr/>
            </p:nvSpPr>
            <p:spPr>
              <a:xfrm>
                <a:off x="6859524" y="1398204"/>
                <a:ext cx="489987" cy="135618"/>
              </a:xfrm>
              <a:prstGeom prst="rect">
                <a:avLst/>
              </a:prstGeom>
              <a:solidFill>
                <a:srgbClr val="C69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69958A36-EAFA-4532-BAEA-13C979E125B4}"/>
                  </a:ext>
                </a:extLst>
              </p:cNvPr>
              <p:cNvSpPr/>
              <p:nvPr/>
            </p:nvSpPr>
            <p:spPr>
              <a:xfrm>
                <a:off x="7419298" y="1397807"/>
                <a:ext cx="489987" cy="135618"/>
              </a:xfrm>
              <a:prstGeom prst="rect">
                <a:avLst/>
              </a:prstGeom>
              <a:solidFill>
                <a:srgbClr val="408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BD49636F-B622-4788-8099-573B373DAFEB}"/>
                  </a:ext>
                </a:extLst>
              </p:cNvPr>
              <p:cNvSpPr/>
              <p:nvPr/>
            </p:nvSpPr>
            <p:spPr>
              <a:xfrm>
                <a:off x="7971824" y="1395277"/>
                <a:ext cx="489987" cy="135618"/>
              </a:xfrm>
              <a:prstGeom prst="rect">
                <a:avLst/>
              </a:prstGeom>
              <a:solidFill>
                <a:srgbClr val="1F9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6ACFC8CB-F510-415B-B9E9-3B7D30E22EF5}"/>
                  </a:ext>
                </a:extLst>
              </p:cNvPr>
              <p:cNvSpPr/>
              <p:nvPr/>
            </p:nvSpPr>
            <p:spPr>
              <a:xfrm>
                <a:off x="8531598" y="1395275"/>
                <a:ext cx="489987" cy="135618"/>
              </a:xfrm>
              <a:prstGeom prst="rect">
                <a:avLst/>
              </a:prstGeom>
              <a:solidFill>
                <a:srgbClr val="5DBA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70FA84CC-C5BF-4868-A2BC-F83A049CD757}"/>
                  </a:ext>
                </a:extLst>
              </p:cNvPr>
              <p:cNvSpPr/>
              <p:nvPr/>
            </p:nvSpPr>
            <p:spPr>
              <a:xfrm>
                <a:off x="9087073" y="1395274"/>
                <a:ext cx="514126" cy="135618"/>
              </a:xfrm>
              <a:prstGeom prst="rect">
                <a:avLst/>
              </a:prstGeom>
              <a:solidFill>
                <a:srgbClr val="136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4578829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a:xfrm>
            <a:off x="692737" y="1825625"/>
            <a:ext cx="10815083" cy="4530726"/>
          </a:xfrm>
          <a:solidFill>
            <a:schemeClr val="bg1">
              <a:lumMod val="75000"/>
              <a:alpha val="15000"/>
            </a:schemeClr>
          </a:solidFill>
        </p:spPr>
        <p:txBody>
          <a:bodyPr>
            <a:normAutofit fontScale="92500" lnSpcReduction="20000"/>
          </a:bodyPr>
          <a:lstStyle/>
          <a:p>
            <a:pPr marL="461963" indent="-346075">
              <a:buClr>
                <a:srgbClr val="3E8EDE"/>
              </a:buClr>
              <a:buFont typeface="Wingdings" panose="05000000000000000000" pitchFamily="2" charset="2"/>
              <a:buChar char="§"/>
            </a:pPr>
            <a:endParaRPr lang="en-US" sz="2400" dirty="0">
              <a:latin typeface="Arial" panose="020B0604020202020204" pitchFamily="34" charset="0"/>
              <a:cs typeface="Arial" panose="020B0604020202020204" pitchFamily="34" charset="0"/>
            </a:endParaRPr>
          </a:p>
          <a:p>
            <a:pPr marL="115888" indent="0">
              <a:buClr>
                <a:srgbClr val="3E8EDE"/>
              </a:buClr>
              <a:buNone/>
            </a:pPr>
            <a:r>
              <a:rPr lang="en-US" sz="3200" dirty="0">
                <a:latin typeface="Arial" panose="020B0604020202020204" pitchFamily="34" charset="0"/>
                <a:cs typeface="Arial" panose="020B0604020202020204" pitchFamily="34" charset="0"/>
              </a:rPr>
              <a:t>	It is important that the lesson learned to date and the lessons that we will learn in the coming months (and the consequent choices) keep in mind what has led  this terrible moment but we have to do  it with extreme balance and measure.</a:t>
            </a:r>
          </a:p>
          <a:p>
            <a:pPr marL="115888" indent="0">
              <a:buClr>
                <a:srgbClr val="3E8EDE"/>
              </a:buClr>
              <a:buNone/>
            </a:pPr>
            <a:r>
              <a:rPr lang="en-US" sz="3200" dirty="0">
                <a:latin typeface="Arial" panose="020B0604020202020204" pitchFamily="34" charset="0"/>
                <a:cs typeface="Arial" panose="020B0604020202020204" pitchFamily="34" charset="0"/>
              </a:rPr>
              <a:t>	The dramatic experience of the pandemic should not be considered a "normal condition" but only a potential risk for the future.</a:t>
            </a:r>
          </a:p>
          <a:p>
            <a:pPr marL="115888" indent="0">
              <a:buClr>
                <a:srgbClr val="3E8EDE"/>
              </a:buClr>
              <a:buNone/>
            </a:pPr>
            <a:r>
              <a:rPr lang="en-US" sz="3200" dirty="0">
                <a:latin typeface="Arial" panose="020B0604020202020204" pitchFamily="34" charset="0"/>
                <a:cs typeface="Arial" panose="020B0604020202020204" pitchFamily="34" charset="0"/>
              </a:rPr>
              <a:t>	Please allow me to observe that it is a mistake to imagine in the future a simplistic dichotomy between the "</a:t>
            </a:r>
            <a:r>
              <a:rPr lang="en-US" sz="3200" dirty="0" err="1">
                <a:latin typeface="Arial" panose="020B0604020202020204" pitchFamily="34" charset="0"/>
                <a:cs typeface="Arial" panose="020B0604020202020204" pitchFamily="34" charset="0"/>
              </a:rPr>
              <a:t>Covid</a:t>
            </a:r>
            <a:r>
              <a:rPr lang="en-US" sz="3200" dirty="0">
                <a:latin typeface="Arial" panose="020B0604020202020204" pitchFamily="34" charset="0"/>
                <a:cs typeface="Arial" panose="020B0604020202020204" pitchFamily="34" charset="0"/>
              </a:rPr>
              <a:t> world" and the "non-</a:t>
            </a:r>
            <a:r>
              <a:rPr lang="en-US" sz="3200" dirty="0" err="1">
                <a:latin typeface="Arial" panose="020B0604020202020204" pitchFamily="34" charset="0"/>
                <a:cs typeface="Arial" panose="020B0604020202020204" pitchFamily="34" charset="0"/>
              </a:rPr>
              <a:t>covid</a:t>
            </a:r>
            <a:r>
              <a:rPr lang="en-US" sz="3200" dirty="0">
                <a:latin typeface="Arial" panose="020B0604020202020204" pitchFamily="34" charset="0"/>
                <a:cs typeface="Arial" panose="020B0604020202020204" pitchFamily="34" charset="0"/>
              </a:rPr>
              <a:t> world.</a:t>
            </a:r>
          </a:p>
        </p:txBody>
      </p:sp>
      <p:sp>
        <p:nvSpPr>
          <p:cNvPr id="16" name="Title 4"/>
          <p:cNvSpPr txBox="1">
            <a:spLocks/>
          </p:cNvSpPr>
          <p:nvPr/>
        </p:nvSpPr>
        <p:spPr>
          <a:xfrm>
            <a:off x="2790278" y="320517"/>
            <a:ext cx="8805091" cy="992195"/>
          </a:xfrm>
          <a:prstGeom prst="rect">
            <a:avLst/>
          </a:prstGeom>
        </p:spPr>
        <p:txBody>
          <a:bodyPr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200" spc="50" dirty="0">
                <a:cs typeface="Arial" panose="020B0604020202020204" pitchFamily="34" charset="0"/>
              </a:rPr>
              <a:t>Virtual meeting of the Friends of the Chair of WP.24 on the COVID-19 impacts on intermodal transport and logistics</a:t>
            </a:r>
          </a:p>
          <a:p>
            <a:pPr algn="r"/>
            <a:r>
              <a:rPr lang="en-US" sz="3200" spc="50" dirty="0">
                <a:cs typeface="Arial" panose="020B0604020202020204" pitchFamily="34" charset="0"/>
              </a:rPr>
              <a:t>Geneva 26 Jun 2020 </a:t>
            </a:r>
          </a:p>
        </p:txBody>
      </p:sp>
      <p:sp>
        <p:nvSpPr>
          <p:cNvPr id="3" name="Slide Number Placeholder 2"/>
          <p:cNvSpPr>
            <a:spLocks noGrp="1"/>
          </p:cNvSpPr>
          <p:nvPr>
            <p:ph type="sldNum" sz="quarter" idx="12"/>
          </p:nvPr>
        </p:nvSpPr>
        <p:spPr/>
        <p:txBody>
          <a:bodyPr/>
          <a:lstStyle/>
          <a:p>
            <a:fld id="{FEB09506-28EA-4C19-A061-02E7C9DE017B}" type="slidenum">
              <a:rPr lang="en-US" smtClean="0"/>
              <a:t>9</a:t>
            </a:fld>
            <a:endParaRPr lang="en-US"/>
          </a:p>
        </p:txBody>
      </p:sp>
      <p:pic>
        <p:nvPicPr>
          <p:cNvPr id="17" name="Picture 16">
            <a:extLst>
              <a:ext uri="{FF2B5EF4-FFF2-40B4-BE49-F238E27FC236}">
                <a16:creationId xmlns:a16="http://schemas.microsoft.com/office/drawing/2014/main" id="{FFC15804-7500-42C9-827D-5C2BA7A7CA1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3553" y="6448971"/>
            <a:ext cx="1077698" cy="330872"/>
          </a:xfrm>
          <a:prstGeom prst="rect">
            <a:avLst/>
          </a:prstGeom>
        </p:spPr>
      </p:pic>
      <p:grpSp>
        <p:nvGrpSpPr>
          <p:cNvPr id="18" name="Group 17">
            <a:extLst>
              <a:ext uri="{FF2B5EF4-FFF2-40B4-BE49-F238E27FC236}">
                <a16:creationId xmlns:a16="http://schemas.microsoft.com/office/drawing/2014/main" id="{B788101B-A04C-4A29-A0A4-4932F0B2E36F}"/>
              </a:ext>
            </a:extLst>
          </p:cNvPr>
          <p:cNvGrpSpPr/>
          <p:nvPr/>
        </p:nvGrpSpPr>
        <p:grpSpPr>
          <a:xfrm rot="10800000" flipV="1">
            <a:off x="2332139" y="1413456"/>
            <a:ext cx="9175681" cy="326409"/>
            <a:chOff x="0" y="1472510"/>
            <a:chExt cx="9601200" cy="257954"/>
          </a:xfrm>
        </p:grpSpPr>
        <p:sp>
          <p:nvSpPr>
            <p:cNvPr id="19" name="Rectangle 18">
              <a:extLst>
                <a:ext uri="{FF2B5EF4-FFF2-40B4-BE49-F238E27FC236}">
                  <a16:creationId xmlns:a16="http://schemas.microsoft.com/office/drawing/2014/main" id="{41A84C10-2FB0-4C11-9CC7-9E33F6667486}"/>
                </a:ext>
              </a:extLst>
            </p:cNvPr>
            <p:cNvSpPr/>
            <p:nvPr/>
          </p:nvSpPr>
          <p:spPr>
            <a:xfrm>
              <a:off x="0" y="1472510"/>
              <a:ext cx="9601200" cy="2579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0" name="Group 19">
              <a:extLst>
                <a:ext uri="{FF2B5EF4-FFF2-40B4-BE49-F238E27FC236}">
                  <a16:creationId xmlns:a16="http://schemas.microsoft.com/office/drawing/2014/main" id="{8AC54BA9-C414-4D2A-8092-7008EDEF1BC4}"/>
                </a:ext>
              </a:extLst>
            </p:cNvPr>
            <p:cNvGrpSpPr/>
            <p:nvPr/>
          </p:nvGrpSpPr>
          <p:grpSpPr>
            <a:xfrm>
              <a:off x="0" y="1533803"/>
              <a:ext cx="9601200" cy="142344"/>
              <a:chOff x="-10047" y="1395274"/>
              <a:chExt cx="9611246" cy="142348"/>
            </a:xfrm>
          </p:grpSpPr>
          <p:sp>
            <p:nvSpPr>
              <p:cNvPr id="21" name="Rectangle 20">
                <a:extLst>
                  <a:ext uri="{FF2B5EF4-FFF2-40B4-BE49-F238E27FC236}">
                    <a16:creationId xmlns:a16="http://schemas.microsoft.com/office/drawing/2014/main" id="{69D881F3-C6BE-4579-AE0A-50AD396DE37C}"/>
                  </a:ext>
                </a:extLst>
              </p:cNvPr>
              <p:cNvSpPr/>
              <p:nvPr/>
            </p:nvSpPr>
            <p:spPr>
              <a:xfrm>
                <a:off x="-10047" y="1402004"/>
                <a:ext cx="517013" cy="135618"/>
              </a:xfrm>
              <a:prstGeom prst="rect">
                <a:avLst/>
              </a:prstGeom>
              <a:solidFill>
                <a:srgbClr val="1449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74B26969-EFF8-4006-9554-396A7931AB8F}"/>
                  </a:ext>
                </a:extLst>
              </p:cNvPr>
              <p:cNvSpPr/>
              <p:nvPr/>
            </p:nvSpPr>
            <p:spPr>
              <a:xfrm>
                <a:off x="599027" y="1399413"/>
                <a:ext cx="489987" cy="135618"/>
              </a:xfrm>
              <a:prstGeom prst="rect">
                <a:avLst/>
              </a:prstGeom>
              <a:solidFill>
                <a:srgbClr val="E822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C4E6ECD-0E90-4870-A04F-E26447E09A34}"/>
                  </a:ext>
                </a:extLst>
              </p:cNvPr>
              <p:cNvSpPr/>
              <p:nvPr/>
            </p:nvSpPr>
            <p:spPr>
              <a:xfrm>
                <a:off x="1166754" y="1397813"/>
                <a:ext cx="489987" cy="135618"/>
              </a:xfrm>
              <a:prstGeom prst="rect">
                <a:avLst/>
              </a:prstGeom>
              <a:solidFill>
                <a:srgbClr val="E4B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3CE667F-57CB-420E-8E12-99C889CF3D62}"/>
                  </a:ext>
                </a:extLst>
              </p:cNvPr>
              <p:cNvSpPr/>
              <p:nvPr/>
            </p:nvSpPr>
            <p:spPr>
              <a:xfrm>
                <a:off x="1744317" y="1397813"/>
                <a:ext cx="489987" cy="135618"/>
              </a:xfrm>
              <a:prstGeom prst="rect">
                <a:avLst/>
              </a:prstGeom>
              <a:solidFill>
                <a:srgbClr val="4BA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A6AE963-9387-409F-ABBC-BAF72FAC43F3}"/>
                  </a:ext>
                </a:extLst>
              </p:cNvPr>
              <p:cNvSpPr/>
              <p:nvPr/>
            </p:nvSpPr>
            <p:spPr>
              <a:xfrm>
                <a:off x="2320552" y="1396598"/>
                <a:ext cx="489987" cy="135618"/>
              </a:xfrm>
              <a:prstGeom prst="rect">
                <a:avLst/>
              </a:prstGeom>
              <a:solidFill>
                <a:srgbClr val="C520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5595A764-42F2-4FD1-B574-47A2A3799686}"/>
                  </a:ext>
                </a:extLst>
              </p:cNvPr>
              <p:cNvSpPr/>
              <p:nvPr/>
            </p:nvSpPr>
            <p:spPr>
              <a:xfrm>
                <a:off x="2894092" y="1397813"/>
                <a:ext cx="489987" cy="135618"/>
              </a:xfrm>
              <a:prstGeom prst="rect">
                <a:avLst/>
              </a:prstGeom>
              <a:solidFill>
                <a:srgbClr val="EF4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B9C1D89-4086-438E-BE6E-0FE70EAFF1E2}"/>
                  </a:ext>
                </a:extLst>
              </p:cNvPr>
              <p:cNvSpPr/>
              <p:nvPr/>
            </p:nvSpPr>
            <p:spPr>
              <a:xfrm>
                <a:off x="3467190" y="1397813"/>
                <a:ext cx="489987" cy="135618"/>
              </a:xfrm>
              <a:prstGeom prst="rect">
                <a:avLst/>
              </a:prstGeom>
              <a:solidFill>
                <a:srgbClr val="27BE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13E1F00-E099-4734-B40F-FFE4FBCDEF43}"/>
                  </a:ext>
                </a:extLst>
              </p:cNvPr>
              <p:cNvSpPr/>
              <p:nvPr/>
            </p:nvSpPr>
            <p:spPr>
              <a:xfrm>
                <a:off x="4034918" y="1397813"/>
                <a:ext cx="489987" cy="135618"/>
              </a:xfrm>
              <a:prstGeom prst="rect">
                <a:avLst/>
              </a:prstGeom>
              <a:solidFill>
                <a:srgbClr val="FAC2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D047358-E1B9-4ACC-87AE-8770F85547E7}"/>
                  </a:ext>
                </a:extLst>
              </p:cNvPr>
              <p:cNvSpPr/>
              <p:nvPr/>
            </p:nvSpPr>
            <p:spPr>
              <a:xfrm>
                <a:off x="4605684" y="1397813"/>
                <a:ext cx="489987" cy="135618"/>
              </a:xfrm>
              <a:prstGeom prst="rect">
                <a:avLst/>
              </a:prstGeom>
              <a:solidFill>
                <a:srgbClr val="A21C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881980E1-201C-40DD-AF00-E031DCE37788}"/>
                  </a:ext>
                </a:extLst>
              </p:cNvPr>
              <p:cNvSpPr/>
              <p:nvPr/>
            </p:nvSpPr>
            <p:spPr>
              <a:xfrm>
                <a:off x="5170373" y="1396414"/>
                <a:ext cx="489987" cy="135618"/>
              </a:xfrm>
              <a:prstGeom prst="rect">
                <a:avLst/>
              </a:prstGeom>
              <a:solidFill>
                <a:srgbClr val="F26B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7363662-CAB0-4AA4-A496-6995F790182B}"/>
                  </a:ext>
                </a:extLst>
              </p:cNvPr>
              <p:cNvSpPr/>
              <p:nvPr/>
            </p:nvSpPr>
            <p:spPr>
              <a:xfrm>
                <a:off x="5735062" y="1397813"/>
                <a:ext cx="489987" cy="135618"/>
              </a:xfrm>
              <a:prstGeom prst="rect">
                <a:avLst/>
              </a:prstGeom>
              <a:solidFill>
                <a:srgbClr val="DC17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ECC7D483-52D3-4DEA-8A48-3BCD1BA20B2F}"/>
                  </a:ext>
                </a:extLst>
              </p:cNvPr>
              <p:cNvSpPr/>
              <p:nvPr/>
            </p:nvSpPr>
            <p:spPr>
              <a:xfrm>
                <a:off x="6299751" y="1397813"/>
                <a:ext cx="489987" cy="135618"/>
              </a:xfrm>
              <a:prstGeom prst="rect">
                <a:avLst/>
              </a:prstGeom>
              <a:solidFill>
                <a:srgbClr val="F99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E9689E7D-CB4B-4664-9F13-7C0282A458A7}"/>
                  </a:ext>
                </a:extLst>
              </p:cNvPr>
              <p:cNvSpPr/>
              <p:nvPr/>
            </p:nvSpPr>
            <p:spPr>
              <a:xfrm>
                <a:off x="6859524" y="1398204"/>
                <a:ext cx="489987" cy="135618"/>
              </a:xfrm>
              <a:prstGeom prst="rect">
                <a:avLst/>
              </a:prstGeom>
              <a:solidFill>
                <a:srgbClr val="C69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69958A36-EAFA-4532-BAEA-13C979E125B4}"/>
                  </a:ext>
                </a:extLst>
              </p:cNvPr>
              <p:cNvSpPr/>
              <p:nvPr/>
            </p:nvSpPr>
            <p:spPr>
              <a:xfrm>
                <a:off x="7419298" y="1397807"/>
                <a:ext cx="489987" cy="135618"/>
              </a:xfrm>
              <a:prstGeom prst="rect">
                <a:avLst/>
              </a:prstGeom>
              <a:solidFill>
                <a:srgbClr val="408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BD49636F-B622-4788-8099-573B373DAFEB}"/>
                  </a:ext>
                </a:extLst>
              </p:cNvPr>
              <p:cNvSpPr/>
              <p:nvPr/>
            </p:nvSpPr>
            <p:spPr>
              <a:xfrm>
                <a:off x="7971824" y="1395277"/>
                <a:ext cx="489987" cy="135618"/>
              </a:xfrm>
              <a:prstGeom prst="rect">
                <a:avLst/>
              </a:prstGeom>
              <a:solidFill>
                <a:srgbClr val="1F9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6ACFC8CB-F510-415B-B9E9-3B7D30E22EF5}"/>
                  </a:ext>
                </a:extLst>
              </p:cNvPr>
              <p:cNvSpPr/>
              <p:nvPr/>
            </p:nvSpPr>
            <p:spPr>
              <a:xfrm>
                <a:off x="8531598" y="1395275"/>
                <a:ext cx="489987" cy="135618"/>
              </a:xfrm>
              <a:prstGeom prst="rect">
                <a:avLst/>
              </a:prstGeom>
              <a:solidFill>
                <a:srgbClr val="5DBA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70FA84CC-C5BF-4868-A2BC-F83A049CD757}"/>
                  </a:ext>
                </a:extLst>
              </p:cNvPr>
              <p:cNvSpPr/>
              <p:nvPr/>
            </p:nvSpPr>
            <p:spPr>
              <a:xfrm>
                <a:off x="9087073" y="1395274"/>
                <a:ext cx="514126" cy="135618"/>
              </a:xfrm>
              <a:prstGeom prst="rect">
                <a:avLst/>
              </a:prstGeom>
              <a:solidFill>
                <a:srgbClr val="136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3692060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1350</TotalTime>
  <Words>542</Words>
  <Application>Microsoft Office PowerPoint</Application>
  <PresentationFormat>Widescreen</PresentationFormat>
  <Paragraphs>101</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Arial Black</vt:lpstr>
      <vt:lpstr>Arial Narrow</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Lucica Matei</dc:creator>
  <cp:lastModifiedBy>Lukasz Wyrowski</cp:lastModifiedBy>
  <cp:revision>92</cp:revision>
  <cp:lastPrinted>2020-06-24T12:15:11Z</cp:lastPrinted>
  <dcterms:created xsi:type="dcterms:W3CDTF">2018-10-22T08:00:17Z</dcterms:created>
  <dcterms:modified xsi:type="dcterms:W3CDTF">2020-06-25T15:43:31Z</dcterms:modified>
</cp:coreProperties>
</file>