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9" r:id="rId3"/>
    <p:sldId id="258" r:id="rId4"/>
    <p:sldId id="267" r:id="rId5"/>
    <p:sldId id="270" r:id="rId6"/>
    <p:sldId id="260" r:id="rId7"/>
    <p:sldId id="259" r:id="rId8"/>
    <p:sldId id="268" r:id="rId9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33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1566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93089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59915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61091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0428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90046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01313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95481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57938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45821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67974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34708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0C8DA7-CFBF-46E3-998B-453D34F4381A}" type="datetimeFigureOut">
              <a:rPr kumimoji="1" lang="ja-JP" altLang="en-US" smtClean="0"/>
              <a:t>2019/10/7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741310-2FCF-4098-97D6-28A1609C4C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00286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638300" y="1917700"/>
            <a:ext cx="5705408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/>
              <a:t>Status</a:t>
            </a:r>
            <a:r>
              <a:rPr kumimoji="1" lang="ja-JP" altLang="en-US" sz="2800" dirty="0"/>
              <a:t> </a:t>
            </a:r>
            <a:r>
              <a:rPr kumimoji="1" lang="en-US" altLang="ja-JP" sz="2800" dirty="0"/>
              <a:t>report</a:t>
            </a:r>
            <a:r>
              <a:rPr kumimoji="1" lang="ja-JP" altLang="en-US" sz="2800" dirty="0"/>
              <a:t> </a:t>
            </a:r>
            <a:r>
              <a:rPr kumimoji="1" lang="en-US" altLang="ja-JP" sz="2800" dirty="0"/>
              <a:t>of</a:t>
            </a:r>
            <a:r>
              <a:rPr kumimoji="1" lang="ja-JP" altLang="en-US" sz="2800" dirty="0"/>
              <a:t> </a:t>
            </a:r>
            <a:r>
              <a:rPr kumimoji="1" lang="en-US" altLang="ja-JP" sz="2800" dirty="0"/>
              <a:t>“Reversing</a:t>
            </a:r>
            <a:r>
              <a:rPr kumimoji="1" lang="ja-JP" altLang="en-US" sz="2800" dirty="0"/>
              <a:t> </a:t>
            </a:r>
            <a:r>
              <a:rPr kumimoji="1" lang="en-US" altLang="ja-JP" sz="2800" dirty="0"/>
              <a:t>Motion” </a:t>
            </a:r>
          </a:p>
          <a:p>
            <a:r>
              <a:rPr kumimoji="1" lang="en-US" altLang="ja-JP" sz="2800" dirty="0"/>
              <a:t>in VRU-Proxi Informal Working Group.</a:t>
            </a:r>
            <a:endParaRPr kumimoji="1" lang="ja-JP" altLang="en-US" sz="2800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3340100" y="4847771"/>
            <a:ext cx="5352747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b="1" dirty="0"/>
              <a:t>JAPAN</a:t>
            </a:r>
            <a:r>
              <a:rPr kumimoji="1" lang="en-US" altLang="ja-JP" sz="2800" dirty="0"/>
              <a:t>, </a:t>
            </a:r>
          </a:p>
          <a:p>
            <a:r>
              <a:rPr kumimoji="1" lang="en-US" altLang="ja-JP" sz="2800" dirty="0"/>
              <a:t>on behalf of</a:t>
            </a:r>
          </a:p>
          <a:p>
            <a:r>
              <a:rPr kumimoji="1" lang="en-US" altLang="ja-JP" sz="2800" dirty="0"/>
              <a:t>VRU-Proxi Informal Working Group.</a:t>
            </a:r>
            <a:endParaRPr kumimoji="1" lang="ja-JP" altLang="en-US" sz="2800" dirty="0"/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6372200" y="479105"/>
            <a:ext cx="2544316" cy="8729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18000" tIns="36000" rIns="18000" bIns="36000">
            <a:spAutoFit/>
          </a:bodyPr>
          <a:lstStyle>
            <a:defPPr>
              <a:defRPr lang="de-DE"/>
            </a:defPPr>
            <a:lvl1pPr algn="ctr" rtl="0" fontAlgn="base">
              <a:spcBef>
                <a:spcPct val="0"/>
              </a:spcBef>
              <a:spcAft>
                <a:spcPct val="0"/>
              </a:spcAft>
              <a:defRPr sz="2000" kern="1200">
                <a:solidFill>
                  <a:schemeClr val="tx1"/>
                </a:solidFill>
                <a:latin typeface="Verdana" pitchFamily="34" charset="0"/>
                <a:ea typeface="+mn-ea"/>
                <a:cs typeface="+mn-cs"/>
              </a:defRPr>
            </a:lvl1pPr>
            <a:lvl2pPr marL="457200" algn="ctr" rtl="0" fontAlgn="base">
              <a:spcBef>
                <a:spcPct val="0"/>
              </a:spcBef>
              <a:spcAft>
                <a:spcPct val="0"/>
              </a:spcAft>
              <a:defRPr sz="2000" kern="1200">
                <a:solidFill>
                  <a:schemeClr val="tx1"/>
                </a:solidFill>
                <a:latin typeface="Verdana" pitchFamily="34" charset="0"/>
                <a:ea typeface="+mn-ea"/>
                <a:cs typeface="+mn-cs"/>
              </a:defRPr>
            </a:lvl2pPr>
            <a:lvl3pPr marL="914400" algn="ctr" rtl="0" fontAlgn="base">
              <a:spcBef>
                <a:spcPct val="0"/>
              </a:spcBef>
              <a:spcAft>
                <a:spcPct val="0"/>
              </a:spcAft>
              <a:defRPr sz="2000" kern="1200">
                <a:solidFill>
                  <a:schemeClr val="tx1"/>
                </a:solidFill>
                <a:latin typeface="Verdana" pitchFamily="34" charset="0"/>
                <a:ea typeface="+mn-ea"/>
                <a:cs typeface="+mn-cs"/>
              </a:defRPr>
            </a:lvl3pPr>
            <a:lvl4pPr marL="1371600" algn="ctr" rtl="0" fontAlgn="base">
              <a:spcBef>
                <a:spcPct val="0"/>
              </a:spcBef>
              <a:spcAft>
                <a:spcPct val="0"/>
              </a:spcAft>
              <a:defRPr sz="2000" kern="1200">
                <a:solidFill>
                  <a:schemeClr val="tx1"/>
                </a:solidFill>
                <a:latin typeface="Verdana" pitchFamily="34" charset="0"/>
                <a:ea typeface="+mn-ea"/>
                <a:cs typeface="+mn-cs"/>
              </a:defRPr>
            </a:lvl4pPr>
            <a:lvl5pPr marL="1828800" algn="ctr" rtl="0" fontAlgn="base">
              <a:spcBef>
                <a:spcPct val="0"/>
              </a:spcBef>
              <a:spcAft>
                <a:spcPct val="0"/>
              </a:spcAft>
              <a:defRPr sz="2000" kern="1200">
                <a:solidFill>
                  <a:schemeClr val="tx1"/>
                </a:solidFill>
                <a:latin typeface="Verdana" pitchFamily="34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000" kern="1200">
                <a:solidFill>
                  <a:schemeClr val="tx1"/>
                </a:solidFill>
                <a:latin typeface="Verdana" pitchFamily="34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000" kern="1200">
                <a:solidFill>
                  <a:schemeClr val="tx1"/>
                </a:solidFill>
                <a:latin typeface="Verdana" pitchFamily="34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000" kern="1200">
                <a:solidFill>
                  <a:schemeClr val="tx1"/>
                </a:solidFill>
                <a:latin typeface="Verdana" pitchFamily="34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000" kern="1200">
                <a:solidFill>
                  <a:schemeClr val="tx1"/>
                </a:solidFill>
                <a:latin typeface="Verdana" pitchFamily="34" charset="0"/>
                <a:ea typeface="+mn-ea"/>
                <a:cs typeface="+mn-cs"/>
              </a:defRPr>
            </a:lvl9pPr>
          </a:lstStyle>
          <a:p>
            <a:pPr algn="r" eaLnBrk="0" hangingPunct="0"/>
            <a:r>
              <a:rPr kumimoji="0" lang="en-GB" altLang="ja-JP" sz="12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Informal document</a:t>
            </a:r>
            <a:r>
              <a:rPr kumimoji="0" lang="en-GB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kumimoji="0" lang="en-US" altLang="ja-JP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GRSG</a:t>
            </a:r>
            <a:r>
              <a:rPr kumimoji="0" lang="en-GB" altLang="ja-JP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kumimoji="0" lang="en-US" altLang="ja-JP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117-34</a:t>
            </a:r>
            <a:endParaRPr lang="en-GB" altLang="ja-JP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 eaLnBrk="0" hangingPunct="0"/>
            <a:r>
              <a:rPr kumimoji="0" lang="en-GB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kumimoji="0" lang="en-US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117</a:t>
            </a:r>
            <a:r>
              <a:rPr kumimoji="0" lang="en-GB" altLang="ja-JP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</a:t>
            </a:r>
            <a:r>
              <a:rPr kumimoji="0" lang="en-GB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GR</a:t>
            </a:r>
            <a:r>
              <a:rPr kumimoji="0" lang="en-US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SG</a:t>
            </a:r>
            <a:r>
              <a:rPr kumimoji="0" lang="en-GB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GB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08</a:t>
            </a:r>
            <a:r>
              <a:rPr kumimoji="0" lang="en-GB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-10 October 2019,</a:t>
            </a:r>
            <a:r>
              <a:rPr lang="en-GB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r" eaLnBrk="0" hangingPunct="0"/>
            <a:r>
              <a:rPr kumimoji="0" lang="en-GB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agenda item </a:t>
            </a:r>
            <a:r>
              <a:rPr lang="en-US" altLang="ja-JP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7</a:t>
            </a:r>
            <a:endParaRPr kumimoji="0" lang="en-US" altLang="ja-JP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 eaLnBrk="0" hangingPunct="0"/>
            <a:r>
              <a:rPr kumimoji="0" lang="ja-JP" altLang="en-US" sz="1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　</a:t>
            </a:r>
            <a:endParaRPr kumimoji="0" lang="en-GB" altLang="ja-JP" sz="1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73331C34-284A-4083-9C9E-83511CA15110}"/>
              </a:ext>
            </a:extLst>
          </p:cNvPr>
          <p:cNvSpPr txBox="1"/>
          <p:nvPr/>
        </p:nvSpPr>
        <p:spPr>
          <a:xfrm>
            <a:off x="592183" y="627017"/>
            <a:ext cx="267893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CH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Submitted</a:t>
            </a:r>
            <a:r>
              <a:rPr lang="fr-CH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by the expert </a:t>
            </a:r>
            <a:r>
              <a:rPr lang="fr-CH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from</a:t>
            </a:r>
            <a:r>
              <a:rPr lang="fr-CH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Japan </a:t>
            </a:r>
            <a:r>
              <a:rPr lang="en-US" altLang="ja-JP" sz="1000" dirty="0"/>
              <a:t>on behalf of</a:t>
            </a:r>
          </a:p>
          <a:p>
            <a:r>
              <a:rPr lang="en-US" altLang="ja-JP" sz="1000" dirty="0"/>
              <a:t>VRU-</a:t>
            </a:r>
            <a:r>
              <a:rPr lang="en-US" altLang="ja-JP" sz="1000" dirty="0" err="1"/>
              <a:t>Proxi</a:t>
            </a:r>
            <a:r>
              <a:rPr lang="en-US" altLang="ja-JP" sz="1000" dirty="0"/>
              <a:t> Informal Working Group</a:t>
            </a:r>
            <a:endParaRPr lang="en-GB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33490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246743" y="290286"/>
            <a:ext cx="773564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200" b="1" dirty="0"/>
              <a:t>Status of VRU-Proxi Informal Working Group</a:t>
            </a:r>
            <a:endParaRPr kumimoji="1" lang="ja-JP" altLang="en-US" sz="3200" b="1" dirty="0"/>
          </a:p>
        </p:txBody>
      </p:sp>
      <p:sp>
        <p:nvSpPr>
          <p:cNvPr id="3" name="正方形/長方形 2"/>
          <p:cNvSpPr/>
          <p:nvPr/>
        </p:nvSpPr>
        <p:spPr>
          <a:xfrm>
            <a:off x="536367" y="1290736"/>
            <a:ext cx="8087097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2000" dirty="0"/>
              <a:t>Working Document (ECE-TRANS-WP.29-GRSG-2019-16e ) submitted.</a:t>
            </a:r>
          </a:p>
          <a:p>
            <a:endParaRPr lang="en-US" altLang="ja-JP" sz="2000" dirty="0"/>
          </a:p>
          <a:p>
            <a:r>
              <a:rPr lang="en-US" altLang="ja-JP" sz="2000" dirty="0"/>
              <a:t>Informal Document to update WD was planned for explanation in this GRSG session.</a:t>
            </a:r>
          </a:p>
          <a:p>
            <a:endParaRPr lang="en-US" altLang="ja-JP" sz="2000" dirty="0"/>
          </a:p>
          <a:p>
            <a:r>
              <a:rPr lang="en-US" altLang="ja-JP" sz="2000" dirty="0"/>
              <a:t>VRU-Proxi 11</a:t>
            </a:r>
            <a:r>
              <a:rPr lang="en-US" altLang="ja-JP" sz="2000" baseline="30000" dirty="0"/>
              <a:t>th</a:t>
            </a:r>
            <a:r>
              <a:rPr lang="en-US" altLang="ja-JP" sz="2000" dirty="0"/>
              <a:t> session was held on 24-26 September.</a:t>
            </a:r>
          </a:p>
          <a:p>
            <a:r>
              <a:rPr lang="en-US" altLang="ja-JP" sz="2000" dirty="0"/>
              <a:t>Line by line review of updated WD and discussion had been proceeded.</a:t>
            </a:r>
          </a:p>
          <a:p>
            <a:r>
              <a:rPr lang="en-US" altLang="ja-JP" sz="2000" dirty="0"/>
              <a:t> </a:t>
            </a:r>
          </a:p>
          <a:p>
            <a:r>
              <a:rPr lang="en-US" altLang="ja-JP" sz="2000" dirty="0"/>
              <a:t>Regarding hot discussion at the session, IWG reached the conclusion that</a:t>
            </a:r>
          </a:p>
          <a:p>
            <a:r>
              <a:rPr lang="en-US" altLang="ja-JP" sz="2000" dirty="0"/>
              <a:t>it is still too premature to finalize the draft of the regulation in this GRSG session.</a:t>
            </a:r>
          </a:p>
          <a:p>
            <a:endParaRPr lang="en-US" altLang="ja-JP" sz="2000" dirty="0"/>
          </a:p>
          <a:p>
            <a:r>
              <a:rPr lang="en-US" altLang="ja-JP" sz="2000" dirty="0"/>
              <a:t>Today, we will explain about recent status and invite all of you to further discussions.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612780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246743" y="290286"/>
            <a:ext cx="647709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200" b="1" dirty="0"/>
              <a:t>Summary of proposed regulations (1)</a:t>
            </a:r>
            <a:endParaRPr kumimoji="1" lang="ja-JP" altLang="en-US" sz="3200" b="1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551543" y="1375813"/>
            <a:ext cx="841234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Proposal for a new UN Regulation on the approval of devices for reversing motion and motor vehicles with regard to the driver’s awareness of vulnerable road users behind vehicles</a:t>
            </a:r>
            <a:endParaRPr kumimoji="1" lang="ja-JP" altLang="en-US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551543" y="3076894"/>
            <a:ext cx="105535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/>
              <a:t>Scope</a:t>
            </a:r>
            <a:endParaRPr kumimoji="1" lang="ja-JP" altLang="en-US" sz="2800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551543" y="3600114"/>
            <a:ext cx="789973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000" dirty="0"/>
              <a:t>All categories of M and N.</a:t>
            </a:r>
          </a:p>
          <a:p>
            <a:endParaRPr kumimoji="1" lang="en-US" altLang="ja-JP" sz="2000" dirty="0"/>
          </a:p>
          <a:p>
            <a:r>
              <a:rPr lang="en-US" altLang="ja-JP" sz="2000" dirty="0"/>
              <a:t>Exemption;</a:t>
            </a:r>
            <a:endParaRPr kumimoji="1" lang="en-US" altLang="ja-JP" sz="2000" dirty="0"/>
          </a:p>
          <a:p>
            <a:r>
              <a:rPr lang="en-US" altLang="ja-JP" sz="2000" dirty="0"/>
              <a:t>- No consensus on language on exemptions, if any.</a:t>
            </a:r>
          </a:p>
        </p:txBody>
      </p:sp>
    </p:spTree>
    <p:extLst>
      <p:ext uri="{BB962C8B-B14F-4D97-AF65-F5344CB8AC3E}">
        <p14:creationId xmlns:p14="http://schemas.microsoft.com/office/powerpoint/2010/main" val="28777540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246743" y="290286"/>
            <a:ext cx="647709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200" b="1" dirty="0"/>
              <a:t>Summary of proposed regulations (2)</a:t>
            </a:r>
            <a:endParaRPr kumimoji="1" lang="ja-JP" altLang="en-US" sz="3200" b="1" dirty="0"/>
          </a:p>
        </p:txBody>
      </p:sp>
      <p:pic>
        <p:nvPicPr>
          <p:cNvPr id="10" name="図 9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26823" y="3481570"/>
            <a:ext cx="3105054" cy="3176549"/>
          </a:xfrm>
          <a:prstGeom prst="rect">
            <a:avLst/>
          </a:prstGeom>
          <a:noFill/>
          <a:ln>
            <a:noFill/>
          </a:ln>
        </p:spPr>
      </p:pic>
      <p:sp>
        <p:nvSpPr>
          <p:cNvPr id="11" name="テキスト ボックス 10"/>
          <p:cNvSpPr txBox="1"/>
          <p:nvPr/>
        </p:nvSpPr>
        <p:spPr>
          <a:xfrm>
            <a:off x="357579" y="1079627"/>
            <a:ext cx="8422033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000" dirty="0"/>
              <a:t>Multi modal approach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Indirect vision</a:t>
            </a:r>
          </a:p>
          <a:p>
            <a:pPr lvl="1"/>
            <a:r>
              <a:rPr lang="en-US" altLang="ja-JP" sz="2000" dirty="0"/>
              <a:t> (Rear-View Camera, close-proximity rear-mounted mirror*, if appropriate in combination with conventional R46 devices)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Detection systems (e.g. ultrasonic system)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Direct vision through back window</a:t>
            </a:r>
          </a:p>
          <a:p>
            <a:pPr marL="342900" indent="-342900">
              <a:buFontTx/>
              <a:buChar char="-"/>
            </a:pPr>
            <a:r>
              <a:rPr kumimoji="1" lang="en-US" altLang="ja-JP" sz="2000" dirty="0"/>
              <a:t>Combinations of methods </a:t>
            </a:r>
            <a:r>
              <a:rPr lang="en-US" altLang="ja-JP" sz="2000" dirty="0"/>
              <a:t>or </a:t>
            </a:r>
            <a:r>
              <a:rPr kumimoji="1" lang="en-US" altLang="ja-JP" sz="2000" dirty="0"/>
              <a:t>devices</a:t>
            </a:r>
          </a:p>
          <a:p>
            <a:endParaRPr kumimoji="1" lang="en-US" altLang="ja-JP" sz="2000" dirty="0"/>
          </a:p>
          <a:p>
            <a:r>
              <a:rPr kumimoji="1" lang="en-US" altLang="ja-JP" sz="2000" dirty="0"/>
              <a:t>Field of view </a:t>
            </a:r>
            <a:r>
              <a:rPr lang="en-US" altLang="ja-JP" sz="2000" dirty="0"/>
              <a:t>for </a:t>
            </a:r>
            <a:r>
              <a:rPr kumimoji="1" lang="en-US" altLang="ja-JP" sz="2000" dirty="0"/>
              <a:t>direct vision and/or indirect visio</a:t>
            </a:r>
            <a:r>
              <a:rPr lang="en-US" altLang="ja-JP" sz="2000" dirty="0"/>
              <a:t>n devices</a:t>
            </a:r>
            <a:endParaRPr kumimoji="1" lang="en-US" altLang="ja-JP" sz="2000" dirty="0"/>
          </a:p>
          <a:p>
            <a:pPr marL="342900" indent="-342900">
              <a:buFontTx/>
              <a:buChar char="-"/>
            </a:pPr>
            <a:r>
              <a:rPr lang="en-US" altLang="ja-JP" sz="2000" dirty="0"/>
              <a:t>0.8m height x 9 poles</a:t>
            </a:r>
          </a:p>
          <a:p>
            <a:pPr marL="342900" indent="-342900">
              <a:buFontTx/>
              <a:buChar char="-"/>
            </a:pPr>
            <a:r>
              <a:rPr kumimoji="1" lang="en-US" altLang="ja-JP" sz="2000" dirty="0"/>
              <a:t>1</a:t>
            </a:r>
            <a:r>
              <a:rPr kumimoji="1" lang="en-US" altLang="ja-JP" sz="2000" baseline="30000" dirty="0"/>
              <a:t>st</a:t>
            </a:r>
            <a:r>
              <a:rPr kumimoji="1" lang="en-US" altLang="ja-JP" sz="2000" dirty="0"/>
              <a:t> row: 15cmX15cm patch on any part of pole 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2</a:t>
            </a:r>
            <a:r>
              <a:rPr lang="en-US" altLang="ja-JP" sz="2000" baseline="30000" dirty="0"/>
              <a:t>nd</a:t>
            </a:r>
            <a:r>
              <a:rPr lang="en-US" altLang="ja-JP" sz="2000" dirty="0"/>
              <a:t> and 3</a:t>
            </a:r>
            <a:r>
              <a:rPr lang="en-US" altLang="ja-JP" sz="2000" baseline="30000" dirty="0"/>
              <a:t>rd</a:t>
            </a:r>
            <a:r>
              <a:rPr lang="en-US" altLang="ja-JP" sz="2000" dirty="0"/>
              <a:t> row: Whole pole </a:t>
            </a:r>
          </a:p>
          <a:p>
            <a:pPr marL="342900" indent="-342900">
              <a:buFontTx/>
              <a:buChar char="-"/>
            </a:pPr>
            <a:r>
              <a:rPr kumimoji="1" lang="en-US" altLang="ja-JP" sz="2000" dirty="0"/>
              <a:t>1 row to be seen by 1 device</a:t>
            </a:r>
          </a:p>
          <a:p>
            <a:endParaRPr lang="en-US" altLang="ja-JP" sz="2000" dirty="0"/>
          </a:p>
          <a:p>
            <a:pPr marL="342900" indent="-342900">
              <a:buFontTx/>
              <a:buChar char="-"/>
            </a:pPr>
            <a:endParaRPr lang="en-US" altLang="ja-JP" sz="2000" dirty="0"/>
          </a:p>
          <a:p>
            <a:r>
              <a:rPr lang="en-US" altLang="ja-JP" sz="2000" dirty="0"/>
              <a:t>* Still under discussion which vehicles may use this</a:t>
            </a:r>
          </a:p>
          <a:p>
            <a:r>
              <a:rPr kumimoji="1" lang="en-US" altLang="ja-JP" sz="2000" dirty="0"/>
              <a:t>   and under which conditions it should be allowed.</a:t>
            </a:r>
          </a:p>
        </p:txBody>
      </p:sp>
    </p:spTree>
    <p:extLst>
      <p:ext uri="{BB962C8B-B14F-4D97-AF65-F5344CB8AC3E}">
        <p14:creationId xmlns:p14="http://schemas.microsoft.com/office/powerpoint/2010/main" val="30712913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246743" y="262577"/>
            <a:ext cx="659148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200" b="1" dirty="0"/>
              <a:t>Summary of proposed regulations (3)</a:t>
            </a:r>
            <a:endParaRPr kumimoji="1" lang="ja-JP" altLang="en-US" sz="3200" b="1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632081" y="1056485"/>
            <a:ext cx="7974198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/>
              <a:t>Part I Components, Part II Installation</a:t>
            </a:r>
          </a:p>
          <a:p>
            <a:endParaRPr lang="en-US" altLang="ja-JP" sz="2000" dirty="0"/>
          </a:p>
          <a:p>
            <a:r>
              <a:rPr lang="en-US" altLang="ja-JP" sz="2000" dirty="0"/>
              <a:t>Impact test of device mounted on rear of vehicle: [Not needed]</a:t>
            </a:r>
          </a:p>
          <a:p>
            <a:endParaRPr lang="en-US" altLang="ja-JP" sz="2000" dirty="0"/>
          </a:p>
          <a:p>
            <a:r>
              <a:rPr lang="en-US" altLang="ja-JP" sz="2000" dirty="0"/>
              <a:t>Mirrors (still no consensus) 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Interior (fitted at the top of the rear window on the inside of the vehicle), Exterior mirror. </a:t>
            </a:r>
          </a:p>
          <a:p>
            <a:endParaRPr lang="en-US" altLang="ja-JP" sz="2000" dirty="0"/>
          </a:p>
          <a:p>
            <a:r>
              <a:rPr lang="en-US" altLang="ja-JP" sz="2000" dirty="0"/>
              <a:t>Rear-View Camera 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Image</a:t>
            </a:r>
            <a:r>
              <a:rPr lang="ja-JP" altLang="en-US" sz="2000" dirty="0"/>
              <a:t> </a:t>
            </a:r>
            <a:r>
              <a:rPr lang="en-US" altLang="ja-JP" sz="2000" dirty="0"/>
              <a:t>quality,</a:t>
            </a:r>
            <a:r>
              <a:rPr lang="ja-JP" altLang="en-US" sz="2000" dirty="0"/>
              <a:t> </a:t>
            </a:r>
            <a:r>
              <a:rPr lang="en-US" altLang="ja-JP" sz="2000" dirty="0"/>
              <a:t>Display object size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Overlays, Screen change (still no consensus)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Deactivation (still no consensus)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System latency</a:t>
            </a:r>
          </a:p>
          <a:p>
            <a:endParaRPr lang="en-US" altLang="ja-JP" sz="2000" dirty="0"/>
          </a:p>
          <a:p>
            <a:r>
              <a:rPr lang="en-US" altLang="ja-JP" sz="2000" dirty="0"/>
              <a:t>Detection system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Detection area: 0.2m~1.0m *Equivalent for 3.5m by vision</a:t>
            </a:r>
          </a:p>
          <a:p>
            <a:pPr marL="342900" indent="-342900">
              <a:buFontTx/>
              <a:buChar char="-"/>
            </a:pPr>
            <a:r>
              <a:rPr kumimoji="1" lang="en-US" altLang="ja-JP" sz="2000" dirty="0"/>
              <a:t>Detection latency:  0.6s</a:t>
            </a:r>
          </a:p>
          <a:p>
            <a:pPr marL="342900" indent="-342900">
              <a:buFontTx/>
              <a:buChar char="-"/>
            </a:pPr>
            <a:r>
              <a:rPr lang="en-US" altLang="ja-JP" sz="2000" dirty="0"/>
              <a:t>Auditory/Optical/Haptic information : 2 of 3 methods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8137544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246743" y="290286"/>
            <a:ext cx="56565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200" b="1" dirty="0"/>
              <a:t>Remaining key d</a:t>
            </a:r>
            <a:r>
              <a:rPr kumimoji="1" lang="en-US" altLang="ja-JP" sz="3200" b="1" dirty="0"/>
              <a:t>iscussion points</a:t>
            </a:r>
            <a:endParaRPr kumimoji="1" lang="ja-JP" altLang="en-US" sz="3200" b="1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517236" y="1316528"/>
            <a:ext cx="7913461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arenR"/>
            </a:pPr>
            <a:r>
              <a:rPr lang="en-US" altLang="ja-JP" sz="2000" dirty="0"/>
              <a:t>Exemption from the scope.</a:t>
            </a:r>
          </a:p>
          <a:p>
            <a:pPr lvl="1"/>
            <a:r>
              <a:rPr lang="en-US" altLang="ja-JP" sz="2000" dirty="0"/>
              <a:t>Solo tractor etc.</a:t>
            </a:r>
          </a:p>
          <a:p>
            <a:pPr marL="342900" indent="-342900">
              <a:buAutoNum type="arabicParenR"/>
            </a:pPr>
            <a:r>
              <a:rPr lang="en-US" altLang="ja-JP" sz="2000" dirty="0"/>
              <a:t>System response time after start (for Rear-View Camera.)</a:t>
            </a:r>
          </a:p>
          <a:p>
            <a:pPr lvl="1"/>
            <a:r>
              <a:rPr lang="en-US" altLang="ja-JP" sz="2000" dirty="0"/>
              <a:t>Door open, ignition, gear etc. considering MT, AT vehicles for Rear-View Camera integrated with IVI system.</a:t>
            </a:r>
          </a:p>
          <a:p>
            <a:pPr marL="342900" indent="-342900">
              <a:buAutoNum type="arabicParenR"/>
            </a:pPr>
            <a:r>
              <a:rPr lang="en-US" altLang="ja-JP" sz="2000" dirty="0"/>
              <a:t>Overlays</a:t>
            </a:r>
          </a:p>
          <a:p>
            <a:pPr lvl="1"/>
            <a:r>
              <a:rPr lang="en-US" altLang="ja-JP" sz="2000" dirty="0"/>
              <a:t>Transparency, contents etc.</a:t>
            </a:r>
          </a:p>
          <a:p>
            <a:pPr marL="342900" indent="-342900">
              <a:buAutoNum type="arabicParenR"/>
            </a:pPr>
            <a:r>
              <a:rPr lang="en-US" altLang="ja-JP" sz="2000" dirty="0"/>
              <a:t>Deactivation</a:t>
            </a:r>
          </a:p>
          <a:p>
            <a:pPr lvl="1"/>
            <a:r>
              <a:rPr lang="en-US" altLang="ja-JP" sz="2000" dirty="0"/>
              <a:t>“Driver’s modified view” includes switched off or not.</a:t>
            </a:r>
          </a:p>
          <a:p>
            <a:pPr marL="342900" indent="-342900">
              <a:buAutoNum type="arabicParenR"/>
            </a:pPr>
            <a:r>
              <a:rPr lang="en-US" altLang="ja-JP" sz="2000" dirty="0"/>
              <a:t>Direct view by turning around of the driver and including vehicle with or without (additional) Close-proximity rear view mirror.</a:t>
            </a:r>
          </a:p>
          <a:p>
            <a:pPr lvl="1"/>
            <a:r>
              <a:rPr lang="en-US" altLang="ja-JP" sz="2000" dirty="0"/>
              <a:t>Only for certain vehicle length, single seating row, … etc.</a:t>
            </a:r>
          </a:p>
          <a:p>
            <a:pPr marL="342900" indent="-342900">
              <a:buAutoNum type="arabicParenR"/>
            </a:pPr>
            <a:r>
              <a:rPr kumimoji="1" lang="en-US" altLang="ja-JP" sz="2000" dirty="0"/>
              <a:t>Test procedure (fine-tuning only, broad consensus on test approach)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6284712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246743" y="290286"/>
            <a:ext cx="17235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200" b="1" dirty="0"/>
              <a:t>Schedule</a:t>
            </a:r>
            <a:endParaRPr kumimoji="1" lang="ja-JP" altLang="en-US" sz="32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36467" y="1025807"/>
            <a:ext cx="8583223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000" dirty="0"/>
              <a:t>2019</a:t>
            </a:r>
          </a:p>
          <a:p>
            <a:r>
              <a:rPr lang="en-US" altLang="ja-JP" sz="2000" dirty="0"/>
              <a:t>October, November	E-mail and/or Web discussions 		</a:t>
            </a:r>
            <a:endParaRPr kumimoji="1" lang="en-US" altLang="ja-JP" sz="2000" dirty="0"/>
          </a:p>
          <a:p>
            <a:endParaRPr lang="en-US" altLang="ja-JP" sz="2000" dirty="0"/>
          </a:p>
          <a:p>
            <a:r>
              <a:rPr lang="en-US" altLang="ja-JP" sz="2000" dirty="0"/>
              <a:t>November </a:t>
            </a:r>
            <a:r>
              <a:rPr kumimoji="1" lang="en-US" altLang="ja-JP" sz="2000" dirty="0"/>
              <a:t>24-26		</a:t>
            </a:r>
            <a:r>
              <a:rPr lang="en-US" altLang="ja-JP" sz="2000" dirty="0"/>
              <a:t>VRU-Proxi 12</a:t>
            </a:r>
            <a:r>
              <a:rPr lang="en-US" altLang="ja-JP" sz="2000" baseline="30000" dirty="0"/>
              <a:t>th</a:t>
            </a:r>
            <a:r>
              <a:rPr lang="en-US" altLang="ja-JP" sz="2000" dirty="0"/>
              <a:t> meeting </a:t>
            </a:r>
            <a:r>
              <a:rPr kumimoji="1" lang="en-US" altLang="ja-JP" sz="2000" dirty="0"/>
              <a:t>@ Brussels, Belgium</a:t>
            </a:r>
          </a:p>
          <a:p>
            <a:r>
              <a:rPr lang="en-US" altLang="ja-JP" sz="2000" dirty="0">
                <a:solidFill>
                  <a:srgbClr val="FF0000"/>
                </a:solidFill>
              </a:rPr>
              <a:t>	              </a:t>
            </a:r>
            <a:r>
              <a:rPr lang="en-US" altLang="ja-JP" sz="2000" dirty="0">
                <a:solidFill>
                  <a:srgbClr val="0033CC"/>
                </a:solidFill>
              </a:rPr>
              <a:t>PLEASE ATTEND THIS MEETING, ESPECIALLY CPs.</a:t>
            </a:r>
            <a:endParaRPr kumimoji="1" lang="en-US" altLang="ja-JP" sz="2000" dirty="0">
              <a:solidFill>
                <a:srgbClr val="0033CC"/>
              </a:solidFill>
            </a:endParaRPr>
          </a:p>
          <a:p>
            <a:endParaRPr kumimoji="1" lang="en-US" altLang="ja-JP" sz="2000" dirty="0"/>
          </a:p>
          <a:p>
            <a:r>
              <a:rPr kumimoji="1" lang="en-US" altLang="ja-JP" sz="2000" dirty="0"/>
              <a:t>December</a:t>
            </a:r>
            <a:r>
              <a:rPr lang="en-US" altLang="ja-JP" sz="2000" dirty="0"/>
              <a:t>		Final preparation</a:t>
            </a:r>
            <a:r>
              <a:rPr lang="ja-JP" altLang="en-US" sz="2000" dirty="0"/>
              <a:t> </a:t>
            </a:r>
            <a:r>
              <a:rPr kumimoji="1" lang="en-US" altLang="ja-JP" sz="2000" dirty="0"/>
              <a:t>of Working Document</a:t>
            </a:r>
          </a:p>
          <a:p>
            <a:endParaRPr lang="en-US" altLang="ja-JP" sz="2000" dirty="0"/>
          </a:p>
          <a:p>
            <a:r>
              <a:rPr kumimoji="1" lang="en-US" altLang="ja-JP" sz="2000" dirty="0"/>
              <a:t>2020</a:t>
            </a:r>
          </a:p>
          <a:p>
            <a:r>
              <a:rPr lang="en-US" altLang="ja-JP" sz="2000" dirty="0"/>
              <a:t>January 			Submit Working Document to 118</a:t>
            </a:r>
            <a:r>
              <a:rPr lang="en-US" altLang="ja-JP" sz="2000" baseline="30000" dirty="0"/>
              <a:t>th</a:t>
            </a:r>
            <a:r>
              <a:rPr lang="en-US" altLang="ja-JP" sz="2000" dirty="0"/>
              <a:t> GRSG</a:t>
            </a:r>
          </a:p>
          <a:p>
            <a:r>
              <a:rPr kumimoji="1" lang="en-US" altLang="ja-JP" sz="2000" dirty="0"/>
              <a:t>February 5-7		VRU-Proxi 13</a:t>
            </a:r>
            <a:r>
              <a:rPr kumimoji="1" lang="en-US" altLang="ja-JP" sz="2000" baseline="30000" dirty="0"/>
              <a:t>th</a:t>
            </a:r>
            <a:r>
              <a:rPr kumimoji="1" lang="en-US" altLang="ja-JP" sz="2000" dirty="0"/>
              <a:t> meeting @</a:t>
            </a:r>
            <a:r>
              <a:rPr lang="en-US" altLang="ja-JP" sz="2000" dirty="0"/>
              <a:t> Osaka, Japan</a:t>
            </a:r>
          </a:p>
          <a:p>
            <a:r>
              <a:rPr lang="en-US" altLang="ja-JP" sz="2000" b="1" dirty="0"/>
              <a:t>March 30-April 3		Proposal to  </a:t>
            </a:r>
            <a:r>
              <a:rPr kumimoji="1" lang="en-US" altLang="ja-JP" sz="2000" b="1" dirty="0"/>
              <a:t>118</a:t>
            </a:r>
            <a:r>
              <a:rPr kumimoji="1" lang="en-US" altLang="ja-JP" sz="2000" b="1" baseline="30000" dirty="0"/>
              <a:t>th</a:t>
            </a:r>
            <a:r>
              <a:rPr kumimoji="1" lang="en-US" altLang="ja-JP" sz="2000" b="1" dirty="0"/>
              <a:t> GRSG (TOR of IWG)</a:t>
            </a:r>
            <a:endParaRPr kumimoji="1" lang="ja-JP" altLang="en-US" sz="2000" b="1" dirty="0"/>
          </a:p>
        </p:txBody>
      </p:sp>
      <p:sp>
        <p:nvSpPr>
          <p:cNvPr id="4" name="正方形/長方形 3"/>
          <p:cNvSpPr/>
          <p:nvPr/>
        </p:nvSpPr>
        <p:spPr>
          <a:xfrm>
            <a:off x="336466" y="4922911"/>
            <a:ext cx="8583223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2000" b="1" dirty="0">
                <a:solidFill>
                  <a:srgbClr val="0033CC"/>
                </a:solidFill>
              </a:rPr>
              <a:t>If you have any comments or questions for the draft regulation, please let us know. And also, we welcome you to join further discussions.</a:t>
            </a:r>
          </a:p>
          <a:p>
            <a:endParaRPr lang="en-US" altLang="ja-JP" sz="2000" dirty="0"/>
          </a:p>
          <a:p>
            <a:r>
              <a:rPr lang="en-US" altLang="ja-JP" sz="2000" b="1" dirty="0">
                <a:cs typeface="Times New Roman" panose="02020603050405020304" pitchFamily="18" charset="0"/>
              </a:rPr>
              <a:t>Contact: Reversing Motion TF chair  Akinari HIRAO, Ph. D.</a:t>
            </a:r>
          </a:p>
          <a:p>
            <a:r>
              <a:rPr lang="en-US" altLang="ja-JP" sz="2000" b="1" dirty="0">
                <a:cs typeface="Times New Roman" panose="02020603050405020304" pitchFamily="18" charset="0"/>
              </a:rPr>
              <a:t>	   a-hirao@mail.nissan.co.jp</a:t>
            </a:r>
            <a:endParaRPr lang="en-US" altLang="ja-JP" b="1" dirty="0"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765151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1843314" y="2830286"/>
            <a:ext cx="534915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200" b="1" dirty="0"/>
              <a:t>Thank you for your attention.</a:t>
            </a:r>
            <a:endParaRPr kumimoji="1" lang="ja-JP" alt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9385721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536</TotalTime>
  <Words>589</Words>
  <Application>Microsoft Office PowerPoint</Application>
  <PresentationFormat>On-screen Show (4:3)</PresentationFormat>
  <Paragraphs>95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Times New Roman</vt:lpstr>
      <vt:lpstr>Office テーマ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ALLIANCE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HIRAO, AKINARI</dc:creator>
  <cp:lastModifiedBy>Francois E. Guichard</cp:lastModifiedBy>
  <cp:revision>39</cp:revision>
  <dcterms:created xsi:type="dcterms:W3CDTF">2018-09-17T00:18:58Z</dcterms:created>
  <dcterms:modified xsi:type="dcterms:W3CDTF">2019-10-07T12:19:48Z</dcterms:modified>
</cp:coreProperties>
</file>

<file path=docProps/thumbnail.jpeg>
</file>