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9"/>
  </p:notesMasterIdLst>
  <p:handoutMasterIdLst>
    <p:handoutMasterId r:id="rId20"/>
  </p:handoutMasterIdLst>
  <p:sldIdLst>
    <p:sldId id="298" r:id="rId3"/>
    <p:sldId id="269" r:id="rId4"/>
    <p:sldId id="290" r:id="rId5"/>
    <p:sldId id="284" r:id="rId6"/>
    <p:sldId id="282" r:id="rId7"/>
    <p:sldId id="293" r:id="rId8"/>
    <p:sldId id="297" r:id="rId9"/>
    <p:sldId id="280" r:id="rId10"/>
    <p:sldId id="281" r:id="rId11"/>
    <p:sldId id="274" r:id="rId12"/>
    <p:sldId id="275" r:id="rId13"/>
    <p:sldId id="295" r:id="rId14"/>
    <p:sldId id="296" r:id="rId15"/>
    <p:sldId id="291" r:id="rId16"/>
    <p:sldId id="294" r:id="rId17"/>
    <p:sldId id="289" r:id="rId18"/>
  </p:sldIdLst>
  <p:sldSz cx="12192000" cy="6858000"/>
  <p:notesSz cx="7099300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ivier Fontaine" initials="OF" lastIdx="1" clrIdx="0">
    <p:extLst>
      <p:ext uri="{19B8F6BF-5375-455C-9EA6-DF929625EA0E}">
        <p15:presenceInfo xmlns:p15="http://schemas.microsoft.com/office/powerpoint/2012/main" userId="S::ofontaine@oica.net::86a309a6-0139-406c-bcec-53a3924d5e3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AFE9EF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23" autoAdjust="0"/>
    <p:restoredTop sz="86515" autoAdjust="0"/>
  </p:normalViewPr>
  <p:slideViewPr>
    <p:cSldViewPr>
      <p:cViewPr varScale="1">
        <p:scale>
          <a:sx n="95" d="100"/>
          <a:sy n="95" d="100"/>
        </p:scale>
        <p:origin x="840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434630173835156E-2"/>
          <c:y val="5.3085875984251962E-2"/>
          <c:w val="0.87691080047153069"/>
          <c:h val="0.72854945866141729"/>
        </c:manualLayout>
      </c:layout>
      <c:scatterChart>
        <c:scatterStyle val="smooth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Valeur des Y</c:v>
                </c:pt>
              </c:strCache>
            </c:strRef>
          </c:tx>
          <c:spPr>
            <a:ln>
              <a:solidFill>
                <a:schemeClr val="accent2">
                  <a:lumMod val="75000"/>
                </a:schemeClr>
              </a:solidFill>
            </a:ln>
          </c:spPr>
          <c:marker>
            <c:symbol val="none"/>
          </c:marker>
          <c:dPt>
            <c:idx val="3"/>
            <c:marker>
              <c:symbol val="circle"/>
              <c:size val="5"/>
              <c:spPr>
                <a:solidFill>
                  <a:schemeClr val="accent2">
                    <a:lumMod val="75000"/>
                  </a:schemeClr>
                </a:solidFill>
                <a:ln>
                  <a:noFill/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3379-4CA4-B47F-04DC8C0E932A}"/>
              </c:ext>
            </c:extLst>
          </c:dPt>
          <c:dPt>
            <c:idx val="4"/>
            <c:marker>
              <c:symbol val="circle"/>
              <c:size val="4"/>
              <c:spPr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3379-4CA4-B47F-04DC8C0E932A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2-3379-4CA4-B47F-04DC8C0E932A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3-3379-4CA4-B47F-04DC8C0E932A}"/>
              </c:ext>
            </c:extLst>
          </c:dPt>
          <c:dPt>
            <c:idx val="7"/>
            <c:marker>
              <c:symbol val="circle"/>
              <c:size val="4"/>
              <c:spPr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3379-4CA4-B47F-04DC8C0E932A}"/>
              </c:ext>
            </c:extLst>
          </c:dPt>
          <c:dPt>
            <c:idx val="8"/>
            <c:marker>
              <c:symbol val="circle"/>
              <c:size val="4"/>
              <c:spPr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3379-4CA4-B47F-04DC8C0E932A}"/>
              </c:ext>
            </c:extLst>
          </c:dPt>
          <c:xVal>
            <c:numRef>
              <c:f>Feuil1!$A$2:$A$11</c:f>
              <c:numCache>
                <c:formatCode>General</c:formatCode>
                <c:ptCount val="10"/>
                <c:pt idx="1">
                  <c:v>0.5</c:v>
                </c:pt>
                <c:pt idx="2">
                  <c:v>0.6</c:v>
                </c:pt>
                <c:pt idx="3">
                  <c:v>0.7</c:v>
                </c:pt>
                <c:pt idx="4">
                  <c:v>0.8</c:v>
                </c:pt>
                <c:pt idx="5">
                  <c:v>1</c:v>
                </c:pt>
                <c:pt idx="6">
                  <c:v>1.5</c:v>
                </c:pt>
                <c:pt idx="7">
                  <c:v>1.8</c:v>
                </c:pt>
                <c:pt idx="8">
                  <c:v>2.5</c:v>
                </c:pt>
                <c:pt idx="9">
                  <c:v>3</c:v>
                </c:pt>
              </c:numCache>
            </c:numRef>
          </c:xVal>
          <c:yVal>
            <c:numRef>
              <c:f>Feuil1!$B$2:$B$11</c:f>
              <c:numCache>
                <c:formatCode>General</c:formatCode>
                <c:ptCount val="10"/>
                <c:pt idx="1">
                  <c:v>0.67</c:v>
                </c:pt>
                <c:pt idx="2">
                  <c:v>0.55000000000000004</c:v>
                </c:pt>
                <c:pt idx="3">
                  <c:v>0.45</c:v>
                </c:pt>
                <c:pt idx="4">
                  <c:v>0.4</c:v>
                </c:pt>
                <c:pt idx="5">
                  <c:v>0.35</c:v>
                </c:pt>
                <c:pt idx="6">
                  <c:v>0.27500000000000002</c:v>
                </c:pt>
                <c:pt idx="7">
                  <c:v>0.25</c:v>
                </c:pt>
                <c:pt idx="8">
                  <c:v>0.22500000000000001</c:v>
                </c:pt>
                <c:pt idx="9">
                  <c:v>0.22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3379-4CA4-B47F-04DC8C0E93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035456"/>
        <c:axId val="38037376"/>
      </c:scatterChart>
      <c:valAx>
        <c:axId val="38035456"/>
        <c:scaling>
          <c:orientation val="minMax"/>
          <c:max val="3"/>
        </c:scaling>
        <c:delete val="0"/>
        <c:axPos val="b"/>
        <c:title>
          <c:tx>
            <c:rich>
              <a:bodyPr/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fr-FR" sz="1200" b="1" i="0" u="none" strike="noStrike" baseline="0" dirty="0">
                    <a:solidFill>
                      <a:srgbClr val="000000"/>
                    </a:solidFill>
                    <a:latin typeface="Calibri"/>
                  </a:rPr>
                  <a:t>Distance </a:t>
                </a:r>
                <a:r>
                  <a:rPr lang="fr-FR" sz="1200" b="0" i="1" u="none" strike="noStrike" baseline="0" dirty="0">
                    <a:solidFill>
                      <a:srgbClr val="000000"/>
                    </a:solidFill>
                    <a:latin typeface="Calibri"/>
                  </a:rPr>
                  <a:t>(m)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38037376"/>
        <c:crosses val="autoZero"/>
        <c:crossBetween val="midCat"/>
        <c:majorUnit val="0.5"/>
      </c:valAx>
      <c:valAx>
        <c:axId val="38037376"/>
        <c:scaling>
          <c:orientation val="minMax"/>
          <c:max val="0.8"/>
          <c:min val="0.2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fr-FR" sz="1200" b="1" i="0" u="none" strike="noStrike" baseline="0" dirty="0">
                    <a:solidFill>
                      <a:srgbClr val="000000"/>
                    </a:solidFill>
                    <a:latin typeface="Calibri"/>
                  </a:rPr>
                  <a:t>Time of </a:t>
                </a:r>
                <a:r>
                  <a:rPr lang="fr-FR" sz="1200" b="1" i="0" u="none" strike="noStrike" baseline="0" dirty="0" err="1">
                    <a:solidFill>
                      <a:srgbClr val="000000"/>
                    </a:solidFill>
                    <a:latin typeface="Calibri"/>
                  </a:rPr>
                  <a:t>accomodation</a:t>
                </a:r>
                <a:r>
                  <a:rPr lang="fr-FR" sz="1200" b="1" i="0" u="none" strike="noStrike" baseline="0" dirty="0">
                    <a:solidFill>
                      <a:srgbClr val="000000"/>
                    </a:solidFill>
                    <a:latin typeface="Calibri"/>
                  </a:rPr>
                  <a:t> </a:t>
                </a:r>
                <a:r>
                  <a:rPr lang="fr-FR" sz="1200" b="0" i="1" u="none" strike="noStrike" baseline="0" dirty="0">
                    <a:solidFill>
                      <a:srgbClr val="000000"/>
                    </a:solidFill>
                    <a:latin typeface="Calibri"/>
                  </a:rPr>
                  <a:t>(sec)</a:t>
                </a:r>
              </a:p>
            </c:rich>
          </c:tx>
          <c:layout>
            <c:manualLayout>
              <c:xMode val="edge"/>
              <c:yMode val="edge"/>
              <c:x val="0"/>
              <c:y val="0.1430636603794043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 b="1"/>
            </a:pPr>
            <a:endParaRPr lang="en-US"/>
          </a:p>
        </c:txPr>
        <c:crossAx val="38035456"/>
        <c:crosses val="autoZero"/>
        <c:crossBetween val="midCat"/>
        <c:minorUnit val="5.000000000000001E-2"/>
      </c:valAx>
      <c:spPr>
        <a:noFill/>
        <a:ln w="25391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799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7085" cy="512638"/>
          </a:xfrm>
          <a:prstGeom prst="rect">
            <a:avLst/>
          </a:prstGeom>
        </p:spPr>
        <p:txBody>
          <a:bodyPr vert="horz" lIns="95372" tIns="47686" rIns="95372" bIns="47686" rtlCol="0"/>
          <a:lstStyle>
            <a:lvl1pPr algn="l">
              <a:defRPr sz="13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0548" y="0"/>
            <a:ext cx="3077085" cy="512638"/>
          </a:xfrm>
          <a:prstGeom prst="rect">
            <a:avLst/>
          </a:prstGeom>
        </p:spPr>
        <p:txBody>
          <a:bodyPr vert="horz" lIns="95372" tIns="47686" rIns="95372" bIns="47686" rtlCol="0"/>
          <a:lstStyle>
            <a:lvl1pPr algn="r">
              <a:defRPr sz="1300"/>
            </a:lvl1pPr>
          </a:lstStyle>
          <a:p>
            <a:fld id="{C54D0299-3734-408F-BE89-7B5D604F3AE9}" type="datetimeFigureOut">
              <a:rPr lang="fr-FR" smtClean="0"/>
              <a:t>07/10/2019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721976"/>
            <a:ext cx="3077085" cy="512638"/>
          </a:xfrm>
          <a:prstGeom prst="rect">
            <a:avLst/>
          </a:prstGeom>
        </p:spPr>
        <p:txBody>
          <a:bodyPr vert="horz" lIns="95372" tIns="47686" rIns="95372" bIns="47686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0548" y="9721976"/>
            <a:ext cx="3077085" cy="512638"/>
          </a:xfrm>
          <a:prstGeom prst="rect">
            <a:avLst/>
          </a:prstGeom>
        </p:spPr>
        <p:txBody>
          <a:bodyPr vert="horz" lIns="95372" tIns="47686" rIns="95372" bIns="47686" rtlCol="0" anchor="b"/>
          <a:lstStyle>
            <a:lvl1pPr algn="r">
              <a:defRPr sz="1300"/>
            </a:lvl1pPr>
          </a:lstStyle>
          <a:p>
            <a:fld id="{986FC91E-EDAE-45FA-B21E-72AE395D1E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5419" cy="51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6" rIns="95791" bIns="47896" numCol="1" anchor="t" anchorCtr="0" compatLnSpc="1">
            <a:prstTxWarp prst="textNoShape">
              <a:avLst/>
            </a:prstTxWarp>
          </a:bodyPr>
          <a:lstStyle>
            <a:lvl1pPr defTabSz="958687">
              <a:defRPr sz="13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215" y="0"/>
            <a:ext cx="3075418" cy="51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6" rIns="95791" bIns="47896" numCol="1" anchor="t" anchorCtr="0" compatLnSpc="1">
            <a:prstTxWarp prst="textNoShape">
              <a:avLst/>
            </a:prstTxWarp>
          </a:bodyPr>
          <a:lstStyle>
            <a:lvl1pPr algn="r" defTabSz="958687">
              <a:defRPr sz="13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700" y="768350"/>
            <a:ext cx="6821488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097" y="4860989"/>
            <a:ext cx="5679107" cy="4605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6" rIns="95791" bIns="478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327"/>
            <a:ext cx="3075419" cy="51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6" rIns="95791" bIns="47896" numCol="1" anchor="b" anchorCtr="0" compatLnSpc="1">
            <a:prstTxWarp prst="textNoShape">
              <a:avLst/>
            </a:prstTxWarp>
          </a:bodyPr>
          <a:lstStyle>
            <a:lvl1pPr defTabSz="958687">
              <a:defRPr sz="13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215" y="9720327"/>
            <a:ext cx="3075418" cy="51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6" rIns="95791" bIns="47896" numCol="1" anchor="b" anchorCtr="0" compatLnSpc="1">
            <a:prstTxWarp prst="textNoShape">
              <a:avLst/>
            </a:prstTxWarp>
          </a:bodyPr>
          <a:lstStyle>
            <a:lvl1pPr algn="r" defTabSz="958687">
              <a:defRPr sz="13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See annexes for details</a:t>
            </a:r>
            <a:r>
              <a:rPr lang="en-GB" baseline="0" dirty="0"/>
              <a:t> on accommodation time, accidentology analysis, and statistics.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2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3015050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HUD improving</a:t>
            </a:r>
            <a:r>
              <a:rPr lang="en-GB" baseline="0" dirty="0"/>
              <a:t> time to information while limiting head move and accommodation time ; evaluation on test panel, middle aged drivers.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14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6096582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Road safety strategies, for</a:t>
            </a:r>
            <a:r>
              <a:rPr lang="en-GB" baseline="0" dirty="0"/>
              <a:t> all countries, benefit from analysis &amp; recommendations on best driving practices: </a:t>
            </a:r>
            <a:r>
              <a:rPr lang="en-GB" dirty="0"/>
              <a:t>https://www.who.int/violence_injury_prevention/road_safety_status/2018/en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Traffic fatalities in 2016 were down 3.6% compared to 2010, but raised in the last years, </a:t>
            </a:r>
            <a:r>
              <a:rPr lang="fr-FR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long-</a:t>
            </a:r>
            <a:r>
              <a:rPr lang="fr-FR" sz="1200" b="0" i="0" u="none" strike="noStrike" kern="1200" baseline="0" dirty="0" err="1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term</a:t>
            </a:r>
            <a:r>
              <a:rPr lang="fr-FR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trend </a:t>
            </a:r>
            <a:r>
              <a:rPr lang="fr-FR" sz="1200" b="0" i="0" u="none" strike="noStrike" kern="1200" baseline="0" dirty="0" err="1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is</a:t>
            </a:r>
            <a:r>
              <a:rPr lang="fr-FR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« positive 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but very far from sufficient</a:t>
            </a:r>
            <a:r>
              <a:rPr lang="fr-FR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»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15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8151152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16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70368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3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0590893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While driving, first is the far sighted </a:t>
            </a:r>
            <a:r>
              <a:rPr lang="en-GB" dirty="0" err="1"/>
              <a:t>FoV</a:t>
            </a:r>
            <a:r>
              <a:rPr lang="en-GB" dirty="0"/>
              <a:t>, behind [dashboard-steering wheel and low/high engine commands],</a:t>
            </a:r>
          </a:p>
          <a:p>
            <a:r>
              <a:rPr lang="en-GB" dirty="0"/>
              <a:t>Completed with rear view devices</a:t>
            </a:r>
            <a:r>
              <a:rPr lang="en-GB" baseline="0" dirty="0"/>
              <a:t> and </a:t>
            </a:r>
            <a:r>
              <a:rPr lang="en-GB" dirty="0"/>
              <a:t>basic driving </a:t>
            </a:r>
            <a:r>
              <a:rPr lang="en-GB" dirty="0" err="1"/>
              <a:t>informations</a:t>
            </a:r>
            <a:r>
              <a:rPr lang="en-GB" dirty="0"/>
              <a:t>,</a:t>
            </a:r>
          </a:p>
          <a:p>
            <a:r>
              <a:rPr lang="en-GB" dirty="0"/>
              <a:t>FVA brings forward with Augmente</a:t>
            </a:r>
            <a:r>
              <a:rPr lang="en-GB" baseline="0" dirty="0"/>
              <a:t>d real Vision.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4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4147938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5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166601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6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754629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Videos on Augmented Field of Vision: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PSA https://www.youtube.com/watch?v=0OdZXf1E7Z8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Continental https://www.youtube.com/watch?v=3uuQSSnO7IE 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8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7041288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9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3893652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10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0366801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11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07503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1920138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ADF96-E6CA-4184-9617-4AA0842E2F41}" type="slidenum">
              <a:rPr lang="ja-JP" altLang="fr-FR" smtClean="0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1990590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694692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7779574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951318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0937965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037910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ADF96-E6CA-4184-9617-4AA0842E2F41}" type="slidenum">
              <a:rPr lang="ja-JP" altLang="fr-FR" smtClean="0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9807924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0325985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9231980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1678593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5377636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371573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49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886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slide" Target="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0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99F0EA-7520-4BA3-9372-7D60FA725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4864"/>
            <a:ext cx="10515600" cy="2045643"/>
          </a:xfrm>
        </p:spPr>
        <p:txBody>
          <a:bodyPr/>
          <a:lstStyle/>
          <a:p>
            <a:r>
              <a:rPr lang="en-GB" dirty="0"/>
              <a:t>Direct driving field of vision:</a:t>
            </a:r>
            <a:br>
              <a:rPr lang="en-GB" dirty="0"/>
            </a:br>
            <a:r>
              <a:rPr lang="en-GB" sz="4000" dirty="0"/>
              <a:t>Toward a Field of View Assistant (FOVA)</a:t>
            </a:r>
            <a:br>
              <a:rPr lang="en-GB" sz="4000" dirty="0"/>
            </a:br>
            <a:br>
              <a:rPr lang="en-GB" sz="4000" dirty="0"/>
            </a:br>
            <a:r>
              <a:rPr lang="en-GB" sz="3200" dirty="0"/>
              <a:t>UN Regulation No.125</a:t>
            </a:r>
            <a:endParaRPr lang="en-GB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C6D9241-D98A-4B0F-AD29-746BF2120204}"/>
              </a:ext>
            </a:extLst>
          </p:cNvPr>
          <p:cNvSpPr txBox="1"/>
          <p:nvPr/>
        </p:nvSpPr>
        <p:spPr>
          <a:xfrm>
            <a:off x="7824192" y="5518973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GRSG-117</a:t>
            </a:r>
          </a:p>
          <a:p>
            <a:r>
              <a:rPr lang="fr-FR" dirty="0"/>
              <a:t>8-11 </a:t>
            </a:r>
            <a:r>
              <a:rPr lang="fr-FR" dirty="0" err="1"/>
              <a:t>October</a:t>
            </a:r>
            <a:r>
              <a:rPr lang="fr-FR" dirty="0"/>
              <a:t> 2019</a:t>
            </a:r>
            <a:endParaRPr lang="en-GB" dirty="0"/>
          </a:p>
        </p:txBody>
      </p:sp>
      <p:sp>
        <p:nvSpPr>
          <p:cNvPr id="4" name="ZoneTexte 2">
            <a:extLst>
              <a:ext uri="{FF2B5EF4-FFF2-40B4-BE49-F238E27FC236}">
                <a16:creationId xmlns:a16="http://schemas.microsoft.com/office/drawing/2014/main" id="{FA23CD5C-0972-4ABD-877A-76295D744073}"/>
              </a:ext>
            </a:extLst>
          </p:cNvPr>
          <p:cNvSpPr txBox="1"/>
          <p:nvPr/>
        </p:nvSpPr>
        <p:spPr>
          <a:xfrm>
            <a:off x="8400256" y="260648"/>
            <a:ext cx="36724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/>
              <a:t>Informal </a:t>
            </a:r>
            <a:r>
              <a:rPr lang="en-US" sz="1400" u="sng"/>
              <a:t>document</a:t>
            </a:r>
            <a:r>
              <a:rPr lang="en-US" sz="1400"/>
              <a:t> </a:t>
            </a:r>
            <a:r>
              <a:rPr lang="en-US" sz="1400" b="1"/>
              <a:t>GRSG-117-27</a:t>
            </a:r>
            <a:endParaRPr lang="en-US" sz="1400" b="1" dirty="0"/>
          </a:p>
          <a:p>
            <a:r>
              <a:rPr lang="en-US" sz="1400" dirty="0"/>
              <a:t>117th GRSG, 8–11 October 2019</a:t>
            </a:r>
          </a:p>
          <a:p>
            <a:r>
              <a:rPr lang="en-US" sz="1400" dirty="0"/>
              <a:t>Agenda item 22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129142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Bildergebnis fÃ¼r audible alarm symbol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Bildergebnis fÃ¼r audible alarm symbol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331355" y="5729416"/>
            <a:ext cx="53976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Driver navigation and warning: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Highlighting  vulnerable road users (here cyclist)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Blocking the road (here with red</a:t>
            </a:r>
            <a:r>
              <a:rPr lang="de-DE" b="1" dirty="0">
                <a:solidFill>
                  <a:srgbClr val="C00000"/>
                </a:solidFill>
              </a:rPr>
              <a:t> X</a:t>
            </a:r>
            <a:r>
              <a:rPr lang="de-DE" dirty="0"/>
              <a:t>)</a:t>
            </a:r>
            <a:endParaRPr lang="en-US" dirty="0"/>
          </a:p>
        </p:txBody>
      </p:sp>
      <p:pic>
        <p:nvPicPr>
          <p:cNvPr id="3074" name="Picture 2" descr="D:\Ansgar 151116\Gesetze\GRSG\Augmented View\image_1.d4ae24c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882" y="1371601"/>
            <a:ext cx="7844118" cy="441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39276" y="1903242"/>
            <a:ext cx="2021953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err="1">
                <a:sym typeface="Wingdings" panose="05000000000000000000" pitchFamily="2" charset="2"/>
              </a:rPr>
              <a:t>Overlaying</a:t>
            </a:r>
            <a:r>
              <a:rPr lang="de-DE" dirty="0">
                <a:sym typeface="Wingdings" panose="05000000000000000000" pitchFamily="2" charset="2"/>
              </a:rPr>
              <a:t> </a:t>
            </a:r>
          </a:p>
          <a:p>
            <a:pPr algn="ctr"/>
            <a:r>
              <a:rPr lang="de-DE" dirty="0" err="1">
                <a:sym typeface="Wingdings" panose="05000000000000000000" pitchFamily="2" charset="2"/>
              </a:rPr>
              <a:t>driver</a:t>
            </a:r>
            <a:r>
              <a:rPr lang="de-DE" dirty="0">
                <a:sym typeface="Wingdings" panose="05000000000000000000" pitchFamily="2" charset="2"/>
              </a:rPr>
              <a:t> relevant information in the field of </a:t>
            </a:r>
            <a:r>
              <a:rPr lang="de-DE" dirty="0" err="1">
                <a:sym typeface="Wingdings" panose="05000000000000000000" pitchFamily="2" charset="2"/>
              </a:rPr>
              <a:t>vision</a:t>
            </a:r>
            <a:endParaRPr lang="de-DE" dirty="0">
              <a:sym typeface="Wingdings" panose="05000000000000000000" pitchFamily="2" charset="2"/>
            </a:endParaRPr>
          </a:p>
        </p:txBody>
      </p:sp>
      <p:grpSp>
        <p:nvGrpSpPr>
          <p:cNvPr id="5" name="Groupe 4"/>
          <p:cNvGrpSpPr/>
          <p:nvPr/>
        </p:nvGrpSpPr>
        <p:grpSpPr>
          <a:xfrm>
            <a:off x="4871864" y="4437112"/>
            <a:ext cx="5173323" cy="1292304"/>
            <a:chOff x="4871864" y="4437112"/>
            <a:chExt cx="5173323" cy="1292304"/>
          </a:xfrm>
        </p:grpSpPr>
        <p:sp>
          <p:nvSpPr>
            <p:cNvPr id="2" name="Ellipse 1"/>
            <p:cNvSpPr/>
            <p:nvPr/>
          </p:nvSpPr>
          <p:spPr>
            <a:xfrm>
              <a:off x="4871864" y="4437112"/>
              <a:ext cx="3024336" cy="720080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8308813" y="5360084"/>
              <a:ext cx="1736374" cy="369332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Speed on HUD</a:t>
              </a:r>
            </a:p>
          </p:txBody>
        </p:sp>
        <p:cxnSp>
          <p:nvCxnSpPr>
            <p:cNvPr id="17" name="Connecteur droit avec flèche 16"/>
            <p:cNvCxnSpPr>
              <a:stCxn id="16" idx="1"/>
              <a:endCxn id="2" idx="5"/>
            </p:cNvCxnSpPr>
            <p:nvPr/>
          </p:nvCxnSpPr>
          <p:spPr>
            <a:xfrm flipH="1" flipV="1">
              <a:off x="7453296" y="5051739"/>
              <a:ext cx="855517" cy="493011"/>
            </a:xfrm>
            <a:prstGeom prst="straightConnector1">
              <a:avLst/>
            </a:prstGeom>
            <a:ln w="19050">
              <a:solidFill>
                <a:schemeClr val="accent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9"/>
          <p:cNvSpPr txBox="1"/>
          <p:nvPr/>
        </p:nvSpPr>
        <p:spPr>
          <a:xfrm>
            <a:off x="278671" y="4797152"/>
            <a:ext cx="198806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err="1">
                <a:solidFill>
                  <a:srgbClr val="00B050"/>
                </a:solidFill>
                <a:sym typeface="Wingdings" panose="05000000000000000000" pitchFamily="2" charset="2"/>
              </a:rPr>
              <a:t>Overlaying</a:t>
            </a:r>
            <a:r>
              <a:rPr lang="de-DE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de-DE" dirty="0" err="1">
                <a:solidFill>
                  <a:srgbClr val="00B050"/>
                </a:solidFill>
                <a:sym typeface="Wingdings" panose="05000000000000000000" pitchFamily="2" charset="2"/>
              </a:rPr>
              <a:t>lines</a:t>
            </a:r>
            <a:r>
              <a:rPr lang="de-DE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de-DE" dirty="0" err="1">
                <a:solidFill>
                  <a:srgbClr val="00B050"/>
                </a:solidFill>
                <a:sym typeface="Wingdings" panose="05000000000000000000" pitchFamily="2" charset="2"/>
              </a:rPr>
              <a:t>and</a:t>
            </a:r>
            <a:r>
              <a:rPr lang="de-DE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de-DE" dirty="0" err="1">
                <a:solidFill>
                  <a:srgbClr val="00B050"/>
                </a:solidFill>
                <a:sym typeface="Wingdings" panose="05000000000000000000" pitchFamily="2" charset="2"/>
              </a:rPr>
              <a:t>characters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6207334" y="332656"/>
            <a:ext cx="57522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/>
              <a:t>Field of View Assistant (FOVA)</a:t>
            </a:r>
          </a:p>
        </p:txBody>
      </p:sp>
      <p:sp>
        <p:nvSpPr>
          <p:cNvPr id="13" name="TextBox 24"/>
          <p:cNvSpPr txBox="1"/>
          <p:nvPr/>
        </p:nvSpPr>
        <p:spPr>
          <a:xfrm>
            <a:off x="9336017" y="6398545"/>
            <a:ext cx="2355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Source: </a:t>
            </a:r>
            <a:r>
              <a:rPr lang="de-DE" sz="1600" dirty="0" err="1"/>
              <a:t>WayRay</a:t>
            </a:r>
            <a:r>
              <a:rPr lang="de-DE" sz="1600" dirty="0"/>
              <a:t> - 2019</a:t>
            </a:r>
            <a:endParaRPr lang="en-US" sz="1600" dirty="0"/>
          </a:p>
        </p:txBody>
      </p:sp>
      <p:sp>
        <p:nvSpPr>
          <p:cNvPr id="3" name="Rectangle 2"/>
          <p:cNvSpPr/>
          <p:nvPr/>
        </p:nvSpPr>
        <p:spPr>
          <a:xfrm>
            <a:off x="10476438" y="2996952"/>
            <a:ext cx="155035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>
                <a:solidFill>
                  <a:srgbClr val="FF0000"/>
                </a:solidFill>
              </a:rPr>
              <a:t>Avoid</a:t>
            </a:r>
            <a:r>
              <a:rPr lang="fr-FR" b="1" dirty="0">
                <a:solidFill>
                  <a:srgbClr val="FF0000"/>
                </a:solidFill>
              </a:rPr>
              <a:t> driver distraction</a:t>
            </a:r>
            <a:r>
              <a:rPr lang="fr-FR" dirty="0">
                <a:solidFill>
                  <a:srgbClr val="FF0000"/>
                </a:solidFill>
              </a:rPr>
              <a:t>: no room for non ‘</a:t>
            </a:r>
            <a:r>
              <a:rPr lang="en-US" dirty="0">
                <a:solidFill>
                  <a:srgbClr val="FF0000"/>
                </a:solidFill>
              </a:rPr>
              <a:t>driving relevant information</a:t>
            </a:r>
            <a:r>
              <a:rPr lang="fr-FR" dirty="0">
                <a:solidFill>
                  <a:srgbClr val="FF0000"/>
                </a:solidFill>
              </a:rPr>
              <a:t>’ </a:t>
            </a:r>
            <a:r>
              <a:rPr lang="fr-FR" sz="1600" dirty="0" err="1">
                <a:solidFill>
                  <a:srgbClr val="FF0000"/>
                </a:solidFill>
              </a:rPr>
              <a:t>e.g</a:t>
            </a:r>
            <a:r>
              <a:rPr lang="fr-FR" sz="1600" dirty="0">
                <a:solidFill>
                  <a:srgbClr val="FF0000"/>
                </a:solidFill>
              </a:rPr>
              <a:t>. </a:t>
            </a:r>
            <a:r>
              <a:rPr lang="fr-FR" sz="1600" dirty="0" err="1">
                <a:solidFill>
                  <a:srgbClr val="FF0000"/>
                </a:solidFill>
              </a:rPr>
              <a:t>entertainment</a:t>
            </a:r>
            <a:r>
              <a:rPr lang="fr-FR" sz="1600" dirty="0">
                <a:solidFill>
                  <a:srgbClr val="FF0000"/>
                </a:solidFill>
              </a:rPr>
              <a:t>, </a:t>
            </a:r>
            <a:r>
              <a:rPr lang="fr-FR" sz="1600" dirty="0" err="1">
                <a:solidFill>
                  <a:srgbClr val="FF0000"/>
                </a:solidFill>
              </a:rPr>
              <a:t>advertisement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335360" y="3344680"/>
            <a:ext cx="18746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00B050"/>
                </a:solidFill>
              </a:rPr>
              <a:t>1</a:t>
            </a:r>
            <a:r>
              <a:rPr lang="en-GB" baseline="30000" dirty="0">
                <a:solidFill>
                  <a:srgbClr val="00B050"/>
                </a:solidFill>
              </a:rPr>
              <a:t>st</a:t>
            </a:r>
            <a:r>
              <a:rPr lang="en-GB" dirty="0">
                <a:solidFill>
                  <a:srgbClr val="00B050"/>
                </a:solidFill>
              </a:rPr>
              <a:t> aim is safety: </a:t>
            </a:r>
            <a:r>
              <a:rPr lang="en-US" b="1" dirty="0">
                <a:solidFill>
                  <a:srgbClr val="00B050"/>
                </a:solidFill>
              </a:rPr>
              <a:t>increase driver awareness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1775519" y="83671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C000"/>
                </a:solidFill>
              </a:rPr>
              <a:t>Example 3 </a:t>
            </a:r>
          </a:p>
        </p:txBody>
      </p:sp>
    </p:spTree>
    <p:extLst>
      <p:ext uri="{BB962C8B-B14F-4D97-AF65-F5344CB8AC3E}">
        <p14:creationId xmlns:p14="http://schemas.microsoft.com/office/powerpoint/2010/main" val="3802710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Bildergebnis fÃ¼r audible alarm symbol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Bildergebnis fÃ¼r audible alarm symbol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331355" y="5729417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Navigation: coloring the road surface without covering objects (here trees)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91507" y="4509120"/>
            <a:ext cx="1988069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err="1">
                <a:solidFill>
                  <a:srgbClr val="00B050"/>
                </a:solidFill>
                <a:sym typeface="Wingdings" panose="05000000000000000000" pitchFamily="2" charset="2"/>
              </a:rPr>
              <a:t>Overlaying</a:t>
            </a:r>
            <a:r>
              <a:rPr lang="de-DE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de-DE" dirty="0" err="1">
                <a:solidFill>
                  <a:srgbClr val="00B050"/>
                </a:solidFill>
                <a:sym typeface="Wingdings" panose="05000000000000000000" pitchFamily="2" charset="2"/>
              </a:rPr>
              <a:t>road</a:t>
            </a:r>
            <a:r>
              <a:rPr lang="de-DE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de-DE" dirty="0" err="1">
                <a:solidFill>
                  <a:srgbClr val="00B050"/>
                </a:solidFill>
                <a:sym typeface="Wingdings" panose="05000000000000000000" pitchFamily="2" charset="2"/>
              </a:rPr>
              <a:t>surface</a:t>
            </a:r>
            <a:r>
              <a:rPr lang="de-DE" dirty="0">
                <a:solidFill>
                  <a:srgbClr val="00B050"/>
                </a:solidFill>
                <a:sym typeface="Wingdings" panose="05000000000000000000" pitchFamily="2" charset="2"/>
              </a:rPr>
              <a:t> coloured-3D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7170" name="Picture 2" descr="Bildergebnis fÃ¼r wayra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354" y="1369610"/>
            <a:ext cx="7498446" cy="4218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22"/>
          <p:cNvSpPr txBox="1"/>
          <p:nvPr/>
        </p:nvSpPr>
        <p:spPr>
          <a:xfrm>
            <a:off x="6207334" y="332656"/>
            <a:ext cx="57522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/>
              <a:t>Field of View Assistant (FOVA)</a:t>
            </a:r>
          </a:p>
        </p:txBody>
      </p:sp>
      <p:sp>
        <p:nvSpPr>
          <p:cNvPr id="2" name="Rectangle 1"/>
          <p:cNvSpPr/>
          <p:nvPr/>
        </p:nvSpPr>
        <p:spPr>
          <a:xfrm>
            <a:off x="9912424" y="2996952"/>
            <a:ext cx="161872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Hotel location and itinerary, Free park places..: must remain driving relevant information</a:t>
            </a:r>
          </a:p>
        </p:txBody>
      </p:sp>
      <p:sp>
        <p:nvSpPr>
          <p:cNvPr id="15" name="TextBox 11"/>
          <p:cNvSpPr txBox="1"/>
          <p:nvPr/>
        </p:nvSpPr>
        <p:spPr>
          <a:xfrm>
            <a:off x="339276" y="1903242"/>
            <a:ext cx="2021953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err="1">
                <a:sym typeface="Wingdings" panose="05000000000000000000" pitchFamily="2" charset="2"/>
              </a:rPr>
              <a:t>Overlaying</a:t>
            </a:r>
            <a:r>
              <a:rPr lang="de-DE" dirty="0">
                <a:sym typeface="Wingdings" panose="05000000000000000000" pitchFamily="2" charset="2"/>
              </a:rPr>
              <a:t> </a:t>
            </a:r>
          </a:p>
          <a:p>
            <a:pPr algn="ctr"/>
            <a:r>
              <a:rPr lang="de-DE" dirty="0" err="1">
                <a:sym typeface="Wingdings" panose="05000000000000000000" pitchFamily="2" charset="2"/>
              </a:rPr>
              <a:t>driver</a:t>
            </a:r>
            <a:r>
              <a:rPr lang="de-DE" dirty="0">
                <a:sym typeface="Wingdings" panose="05000000000000000000" pitchFamily="2" charset="2"/>
              </a:rPr>
              <a:t> relevant information in the field of </a:t>
            </a:r>
            <a:r>
              <a:rPr lang="de-DE" dirty="0" err="1">
                <a:sym typeface="Wingdings" panose="05000000000000000000" pitchFamily="2" charset="2"/>
              </a:rPr>
              <a:t>vision</a:t>
            </a:r>
            <a:endParaRPr lang="de-DE" dirty="0">
              <a:sym typeface="Wingdings" panose="05000000000000000000" pitchFamily="2" charset="2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19336" y="3344680"/>
            <a:ext cx="26642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err="1">
                <a:solidFill>
                  <a:srgbClr val="00B050"/>
                </a:solidFill>
              </a:rPr>
              <a:t>Next’s</a:t>
            </a:r>
            <a:r>
              <a:rPr lang="en-GB" dirty="0">
                <a:solidFill>
                  <a:srgbClr val="00B050"/>
                </a:solidFill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Information,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B050"/>
                </a:solidFill>
              </a:rPr>
              <a:t>Entertainement</a:t>
            </a:r>
            <a:r>
              <a:rPr lang="en-US" dirty="0">
                <a:solidFill>
                  <a:srgbClr val="00B050"/>
                </a:solidFill>
              </a:rPr>
              <a:t> (AD)</a:t>
            </a:r>
            <a:r>
              <a:rPr lang="en-US" dirty="0">
                <a:solidFill>
                  <a:srgbClr val="00B050"/>
                </a:solidFill>
                <a:hlinkClick r:id="" action="ppaction://noaction"/>
              </a:rPr>
              <a:t>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9336017" y="6398545"/>
            <a:ext cx="2355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Source: </a:t>
            </a:r>
            <a:r>
              <a:rPr lang="de-DE" sz="1600" dirty="0" err="1"/>
              <a:t>WayRay</a:t>
            </a:r>
            <a:r>
              <a:rPr lang="de-DE" sz="1600" dirty="0"/>
              <a:t> - 2019</a:t>
            </a:r>
            <a:endParaRPr lang="en-US" sz="1600" dirty="0"/>
          </a:p>
        </p:txBody>
      </p:sp>
      <p:sp>
        <p:nvSpPr>
          <p:cNvPr id="14" name="ZoneTexte 13"/>
          <p:cNvSpPr txBox="1"/>
          <p:nvPr/>
        </p:nvSpPr>
        <p:spPr>
          <a:xfrm>
            <a:off x="1775519" y="83671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C000"/>
                </a:solidFill>
              </a:rPr>
              <a:t>Example 4 </a:t>
            </a:r>
          </a:p>
        </p:txBody>
      </p:sp>
      <p:sp>
        <p:nvSpPr>
          <p:cNvPr id="17" name="Bouton d'action : Accueil 16">
            <a:hlinkClick r:id="rId4" action="ppaction://hlinksldjump" highlightClick="1"/>
          </p:cNvPr>
          <p:cNvSpPr/>
          <p:nvPr/>
        </p:nvSpPr>
        <p:spPr>
          <a:xfrm>
            <a:off x="11615936" y="3300916"/>
            <a:ext cx="576064" cy="36933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1297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0031455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Annexes,</a:t>
            </a:r>
          </a:p>
        </p:txBody>
      </p:sp>
    </p:spTree>
    <p:extLst>
      <p:ext uri="{BB962C8B-B14F-4D97-AF65-F5344CB8AC3E}">
        <p14:creationId xmlns:p14="http://schemas.microsoft.com/office/powerpoint/2010/main" val="3613647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1769" y="1390490"/>
            <a:ext cx="7537769" cy="40011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Head Up Displays (HUD) to shorten accommodation’s time </a:t>
            </a:r>
          </a:p>
        </p:txBody>
      </p:sp>
      <p:sp>
        <p:nvSpPr>
          <p:cNvPr id="6" name="AutoShape 2" descr="Bildergebnis fÃ¼r audible alarm symbol"/>
          <p:cNvSpPr>
            <a:spLocks noChangeAspect="1" noChangeArrowheads="1"/>
          </p:cNvSpPr>
          <p:nvPr/>
        </p:nvSpPr>
        <p:spPr bwMode="auto">
          <a:xfrm>
            <a:off x="1412914" y="5537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Bildergebnis fÃ¼r audible alarm symbol"/>
          <p:cNvSpPr>
            <a:spLocks noChangeAspect="1" noChangeArrowheads="1"/>
          </p:cNvSpPr>
          <p:nvPr/>
        </p:nvSpPr>
        <p:spPr bwMode="auto">
          <a:xfrm>
            <a:off x="1565314" y="20777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503712" y="6128156"/>
            <a:ext cx="56526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/>
              <a:t>Sources</a:t>
            </a:r>
            <a:r>
              <a:rPr lang="de-DE" sz="1600" dirty="0"/>
              <a:t>: TAAM - 2002 ; UN ECE WP29 - 2010 ; PSA - 2015</a:t>
            </a:r>
            <a:endParaRPr lang="en-US" sz="1600" dirty="0"/>
          </a:p>
        </p:txBody>
      </p:sp>
      <p:sp>
        <p:nvSpPr>
          <p:cNvPr id="13" name="TextBox 8"/>
          <p:cNvSpPr txBox="1"/>
          <p:nvPr/>
        </p:nvSpPr>
        <p:spPr>
          <a:xfrm>
            <a:off x="8616280" y="332656"/>
            <a:ext cx="29177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/>
              <a:t>Situation 2010:</a:t>
            </a:r>
            <a:endParaRPr lang="en-US" sz="3200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 bwMode="auto">
          <a:xfrm>
            <a:off x="-96688" y="2179580"/>
            <a:ext cx="6357178" cy="3697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Calibri" panose="020F0502020204030204" pitchFamily="34" charset="0"/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Courier New" panose="02070309020205020404" pitchFamily="49" charset="0"/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700088" indent="-342900" algn="l">
              <a:buFont typeface="+mj-lt"/>
              <a:buAutoNum type="alphaLcPeriod"/>
            </a:pPr>
            <a:r>
              <a:rPr lang="fr-FR" sz="1800" kern="0" dirty="0" err="1"/>
              <a:t>After</a:t>
            </a:r>
            <a:r>
              <a:rPr lang="fr-FR" sz="1800" kern="0" dirty="0"/>
              <a:t> discussions in the </a:t>
            </a:r>
            <a:r>
              <a:rPr lang="fr-FR" sz="1800" kern="0" dirty="0" err="1"/>
              <a:t>early</a:t>
            </a:r>
            <a:r>
              <a:rPr lang="fr-FR" sz="1800" kern="0" dirty="0"/>
              <a:t> 2000’ on direct </a:t>
            </a:r>
            <a:r>
              <a:rPr lang="fr-FR" sz="1800" kern="0" dirty="0" err="1"/>
              <a:t>field</a:t>
            </a:r>
            <a:r>
              <a:rPr lang="fr-FR" sz="1800" kern="0" dirty="0"/>
              <a:t> of vision obstruction </a:t>
            </a:r>
            <a:r>
              <a:rPr lang="fr-FR" sz="1800" kern="0" dirty="0" err="1"/>
              <a:t>risk</a:t>
            </a:r>
            <a:r>
              <a:rPr lang="fr-FR" sz="1800" kern="0" dirty="0"/>
              <a:t>, in case of information </a:t>
            </a:r>
            <a:r>
              <a:rPr lang="fr-FR" sz="1800" kern="0" dirty="0" err="1"/>
              <a:t>presented</a:t>
            </a:r>
            <a:r>
              <a:rPr lang="fr-FR" sz="1800" kern="0" dirty="0"/>
              <a:t> </a:t>
            </a:r>
            <a:r>
              <a:rPr lang="fr-FR" sz="1800" kern="0" dirty="0" err="1"/>
              <a:t>above</a:t>
            </a:r>
            <a:r>
              <a:rPr lang="fr-FR" sz="1800" kern="0" dirty="0"/>
              <a:t> cluster, European Type </a:t>
            </a:r>
            <a:r>
              <a:rPr lang="fr-FR" sz="1800" kern="0" dirty="0" err="1"/>
              <a:t>Approval</a:t>
            </a:r>
            <a:r>
              <a:rPr lang="fr-FR" sz="1800" kern="0" dirty="0"/>
              <a:t> </a:t>
            </a:r>
            <a:r>
              <a:rPr lang="fr-FR" sz="1800" kern="0" dirty="0" err="1"/>
              <a:t>Authorities</a:t>
            </a:r>
            <a:r>
              <a:rPr lang="fr-FR" sz="1800" kern="0" dirty="0"/>
              <a:t> (TAA) </a:t>
            </a:r>
            <a:r>
              <a:rPr lang="fr-FR" sz="1800" kern="0" dirty="0" err="1"/>
              <a:t>agreed</a:t>
            </a:r>
            <a:r>
              <a:rPr lang="fr-FR" sz="1800" kern="0" dirty="0"/>
              <a:t> on the </a:t>
            </a:r>
            <a:r>
              <a:rPr lang="fr-FR" sz="1800" kern="0" dirty="0" err="1"/>
              <a:t>safety</a:t>
            </a:r>
            <a:r>
              <a:rPr lang="fr-FR" sz="1800" kern="0" dirty="0"/>
              <a:t> </a:t>
            </a:r>
            <a:r>
              <a:rPr lang="fr-FR" sz="1800" kern="0" dirty="0" err="1"/>
              <a:t>benefit</a:t>
            </a:r>
            <a:r>
              <a:rPr lang="fr-FR" sz="1800" kern="0" dirty="0"/>
              <a:t> of best practices to </a:t>
            </a:r>
            <a:r>
              <a:rPr lang="fr-FR" sz="1800" kern="0" dirty="0" err="1"/>
              <a:t>present</a:t>
            </a:r>
            <a:r>
              <a:rPr lang="fr-FR" sz="1800" kern="0" dirty="0"/>
              <a:t> </a:t>
            </a:r>
            <a:r>
              <a:rPr lang="fr-FR" sz="1800" b="1" kern="0" dirty="0"/>
              <a:t>information in front of the driver</a:t>
            </a:r>
            <a:r>
              <a:rPr lang="fr-FR" sz="1800" kern="0" dirty="0"/>
              <a:t>, </a:t>
            </a:r>
            <a:r>
              <a:rPr lang="en-GB" sz="1800" dirty="0"/>
              <a:t>limiting head move and accommodation time, </a:t>
            </a:r>
            <a:r>
              <a:rPr lang="fr-FR" sz="1800" kern="0" dirty="0"/>
              <a:t>and </a:t>
            </a:r>
            <a:r>
              <a:rPr lang="fr-FR" sz="1800" kern="0" dirty="0" err="1"/>
              <a:t>refered</a:t>
            </a:r>
            <a:r>
              <a:rPr lang="fr-FR" sz="1800" kern="0" dirty="0"/>
              <a:t> to </a:t>
            </a:r>
            <a:r>
              <a:rPr lang="fr-FR" sz="1800" kern="0" dirty="0" err="1"/>
              <a:t>recommendations</a:t>
            </a:r>
            <a:r>
              <a:rPr lang="fr-FR" sz="1800" kern="0" dirty="0"/>
              <a:t> (</a:t>
            </a:r>
            <a:r>
              <a:rPr lang="fr-FR" sz="1800" kern="0" dirty="0" err="1"/>
              <a:t>Statement</a:t>
            </a:r>
            <a:r>
              <a:rPr lang="fr-FR" sz="1800" kern="0" dirty="0"/>
              <a:t> of </a:t>
            </a:r>
            <a:r>
              <a:rPr lang="fr-FR" sz="1800" kern="0" dirty="0" err="1"/>
              <a:t>Principle</a:t>
            </a:r>
            <a:r>
              <a:rPr lang="fr-FR" sz="1800" kern="0" dirty="0"/>
              <a:t>, </a:t>
            </a:r>
            <a:r>
              <a:rPr lang="fr-FR" sz="1800" kern="0" dirty="0" err="1"/>
              <a:t>SoP</a:t>
            </a:r>
            <a:r>
              <a:rPr lang="fr-FR" sz="1800" kern="0" dirty="0"/>
              <a:t>) for </a:t>
            </a:r>
            <a:r>
              <a:rPr lang="fr-FR" sz="1800" kern="0" dirty="0" err="1"/>
              <a:t>conformity</a:t>
            </a:r>
            <a:r>
              <a:rPr lang="fr-FR" sz="1800" kern="0" dirty="0"/>
              <a:t> </a:t>
            </a:r>
            <a:r>
              <a:rPr lang="fr-FR" sz="1800" kern="0" dirty="0" err="1"/>
              <a:t>criteria</a:t>
            </a:r>
            <a:r>
              <a:rPr lang="fr-FR" sz="1800" kern="0" dirty="0"/>
              <a:t>.</a:t>
            </a:r>
          </a:p>
          <a:p>
            <a:pPr marL="528638" indent="-171450" algn="l">
              <a:buFont typeface="Wingdings" panose="05000000000000000000" pitchFamily="2" charset="2"/>
              <a:buChar char="§"/>
            </a:pPr>
            <a:endParaRPr lang="fr-FR" sz="700" kern="0" dirty="0"/>
          </a:p>
          <a:p>
            <a:pPr marL="700088" indent="-342900" algn="l">
              <a:buFont typeface="+mj-lt"/>
              <a:buAutoNum type="alphaLcPeriod" startAt="2"/>
            </a:pPr>
            <a:r>
              <a:rPr lang="fr-FR" sz="1800" kern="0" dirty="0" err="1"/>
              <a:t>December</a:t>
            </a:r>
            <a:r>
              <a:rPr lang="fr-FR" sz="1800" kern="0" dirty="0"/>
              <a:t> 2010, UN WP29 </a:t>
            </a:r>
            <a:r>
              <a:rPr lang="fr-FR" sz="1800" kern="0" dirty="0" err="1"/>
              <a:t>adopted</a:t>
            </a:r>
            <a:r>
              <a:rPr lang="fr-FR" sz="1800" kern="0" dirty="0"/>
              <a:t> </a:t>
            </a:r>
            <a:r>
              <a:rPr lang="fr-FR" sz="1800" kern="0" dirty="0" err="1"/>
              <a:t>supplement</a:t>
            </a:r>
            <a:r>
              <a:rPr lang="fr-FR" sz="1800" kern="0" dirty="0"/>
              <a:t> 3 to the original </a:t>
            </a:r>
            <a:r>
              <a:rPr lang="fr-FR" sz="1800" kern="0" dirty="0" err="1"/>
              <a:t>series</a:t>
            </a:r>
            <a:r>
              <a:rPr lang="fr-FR" sz="1800" kern="0" dirty="0"/>
              <a:t> of </a:t>
            </a:r>
            <a:r>
              <a:rPr lang="fr-FR" sz="1800" kern="0" dirty="0" err="1"/>
              <a:t>regulation</a:t>
            </a:r>
            <a:r>
              <a:rPr lang="fr-FR" sz="1800" kern="0" dirty="0"/>
              <a:t> n°125, </a:t>
            </a:r>
            <a:r>
              <a:rPr lang="fr-FR" sz="1800" kern="0" dirty="0" err="1"/>
              <a:t>introducing</a:t>
            </a:r>
            <a:r>
              <a:rPr lang="fr-FR" sz="1800" kern="0" dirty="0"/>
              <a:t> 20% </a:t>
            </a:r>
            <a:r>
              <a:rPr lang="fr-FR" sz="1800" kern="0" dirty="0" err="1"/>
              <a:t>allowed</a:t>
            </a:r>
            <a:r>
              <a:rPr lang="fr-FR" sz="1800" kern="0" dirty="0"/>
              <a:t> obstruction in the S zone </a:t>
            </a:r>
            <a:r>
              <a:rPr lang="fr-FR" sz="1800" kern="0" dirty="0" err="1"/>
              <a:t>defined</a:t>
            </a:r>
            <a:r>
              <a:rPr lang="fr-FR" sz="1800" kern="0" dirty="0"/>
              <a:t> in the </a:t>
            </a:r>
            <a:r>
              <a:rPr lang="fr-FR" sz="1800" kern="0" dirty="0" err="1"/>
              <a:t>field</a:t>
            </a:r>
            <a:r>
              <a:rPr lang="fr-FR" sz="1800" kern="0" dirty="0"/>
              <a:t> of vision </a:t>
            </a:r>
            <a:r>
              <a:rPr lang="fr-FR" sz="1800" kern="0" dirty="0" err="1"/>
              <a:t>between</a:t>
            </a:r>
            <a:r>
              <a:rPr lang="fr-FR" sz="1800" kern="0" dirty="0"/>
              <a:t> -1° and -4°, </a:t>
            </a:r>
            <a:r>
              <a:rPr lang="fr-FR" sz="1800" kern="0" dirty="0" err="1"/>
              <a:t>hence</a:t>
            </a:r>
            <a:r>
              <a:rPr lang="fr-FR" sz="1800" kern="0" dirty="0"/>
              <a:t> </a:t>
            </a:r>
            <a:r>
              <a:rPr lang="fr-FR" sz="1800" kern="0" dirty="0" err="1"/>
              <a:t>allowing</a:t>
            </a:r>
            <a:r>
              <a:rPr lang="fr-FR" sz="1800" kern="0" dirty="0"/>
              <a:t> cluster to </a:t>
            </a:r>
            <a:r>
              <a:rPr lang="fr-FR" sz="1800" kern="0" dirty="0" err="1"/>
              <a:t>raise</a:t>
            </a:r>
            <a:r>
              <a:rPr lang="fr-FR" sz="1800" kern="0" dirty="0"/>
              <a:t> </a:t>
            </a:r>
            <a:r>
              <a:rPr lang="fr-FR" sz="1800" kern="0" dirty="0" err="1"/>
              <a:t>above</a:t>
            </a:r>
            <a:r>
              <a:rPr lang="fr-FR" sz="1800" kern="0" dirty="0"/>
              <a:t> </a:t>
            </a:r>
            <a:r>
              <a:rPr lang="fr-FR" sz="1800" kern="0" dirty="0" err="1"/>
              <a:t>steering</a:t>
            </a:r>
            <a:r>
              <a:rPr lang="fr-FR" sz="1800" kern="0" dirty="0"/>
              <a:t> </a:t>
            </a:r>
            <a:r>
              <a:rPr lang="fr-FR" sz="1800" kern="0" dirty="0" err="1"/>
              <a:t>wheel</a:t>
            </a:r>
            <a:r>
              <a:rPr lang="fr-FR" sz="1800" kern="0" dirty="0"/>
              <a:t>.</a:t>
            </a:r>
          </a:p>
        </p:txBody>
      </p:sp>
      <p:graphicFrame>
        <p:nvGraphicFramePr>
          <p:cNvPr id="8" name="Obje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8252899"/>
              </p:ext>
            </p:extLst>
          </p:nvPr>
        </p:nvGraphicFramePr>
        <p:xfrm>
          <a:off x="6233222" y="2746496"/>
          <a:ext cx="5695425" cy="3246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9" name="Connecteur droit 8"/>
          <p:cNvCxnSpPr>
            <a:stCxn id="11" idx="1"/>
          </p:cNvCxnSpPr>
          <p:nvPr/>
        </p:nvCxnSpPr>
        <p:spPr>
          <a:xfrm flipH="1">
            <a:off x="9768408" y="3690243"/>
            <a:ext cx="1248638" cy="1322933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4" descr="http://yvav6190/DataA2mac1_3/DataAutoVision/GE12/Big/GE12Car380_546_0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9680" y="2202213"/>
            <a:ext cx="2111263" cy="650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http://yvav6190/DataA2mac1/DataAutoVision/GE09/Big/GE09Car356_584_0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7046" y="3107330"/>
            <a:ext cx="1174954" cy="116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necteur droit 13"/>
          <p:cNvCxnSpPr>
            <a:stCxn id="10" idx="2"/>
          </p:cNvCxnSpPr>
          <p:nvPr/>
        </p:nvCxnSpPr>
        <p:spPr>
          <a:xfrm flipH="1">
            <a:off x="8112224" y="2852936"/>
            <a:ext cx="2833088" cy="1656184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 descr="http://yvav6190/DataA2mac1/DataAutoVision/FR05/FR05_Disque39/Big/FR05Car253_547_0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9879" y="5899616"/>
            <a:ext cx="1495750" cy="81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Connecteur droit avec flèche 15"/>
          <p:cNvCxnSpPr>
            <a:endCxn id="15" idx="0"/>
          </p:cNvCxnSpPr>
          <p:nvPr/>
        </p:nvCxnSpPr>
        <p:spPr>
          <a:xfrm>
            <a:off x="10900675" y="5154556"/>
            <a:ext cx="427079" cy="74506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>
            <a:stCxn id="52" idx="2"/>
          </p:cNvCxnSpPr>
          <p:nvPr/>
        </p:nvCxnSpPr>
        <p:spPr>
          <a:xfrm flipH="1">
            <a:off x="7914361" y="3014596"/>
            <a:ext cx="701919" cy="126766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 flipV="1">
            <a:off x="6744072" y="4484124"/>
            <a:ext cx="1158415" cy="895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6720141" y="5154556"/>
            <a:ext cx="3912363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2" descr="http://www.kia-world.net/wp-content/uploads/2012/03/Kia-Head-up-display-hud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471" b="10298"/>
          <a:stretch/>
        </p:blipFill>
        <p:spPr bwMode="auto">
          <a:xfrm>
            <a:off x="7802531" y="2040552"/>
            <a:ext cx="1627498" cy="974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4"/>
          <p:cNvSpPr txBox="1"/>
          <p:nvPr/>
        </p:nvSpPr>
        <p:spPr>
          <a:xfrm>
            <a:off x="3503712" y="6125380"/>
            <a:ext cx="44424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/>
              <a:t>Sources</a:t>
            </a:r>
            <a:r>
              <a:rPr lang="de-DE" sz="1600" dirty="0"/>
              <a:t>: TAAM - 2002 ; UN ECE WP29 - 2010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8265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Graphic spid="8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contenu 2"/>
          <p:cNvSpPr txBox="1">
            <a:spLocks/>
          </p:cNvSpPr>
          <p:nvPr/>
        </p:nvSpPr>
        <p:spPr bwMode="auto">
          <a:xfrm>
            <a:off x="-96689" y="2179580"/>
            <a:ext cx="12025337" cy="4489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Calibri" panose="020F0502020204030204" pitchFamily="34" charset="0"/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Courier New" panose="02070309020205020404" pitchFamily="49" charset="0"/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57188" algn="l"/>
            <a:r>
              <a:rPr lang="en-US" sz="1800" kern="0" dirty="0"/>
              <a:t>WHO’s report highlights .. the disproportionately burden borne by pedestrians, cyclists and motorcyclists.. (price is too high.. proven measures exist). Drastic action is needed.. with main findings:</a:t>
            </a:r>
          </a:p>
          <a:p>
            <a:pPr marL="700088" indent="-342900" algn="l">
              <a:buFont typeface="+mj-lt"/>
              <a:buAutoNum type="alphaLcPeriod"/>
            </a:pPr>
            <a:r>
              <a:rPr lang="fr-FR" sz="1800" dirty="0">
                <a:solidFill>
                  <a:srgbClr val="00B050"/>
                </a:solidFill>
              </a:rPr>
              <a:t>Car occupants continue to </a:t>
            </a:r>
            <a:r>
              <a:rPr lang="en-US" sz="1800" dirty="0">
                <a:solidFill>
                  <a:srgbClr val="00B050"/>
                </a:solidFill>
              </a:rPr>
              <a:t>benefit most from road safety </a:t>
            </a:r>
            <a:r>
              <a:rPr lang="fr-FR" sz="1800" dirty="0" err="1">
                <a:solidFill>
                  <a:srgbClr val="00B050"/>
                </a:solidFill>
              </a:rPr>
              <a:t>improvements</a:t>
            </a:r>
            <a:r>
              <a:rPr lang="fr-FR" sz="1800" dirty="0">
                <a:solidFill>
                  <a:srgbClr val="00B050"/>
                </a:solidFill>
              </a:rPr>
              <a:t>,</a:t>
            </a:r>
          </a:p>
          <a:p>
            <a:pPr marL="357188" algn="l"/>
            <a:r>
              <a:rPr lang="en-US" sz="1800" dirty="0">
                <a:solidFill>
                  <a:srgbClr val="000000"/>
                </a:solidFill>
              </a:rPr>
              <a:t>Safer vehicles to the fleets, equipped with technologies that prevent crashes (such as Electronic Stability Control) or mitigate their consequences (e.g. airbags) contribute to this improvement.</a:t>
            </a:r>
            <a:endParaRPr lang="en-US" sz="1800" kern="0" dirty="0"/>
          </a:p>
          <a:p>
            <a:pPr marL="700088" indent="-342900" algn="l">
              <a:buFont typeface="+mj-lt"/>
              <a:buAutoNum type="alphaLcPeriod" startAt="2"/>
            </a:pPr>
            <a:r>
              <a:rPr lang="en-US" sz="1800" dirty="0">
                <a:solidFill>
                  <a:srgbClr val="FF0000"/>
                </a:solidFill>
              </a:rPr>
              <a:t>The number of vulnerable road users killed increased in </a:t>
            </a:r>
            <a:r>
              <a:rPr lang="fr-FR" sz="1800" dirty="0" err="1">
                <a:solidFill>
                  <a:srgbClr val="FF0000"/>
                </a:solidFill>
              </a:rPr>
              <a:t>many</a:t>
            </a:r>
            <a:r>
              <a:rPr lang="fr-FR" sz="1800" dirty="0">
                <a:solidFill>
                  <a:srgbClr val="FF0000"/>
                </a:solidFill>
              </a:rPr>
              <a:t> countries,</a:t>
            </a:r>
          </a:p>
          <a:p>
            <a:pPr marL="357188" algn="l"/>
            <a:r>
              <a:rPr lang="en-US" sz="1800" dirty="0">
                <a:solidFill>
                  <a:srgbClr val="000000"/>
                </a:solidFill>
              </a:rPr>
              <a:t>Pedestrians, riders of powered two-wheelers and cyclists represent now more than half of the total number of road deaths. </a:t>
            </a:r>
            <a:r>
              <a:rPr lang="en-US" sz="1800" dirty="0"/>
              <a:t>Each respective share of all traffic fatalities rose since 2000.</a:t>
            </a:r>
            <a:endParaRPr lang="fr-FR" sz="1800" dirty="0">
              <a:solidFill>
                <a:srgbClr val="FF0000"/>
              </a:solidFill>
            </a:endParaRPr>
          </a:p>
          <a:p>
            <a:pPr marL="700088" indent="-342900" algn="l">
              <a:buFont typeface="+mj-lt"/>
              <a:buAutoNum type="alphaLcPeriod" startAt="3"/>
            </a:pPr>
            <a:r>
              <a:rPr lang="fr-FR" sz="1800" dirty="0">
                <a:solidFill>
                  <a:srgbClr val="FF1D53"/>
                </a:solidFill>
              </a:rPr>
              <a:t>The </a:t>
            </a:r>
            <a:r>
              <a:rPr lang="fr-FR" sz="1800" dirty="0" err="1">
                <a:solidFill>
                  <a:srgbClr val="FF1D53"/>
                </a:solidFill>
              </a:rPr>
              <a:t>rise</a:t>
            </a:r>
            <a:r>
              <a:rPr lang="fr-FR" sz="1800" dirty="0">
                <a:solidFill>
                  <a:srgbClr val="FF1D53"/>
                </a:solidFill>
              </a:rPr>
              <a:t> of </a:t>
            </a:r>
            <a:r>
              <a:rPr lang="fr-FR" sz="1800" dirty="0" err="1">
                <a:solidFill>
                  <a:srgbClr val="FF1D53"/>
                </a:solidFill>
              </a:rPr>
              <a:t>distracted</a:t>
            </a:r>
            <a:r>
              <a:rPr lang="fr-FR" sz="1800" dirty="0">
                <a:solidFill>
                  <a:srgbClr val="FF1D53"/>
                </a:solidFill>
              </a:rPr>
              <a:t> </a:t>
            </a:r>
            <a:r>
              <a:rPr lang="fr-FR" sz="1800" dirty="0" err="1">
                <a:solidFill>
                  <a:srgbClr val="FF1D53"/>
                </a:solidFill>
              </a:rPr>
              <a:t>driving</a:t>
            </a:r>
            <a:r>
              <a:rPr lang="fr-FR" sz="1800" dirty="0">
                <a:solidFill>
                  <a:srgbClr val="FF1D53"/>
                </a:solidFill>
              </a:rPr>
              <a:t>, </a:t>
            </a:r>
            <a:r>
              <a:rPr lang="fr-FR" sz="1800" dirty="0" err="1">
                <a:solidFill>
                  <a:srgbClr val="FF1D53"/>
                </a:solidFill>
              </a:rPr>
              <a:t>while</a:t>
            </a:r>
            <a:r>
              <a:rPr lang="fr-FR" sz="1800" dirty="0">
                <a:solidFill>
                  <a:srgbClr val="FF1D53"/>
                </a:solidFill>
              </a:rPr>
              <a:t> </a:t>
            </a:r>
            <a:r>
              <a:rPr lang="fr-FR" sz="1800" dirty="0" err="1">
                <a:solidFill>
                  <a:srgbClr val="FF1D53"/>
                </a:solidFill>
              </a:rPr>
              <a:t>using</a:t>
            </a:r>
            <a:r>
              <a:rPr lang="fr-FR" sz="1800" dirty="0">
                <a:solidFill>
                  <a:srgbClr val="FF1D53"/>
                </a:solidFill>
              </a:rPr>
              <a:t> </a:t>
            </a:r>
            <a:r>
              <a:rPr lang="fr-FR" sz="1800" dirty="0" err="1">
                <a:solidFill>
                  <a:srgbClr val="FF1D53"/>
                </a:solidFill>
              </a:rPr>
              <a:t>smartdevices</a:t>
            </a:r>
            <a:r>
              <a:rPr lang="fr-FR" sz="1800" dirty="0">
                <a:solidFill>
                  <a:srgbClr val="FF1D53"/>
                </a:solidFill>
              </a:rPr>
              <a:t>.</a:t>
            </a:r>
          </a:p>
          <a:p>
            <a:pPr marL="357188" algn="l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Empirical evidence is patchy in the absence of </a:t>
            </a:r>
            <a:r>
              <a:rPr lang="en-US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standardised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to monitor the impact of distraction on driving. </a:t>
            </a:r>
            <a:r>
              <a:rPr lang="en-US" sz="1800" dirty="0">
                <a:solidFill>
                  <a:srgbClr val="000000"/>
                </a:solidFill>
              </a:rPr>
              <a:t>.. available information supports the view.. that </a:t>
            </a:r>
            <a:r>
              <a:rPr lang="en-US" sz="1800" b="1" dirty="0"/>
              <a:t>distracted driving is developing into a major road safety risk </a:t>
            </a:r>
            <a:r>
              <a:rPr lang="fr-FR" sz="1800" b="1" dirty="0"/>
              <a:t>..</a:t>
            </a:r>
          </a:p>
          <a:p>
            <a:pPr marL="357188" algn="l"/>
            <a:endParaRPr lang="en-US" sz="800" kern="0" dirty="0"/>
          </a:p>
          <a:p>
            <a:pPr marL="357188" algn="l"/>
            <a:r>
              <a:rPr lang="en-US" sz="1800" b="1" kern="0" dirty="0"/>
              <a:t>Recommendations</a:t>
            </a:r>
            <a:r>
              <a:rPr lang="en-US" sz="1800" kern="0" dirty="0"/>
              <a:t> foster seatbelt and helmet use, but highlight main issues on </a:t>
            </a:r>
            <a:r>
              <a:rPr lang="en-US" sz="1800" b="1" kern="0" dirty="0"/>
              <a:t>Alcohol</a:t>
            </a:r>
            <a:r>
              <a:rPr lang="en-US" sz="1800" kern="0" dirty="0"/>
              <a:t> (aim for a systematic alcohol testing ; improve harmonized statistics) and </a:t>
            </a:r>
            <a:r>
              <a:rPr lang="en-US" sz="1800" b="1" kern="0" dirty="0"/>
              <a:t>Speed</a:t>
            </a:r>
            <a:r>
              <a:rPr lang="en-US" sz="1800" kern="0" dirty="0"/>
              <a:t>: set limits based on the Safe System principles (the forces a human body can tolerate and still survive)…</a:t>
            </a:r>
          </a:p>
        </p:txBody>
      </p:sp>
      <p:sp>
        <p:nvSpPr>
          <p:cNvPr id="6" name="TextBox 8"/>
          <p:cNvSpPr txBox="1"/>
          <p:nvPr/>
        </p:nvSpPr>
        <p:spPr>
          <a:xfrm>
            <a:off x="8616280" y="332656"/>
            <a:ext cx="30091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/>
              <a:t>Situation today:</a:t>
            </a:r>
            <a:endParaRPr lang="en-US" sz="3200" dirty="0"/>
          </a:p>
        </p:txBody>
      </p:sp>
      <p:sp>
        <p:nvSpPr>
          <p:cNvPr id="9" name="TextBox 4"/>
          <p:cNvSpPr txBox="1"/>
          <p:nvPr/>
        </p:nvSpPr>
        <p:spPr>
          <a:xfrm>
            <a:off x="2371769" y="1390490"/>
            <a:ext cx="7537769" cy="40011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Accidentology: UN Global status report on road safety 2018</a:t>
            </a:r>
          </a:p>
        </p:txBody>
      </p:sp>
    </p:spTree>
    <p:extLst>
      <p:ext uri="{BB962C8B-B14F-4D97-AF65-F5344CB8AC3E}">
        <p14:creationId xmlns:p14="http://schemas.microsoft.com/office/powerpoint/2010/main" val="72986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44722" y="1390490"/>
            <a:ext cx="9991838" cy="40011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The most common mistakes made by drivers leading to an accident with injuries</a:t>
            </a:r>
          </a:p>
        </p:txBody>
      </p:sp>
      <p:sp>
        <p:nvSpPr>
          <p:cNvPr id="6" name="AutoShape 2" descr="Bildergebnis fÃ¼r audible alarm symbol"/>
          <p:cNvSpPr>
            <a:spLocks noChangeAspect="1" noChangeArrowheads="1"/>
          </p:cNvSpPr>
          <p:nvPr/>
        </p:nvSpPr>
        <p:spPr bwMode="auto">
          <a:xfrm>
            <a:off x="1412914" y="5537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Bildergebnis fÃ¼r audible alarm symbol"/>
          <p:cNvSpPr>
            <a:spLocks noChangeAspect="1" noChangeArrowheads="1"/>
          </p:cNvSpPr>
          <p:nvPr/>
        </p:nvSpPr>
        <p:spPr bwMode="auto">
          <a:xfrm>
            <a:off x="1565314" y="20777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348176" y="5240704"/>
            <a:ext cx="7708264" cy="3693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Increased Driver Awareness could further reduce the number of accidents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348176" y="2268904"/>
          <a:ext cx="7612982" cy="2438400"/>
        </p:xfrm>
        <a:graphic>
          <a:graphicData uri="http://schemas.openxmlformats.org/drawingml/2006/table">
            <a:tbl>
              <a:tblPr/>
              <a:tblGrid>
                <a:gridCol w="3308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24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24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7624"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  <a:effectLst/>
                        <a:latin typeface="AvertaStd-Regular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  <a:effectLst/>
                          <a:latin typeface="AvertaStd-Regular"/>
                        </a:rPr>
                        <a:t>Number of accidents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  <a:latin typeface="AvertaStd-Regular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  <a:effectLst/>
                          <a:latin typeface="AvertaStd-Regular"/>
                        </a:rPr>
                        <a:t>Percentage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  <a:latin typeface="AvertaStd-Regular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5194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solidFill>
                            <a:srgbClr val="262626"/>
                          </a:solidFill>
                          <a:effectLst/>
                          <a:latin typeface="AvertaStd-Regular"/>
                        </a:rPr>
                        <a:t>Mistakes</a:t>
                      </a:r>
                      <a:r>
                        <a:rPr lang="de-DE" sz="1400" baseline="0" dirty="0">
                          <a:solidFill>
                            <a:srgbClr val="262626"/>
                          </a:solidFill>
                          <a:effectLst/>
                          <a:latin typeface="AvertaStd-Regular"/>
                        </a:rPr>
                        <a:t> during turning, returning, ingressing roads..</a:t>
                      </a:r>
                      <a:endParaRPr lang="de-DE" sz="1400" dirty="0">
                        <a:solidFill>
                          <a:srgbClr val="262626"/>
                        </a:solidFill>
                        <a:effectLst/>
                        <a:latin typeface="AvertaStd-Regular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solidFill>
                            <a:srgbClr val="262626"/>
                          </a:solidFill>
                          <a:effectLst/>
                          <a:latin typeface="AvertaStd-Regular"/>
                        </a:rPr>
                        <a:t>56.642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solidFill>
                            <a:srgbClr val="262626"/>
                          </a:solidFill>
                          <a:effectLst/>
                          <a:latin typeface="AvertaStd-Regular"/>
                        </a:rPr>
                        <a:t>15,7 %</a:t>
                      </a:r>
                      <a:endParaRPr lang="en-US" sz="1400" dirty="0">
                        <a:solidFill>
                          <a:srgbClr val="262626"/>
                        </a:solidFill>
                        <a:effectLst/>
                        <a:latin typeface="AvertaStd-Regular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59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solidFill>
                            <a:srgbClr val="262626"/>
                          </a:solidFill>
                          <a:effectLst/>
                          <a:latin typeface="AvertaStd-Regular"/>
                        </a:rPr>
                        <a:t>Disregarding priority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solidFill>
                            <a:srgbClr val="262626"/>
                          </a:solidFill>
                          <a:effectLst/>
                          <a:latin typeface="AvertaStd-Regular"/>
                        </a:rPr>
                        <a:t>52.332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solidFill>
                            <a:srgbClr val="262626"/>
                          </a:solidFill>
                          <a:effectLst/>
                          <a:latin typeface="AvertaStd-Regular"/>
                        </a:rPr>
                        <a:t>14,5 %</a:t>
                      </a:r>
                      <a:endParaRPr lang="en-US" sz="1400" dirty="0">
                        <a:solidFill>
                          <a:srgbClr val="262626"/>
                        </a:solidFill>
                        <a:effectLst/>
                        <a:latin typeface="AvertaStd-Regular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59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solidFill>
                            <a:srgbClr val="262626"/>
                          </a:solidFill>
                          <a:effectLst/>
                          <a:latin typeface="AvertaStd-Regular"/>
                        </a:rPr>
                        <a:t>Non</a:t>
                      </a:r>
                      <a:r>
                        <a:rPr lang="de-DE" sz="1400" baseline="0" dirty="0">
                          <a:solidFill>
                            <a:srgbClr val="262626"/>
                          </a:solidFill>
                          <a:effectLst/>
                          <a:latin typeface="AvertaStd-Regular"/>
                        </a:rPr>
                        <a:t> sufficiant distance</a:t>
                      </a:r>
                      <a:endParaRPr lang="en-US" sz="1400" dirty="0">
                        <a:solidFill>
                          <a:srgbClr val="262626"/>
                        </a:solidFill>
                        <a:effectLst/>
                        <a:latin typeface="AvertaStd-Regular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solidFill>
                            <a:srgbClr val="262626"/>
                          </a:solidFill>
                          <a:effectLst/>
                          <a:latin typeface="AvertaStd-Regular"/>
                        </a:rPr>
                        <a:t>50.267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solidFill>
                            <a:srgbClr val="262626"/>
                          </a:solidFill>
                          <a:effectLst/>
                          <a:latin typeface="AvertaStd-Regular"/>
                        </a:rPr>
                        <a:t>13,9 %</a:t>
                      </a:r>
                      <a:endParaRPr lang="en-US" sz="1400" dirty="0">
                        <a:solidFill>
                          <a:srgbClr val="262626"/>
                        </a:solidFill>
                        <a:effectLst/>
                        <a:latin typeface="AvertaStd-Regular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259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solidFill>
                            <a:srgbClr val="262626"/>
                          </a:solidFill>
                          <a:effectLst/>
                          <a:latin typeface="AvertaStd-Regular"/>
                        </a:rPr>
                        <a:t>Too</a:t>
                      </a:r>
                      <a:r>
                        <a:rPr lang="en-US" sz="1400" baseline="0" dirty="0">
                          <a:solidFill>
                            <a:srgbClr val="262626"/>
                          </a:solidFill>
                          <a:effectLst/>
                          <a:latin typeface="AvertaStd-Regular"/>
                        </a:rPr>
                        <a:t> high vehicle s</a:t>
                      </a:r>
                      <a:r>
                        <a:rPr lang="en-US" sz="1400" dirty="0">
                          <a:solidFill>
                            <a:srgbClr val="262626"/>
                          </a:solidFill>
                          <a:effectLst/>
                          <a:latin typeface="AvertaStd-Regular"/>
                        </a:rPr>
                        <a:t>peed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solidFill>
                            <a:srgbClr val="262626"/>
                          </a:solidFill>
                          <a:effectLst/>
                          <a:latin typeface="AvertaStd-Regular"/>
                        </a:rPr>
                        <a:t>45.058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solidFill>
                            <a:srgbClr val="262626"/>
                          </a:solidFill>
                          <a:effectLst/>
                          <a:latin typeface="AvertaStd-Regular"/>
                        </a:rPr>
                        <a:t>12,5 %</a:t>
                      </a:r>
                      <a:endParaRPr lang="en-US" sz="1400" dirty="0">
                        <a:solidFill>
                          <a:srgbClr val="262626"/>
                        </a:solidFill>
                        <a:effectLst/>
                        <a:latin typeface="AvertaStd-Regular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59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solidFill>
                            <a:srgbClr val="262626"/>
                          </a:solidFill>
                          <a:effectLst/>
                          <a:latin typeface="AvertaStd-Regular"/>
                        </a:rPr>
                        <a:t>Wrong</a:t>
                      </a:r>
                      <a:r>
                        <a:rPr lang="de-DE" sz="1400" baseline="0" dirty="0">
                          <a:solidFill>
                            <a:srgbClr val="262626"/>
                          </a:solidFill>
                          <a:effectLst/>
                          <a:latin typeface="AvertaStd-Regular"/>
                        </a:rPr>
                        <a:t> road usage</a:t>
                      </a:r>
                      <a:endParaRPr lang="en-US" sz="1400" dirty="0">
                        <a:solidFill>
                          <a:srgbClr val="262626"/>
                        </a:solidFill>
                        <a:effectLst/>
                        <a:latin typeface="AvertaStd-Regular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solidFill>
                            <a:srgbClr val="262626"/>
                          </a:solidFill>
                          <a:effectLst/>
                          <a:latin typeface="AvertaStd-Regular"/>
                        </a:rPr>
                        <a:t>24.203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solidFill>
                            <a:srgbClr val="262626"/>
                          </a:solidFill>
                          <a:effectLst/>
                          <a:latin typeface="AvertaStd-Regular"/>
                        </a:rPr>
                        <a:t>6,7 %</a:t>
                      </a:r>
                      <a:endParaRPr lang="en-US" sz="1400" dirty="0">
                        <a:solidFill>
                          <a:srgbClr val="262626"/>
                        </a:solidFill>
                        <a:effectLst/>
                        <a:latin typeface="AvertaStd-Regular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59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solidFill>
                            <a:srgbClr val="262626"/>
                          </a:solidFill>
                          <a:effectLst/>
                          <a:latin typeface="AvertaStd-Regular"/>
                        </a:rPr>
                        <a:t>Other reasons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solidFill>
                            <a:srgbClr val="262626"/>
                          </a:solidFill>
                          <a:effectLst/>
                          <a:latin typeface="AvertaStd-Regular"/>
                        </a:rPr>
                        <a:t>132.234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solidFill>
                            <a:srgbClr val="262626"/>
                          </a:solidFill>
                          <a:effectLst/>
                          <a:latin typeface="AvertaStd-Regular"/>
                        </a:rPr>
                        <a:t>36,7 %</a:t>
                      </a:r>
                      <a:endParaRPr lang="en-US" sz="1400" dirty="0">
                        <a:solidFill>
                          <a:srgbClr val="262626"/>
                        </a:solidFill>
                        <a:effectLst/>
                        <a:latin typeface="AvertaStd-Regular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59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solidFill>
                            <a:srgbClr val="262626"/>
                          </a:solidFill>
                          <a:effectLst/>
                          <a:latin typeface="AvertaStd-Regular"/>
                        </a:rPr>
                        <a:t>Total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solidFill>
                            <a:srgbClr val="262626"/>
                          </a:solidFill>
                          <a:effectLst/>
                          <a:latin typeface="AvertaStd-Regular"/>
                        </a:rPr>
                        <a:t>360.736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solidFill>
                            <a:srgbClr val="262626"/>
                          </a:solidFill>
                          <a:effectLst/>
                          <a:latin typeface="AvertaStd-Regular"/>
                        </a:rPr>
                        <a:t>100 %</a:t>
                      </a:r>
                      <a:endParaRPr lang="en-US" sz="1400" dirty="0">
                        <a:solidFill>
                          <a:srgbClr val="262626"/>
                        </a:solidFill>
                        <a:effectLst/>
                        <a:latin typeface="AvertaStd-Regular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275152" y="2573704"/>
            <a:ext cx="7769225" cy="1143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Elbow Connector 15"/>
          <p:cNvCxnSpPr>
            <a:endCxn id="11" idx="1"/>
          </p:cNvCxnSpPr>
          <p:nvPr/>
        </p:nvCxnSpPr>
        <p:spPr>
          <a:xfrm rot="16200000" flipH="1">
            <a:off x="979493" y="4056687"/>
            <a:ext cx="2280166" cy="457200"/>
          </a:xfrm>
          <a:prstGeom prst="bentConnector2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890975" y="3145204"/>
            <a:ext cx="384176" cy="0"/>
          </a:xfrm>
          <a:prstGeom prst="straightConnector1">
            <a:avLst/>
          </a:prstGeom>
          <a:ln w="381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hlinkClick r:id="rId3" action="ppaction://hlinksldjump"/>
          </p:cNvPr>
          <p:cNvSpPr txBox="1"/>
          <p:nvPr/>
        </p:nvSpPr>
        <p:spPr>
          <a:xfrm>
            <a:off x="3503712" y="6128156"/>
            <a:ext cx="48056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Source: German Federal Office for </a:t>
            </a:r>
            <a:r>
              <a:rPr lang="de-DE" sz="1600" dirty="0" err="1"/>
              <a:t>Statistic</a:t>
            </a:r>
            <a:r>
              <a:rPr lang="de-DE" sz="1600" dirty="0"/>
              <a:t> - 2017</a:t>
            </a:r>
            <a:endParaRPr lang="en-US" sz="1600" dirty="0"/>
          </a:p>
        </p:txBody>
      </p:sp>
      <p:sp>
        <p:nvSpPr>
          <p:cNvPr id="13" name="TextBox 8"/>
          <p:cNvSpPr txBox="1"/>
          <p:nvPr/>
        </p:nvSpPr>
        <p:spPr>
          <a:xfrm>
            <a:off x="8616280" y="332656"/>
            <a:ext cx="30091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/>
              <a:t>Situation today:</a:t>
            </a:r>
            <a:endParaRPr lang="en-US" sz="3200" dirty="0"/>
          </a:p>
        </p:txBody>
      </p:sp>
      <p:sp>
        <p:nvSpPr>
          <p:cNvPr id="12" name="Bouton d'action : Accueil 11">
            <a:hlinkClick r:id="rId4" action="ppaction://hlinksldjump" highlightClick="1"/>
          </p:cNvPr>
          <p:cNvSpPr/>
          <p:nvPr/>
        </p:nvSpPr>
        <p:spPr>
          <a:xfrm>
            <a:off x="11615936" y="3300916"/>
            <a:ext cx="576064" cy="36933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691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225252" y="1762390"/>
            <a:ext cx="11966748" cy="4705804"/>
          </a:xfrm>
        </p:spPr>
        <p:txBody>
          <a:bodyPr>
            <a:noAutofit/>
          </a:bodyPr>
          <a:lstStyle/>
          <a:p>
            <a:pPr marL="357188" indent="0">
              <a:buNone/>
            </a:pPr>
            <a:r>
              <a:rPr lang="fr-FR" dirty="0"/>
              <a:t>Aim of the </a:t>
            </a:r>
            <a:r>
              <a:rPr lang="fr-FR" dirty="0" err="1"/>
              <a:t>presentation</a:t>
            </a:r>
            <a:r>
              <a:rPr lang="fr-FR" dirty="0"/>
              <a:t>: </a:t>
            </a:r>
          </a:p>
          <a:p>
            <a:pPr marL="800100" lvl="1" indent="-342900">
              <a:buFont typeface="Wingdings" panose="05000000000000000000" pitchFamily="2" charset="2"/>
              <a:buAutoNum type="arabicPeriod"/>
            </a:pPr>
            <a:r>
              <a:rPr lang="fr-FR" sz="2000" dirty="0"/>
              <a:t>Sharing information on Field of </a:t>
            </a:r>
            <a:r>
              <a:rPr lang="fr-FR" sz="2000" dirty="0" err="1"/>
              <a:t>View</a:t>
            </a:r>
            <a:r>
              <a:rPr lang="fr-FR" sz="2000" dirty="0"/>
              <a:t> Assistance (</a:t>
            </a:r>
            <a:r>
              <a:rPr lang="fr-FR" sz="2000" dirty="0" err="1"/>
              <a:t>FoVA</a:t>
            </a:r>
            <a:r>
              <a:rPr lang="fr-FR" sz="2000" dirty="0"/>
              <a:t>),</a:t>
            </a:r>
          </a:p>
          <a:p>
            <a:pPr marL="800100" lvl="1" indent="-342900">
              <a:buAutoNum type="arabicPeriod"/>
            </a:pPr>
            <a:r>
              <a:rPr lang="fr-FR" sz="2000" dirty="0" err="1"/>
              <a:t>Clarifying</a:t>
            </a:r>
            <a:r>
              <a:rPr lang="fr-FR" sz="2000" dirty="0"/>
              <a:t> </a:t>
            </a:r>
            <a:r>
              <a:rPr lang="fr-FR" sz="2000" dirty="0" err="1"/>
              <a:t>regulatory</a:t>
            </a:r>
            <a:r>
              <a:rPr lang="fr-FR" sz="2000" dirty="0"/>
              <a:t> compliance of ‘</a:t>
            </a:r>
            <a:r>
              <a:rPr lang="fr-FR" sz="2000" dirty="0" err="1"/>
              <a:t>augmented</a:t>
            </a:r>
            <a:r>
              <a:rPr lang="fr-FR" sz="2000" dirty="0"/>
              <a:t> reality’ </a:t>
            </a:r>
            <a:r>
              <a:rPr lang="fr-FR" sz="2000" dirty="0" err="1"/>
              <a:t>augmenting</a:t>
            </a:r>
            <a:r>
              <a:rPr lang="fr-FR" sz="2000" dirty="0"/>
              <a:t> </a:t>
            </a:r>
            <a:r>
              <a:rPr lang="fr-FR" sz="2000" dirty="0" err="1"/>
              <a:t>driver’s</a:t>
            </a:r>
            <a:r>
              <a:rPr lang="fr-FR" sz="2000" dirty="0"/>
              <a:t> direct </a:t>
            </a:r>
            <a:r>
              <a:rPr lang="fr-FR" sz="2000" dirty="0" err="1"/>
              <a:t>view</a:t>
            </a:r>
            <a:r>
              <a:rPr lang="fr-FR" sz="2000" dirty="0"/>
              <a:t>.</a:t>
            </a:r>
          </a:p>
          <a:p>
            <a:pPr marL="800100" lvl="1" indent="-342900">
              <a:buAutoNum type="arabicPeriod"/>
            </a:pPr>
            <a:endParaRPr lang="fr-FR" sz="1400" dirty="0"/>
          </a:p>
          <a:p>
            <a:pPr marL="457200" lvl="1" indent="0">
              <a:buNone/>
            </a:pPr>
            <a:endParaRPr lang="fr-FR" sz="1400" dirty="0">
              <a:ea typeface="+mn-ea"/>
              <a:cs typeface="+mn-cs"/>
            </a:endParaRPr>
          </a:p>
          <a:p>
            <a:pPr marL="457200" lvl="1" indent="0">
              <a:buNone/>
            </a:pPr>
            <a:r>
              <a:rPr lang="fr-FR" sz="3200" dirty="0">
                <a:ea typeface="+mn-ea"/>
                <a:cs typeface="+mn-cs"/>
              </a:rPr>
              <a:t>Background:</a:t>
            </a:r>
          </a:p>
          <a:p>
            <a:pPr lvl="1"/>
            <a:r>
              <a:rPr lang="fr-FR" sz="2000" dirty="0" err="1"/>
              <a:t>Around</a:t>
            </a:r>
            <a:r>
              <a:rPr lang="fr-FR" sz="2000" dirty="0"/>
              <a:t> the 2000’s, introduction of Head Up Displays (HUD) </a:t>
            </a:r>
            <a:r>
              <a:rPr lang="fr-FR" sz="2000" dirty="0" err="1"/>
              <a:t>led</a:t>
            </a:r>
            <a:r>
              <a:rPr lang="fr-FR" sz="2000" dirty="0"/>
              <a:t> to </a:t>
            </a:r>
            <a:r>
              <a:rPr lang="fr-FR" sz="2000" dirty="0" err="1"/>
              <a:t>clarify</a:t>
            </a:r>
            <a:r>
              <a:rPr lang="fr-FR" sz="2000" dirty="0"/>
              <a:t> ‘obstruction’</a:t>
            </a:r>
            <a:br>
              <a:rPr lang="fr-FR" sz="2000" dirty="0"/>
            </a:br>
            <a:r>
              <a:rPr lang="en-US" sz="2000" dirty="0"/>
              <a:t>This clarification enabled innovative HMI solutions for safety benefit</a:t>
            </a:r>
            <a:r>
              <a:rPr lang="fr-FR" sz="2000" dirty="0"/>
              <a:t>:</a:t>
            </a:r>
          </a:p>
          <a:p>
            <a:pPr marL="1200150" lvl="2" indent="-342900">
              <a:buFont typeface="+mj-lt"/>
              <a:buAutoNum type="alphaLcPeriod"/>
            </a:pPr>
            <a:r>
              <a:rPr lang="fr-FR" sz="1600" dirty="0"/>
              <a:t>2002: in Europe, TAAM </a:t>
            </a:r>
            <a:r>
              <a:rPr lang="fr-FR" sz="1600" dirty="0" err="1"/>
              <a:t>refers</a:t>
            </a:r>
            <a:r>
              <a:rPr lang="fr-FR" sz="1600" dirty="0"/>
              <a:t> to EU </a:t>
            </a:r>
            <a:r>
              <a:rPr lang="fr-FR" sz="1600" dirty="0" err="1"/>
              <a:t>Statement</a:t>
            </a:r>
            <a:r>
              <a:rPr lang="fr-FR" sz="1600" dirty="0"/>
              <a:t> of </a:t>
            </a:r>
            <a:r>
              <a:rPr lang="fr-FR" sz="1600" dirty="0" err="1"/>
              <a:t>Principle</a:t>
            </a:r>
            <a:r>
              <a:rPr lang="fr-FR" sz="1600" dirty="0"/>
              <a:t>.</a:t>
            </a:r>
          </a:p>
          <a:p>
            <a:pPr marL="1200150" lvl="2" indent="-342900">
              <a:buFont typeface="+mj-lt"/>
              <a:buAutoNum type="alphaLcPeriod"/>
            </a:pPr>
            <a:r>
              <a:rPr lang="fr-FR" sz="1600" dirty="0"/>
              <a:t>2010: </a:t>
            </a:r>
            <a:r>
              <a:rPr lang="fr-FR" sz="1600" dirty="0" err="1"/>
              <a:t>EiF</a:t>
            </a:r>
            <a:r>
              <a:rPr lang="fr-FR" sz="1600" dirty="0"/>
              <a:t> of  UN R125.00 Suppl. 03 </a:t>
            </a:r>
            <a:r>
              <a:rPr lang="fr-FR" sz="1600" dirty="0" err="1"/>
              <a:t>introducing</a:t>
            </a:r>
            <a:r>
              <a:rPr lang="fr-FR" sz="1600" dirty="0"/>
              <a:t> 20% </a:t>
            </a:r>
            <a:r>
              <a:rPr lang="fr-FR" sz="1600" dirty="0" err="1"/>
              <a:t>allowed</a:t>
            </a:r>
            <a:r>
              <a:rPr lang="fr-FR" sz="1600" dirty="0"/>
              <a:t> obstruction of S zone (</a:t>
            </a:r>
            <a:r>
              <a:rPr lang="fr-FR" sz="1600" dirty="0" err="1"/>
              <a:t>between</a:t>
            </a:r>
            <a:r>
              <a:rPr lang="fr-FR" sz="1600" dirty="0"/>
              <a:t> -1° and -4°)</a:t>
            </a:r>
          </a:p>
          <a:p>
            <a:pPr lvl="1"/>
            <a:r>
              <a:rPr lang="fr-FR" sz="2000" dirty="0"/>
              <a:t>10 </a:t>
            </a:r>
            <a:r>
              <a:rPr lang="fr-FR" sz="2000" dirty="0" err="1"/>
              <a:t>years</a:t>
            </a:r>
            <a:r>
              <a:rPr lang="fr-FR" sz="2000" dirty="0"/>
              <a:t> </a:t>
            </a:r>
            <a:r>
              <a:rPr lang="fr-FR" sz="2000" dirty="0" err="1"/>
              <a:t>later</a:t>
            </a:r>
            <a:r>
              <a:rPr lang="fr-FR" sz="2000" dirty="0"/>
              <a:t>, </a:t>
            </a:r>
            <a:r>
              <a:rPr lang="fr-FR" sz="2000" dirty="0" err="1"/>
              <a:t>thanks</a:t>
            </a:r>
            <a:r>
              <a:rPr lang="fr-FR" sz="2000" dirty="0"/>
              <a:t> to consumer </a:t>
            </a:r>
            <a:r>
              <a:rPr lang="fr-FR" sz="2000" dirty="0" err="1"/>
              <a:t>interest</a:t>
            </a:r>
            <a:r>
              <a:rPr lang="fr-FR" sz="2000" dirty="0"/>
              <a:t>, </a:t>
            </a:r>
            <a:r>
              <a:rPr lang="fr-FR" sz="2000" dirty="0" err="1"/>
              <a:t>OEMs</a:t>
            </a:r>
            <a:r>
              <a:rPr lang="fr-FR" sz="2000" dirty="0"/>
              <a:t> propose </a:t>
            </a:r>
            <a:r>
              <a:rPr lang="fr-FR" sz="2000" dirty="0" err="1"/>
              <a:t>additional</a:t>
            </a:r>
            <a:r>
              <a:rPr lang="fr-FR" sz="2000" dirty="0"/>
              <a:t> information assistance.</a:t>
            </a:r>
          </a:p>
          <a:p>
            <a:pPr marL="457200" lvl="1" indent="0">
              <a:buNone/>
            </a:pPr>
            <a:endParaRPr lang="fr-FR" sz="800" dirty="0"/>
          </a:p>
          <a:p>
            <a:pPr marL="457200" lvl="1" indent="0">
              <a:buNone/>
            </a:pPr>
            <a:r>
              <a:rPr lang="fr-FR" sz="2000" dirty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r>
              <a:rPr lang="fr-FR" sz="2000" dirty="0">
                <a:sym typeface="Wingdings" panose="05000000000000000000" pitchFamily="2" charset="2"/>
              </a:rPr>
              <a:t> </a:t>
            </a:r>
            <a:r>
              <a:rPr lang="fr-FR" sz="2000" dirty="0"/>
              <a:t>2020’: FOVA for </a:t>
            </a:r>
            <a:r>
              <a:rPr lang="fr-FR" sz="2000" dirty="0" err="1"/>
              <a:t>augmented</a:t>
            </a:r>
            <a:r>
              <a:rPr lang="fr-FR" sz="2000" dirty="0"/>
              <a:t> information to the driver </a:t>
            </a:r>
            <a:r>
              <a:rPr lang="fr-FR" sz="2000" dirty="0" err="1"/>
              <a:t>seeks</a:t>
            </a:r>
            <a:r>
              <a:rPr lang="fr-FR" sz="2000" dirty="0"/>
              <a:t> agreement on </a:t>
            </a:r>
            <a:r>
              <a:rPr lang="fr-FR" sz="2000" dirty="0" err="1"/>
              <a:t>regulatory</a:t>
            </a:r>
            <a:r>
              <a:rPr lang="fr-FR" sz="2000" dirty="0"/>
              <a:t> compliance.</a:t>
            </a:r>
            <a:endParaRPr lang="fr-FR" sz="1600" dirty="0">
              <a:solidFill>
                <a:srgbClr val="7030A0"/>
              </a:solidFill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1143000"/>
          </a:xfrm>
        </p:spPr>
        <p:txBody>
          <a:bodyPr/>
          <a:lstStyle/>
          <a:p>
            <a:pPr algn="r"/>
            <a:r>
              <a:rPr lang="en-GB" dirty="0"/>
              <a:t>Direct driving field of vision,</a:t>
            </a:r>
            <a:br>
              <a:rPr lang="en-GB" sz="5400" dirty="0"/>
            </a:br>
            <a:r>
              <a:rPr lang="en-GB" sz="3200" dirty="0"/>
              <a:t>Regulation n°125</a:t>
            </a:r>
            <a:br>
              <a:rPr lang="en-GB" sz="2400" dirty="0"/>
            </a:br>
            <a:endParaRPr lang="en-GB" sz="3600" dirty="0"/>
          </a:p>
        </p:txBody>
      </p:sp>
      <p:pic>
        <p:nvPicPr>
          <p:cNvPr id="4" name="Image 3" descr="Capture d’écran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1"/>
          <a:stretch/>
        </p:blipFill>
        <p:spPr>
          <a:xfrm>
            <a:off x="9867260" y="3254984"/>
            <a:ext cx="2191612" cy="1043401"/>
          </a:xfrm>
          <a:prstGeom prst="rightArrow">
            <a:avLst>
              <a:gd name="adj1" fmla="val 74650"/>
              <a:gd name="adj2" fmla="val 50000"/>
            </a:avLst>
          </a:prstGeom>
        </p:spPr>
      </p:pic>
      <p:sp>
        <p:nvSpPr>
          <p:cNvPr id="2" name="Rectangle 1"/>
          <p:cNvSpPr/>
          <p:nvPr/>
        </p:nvSpPr>
        <p:spPr>
          <a:xfrm>
            <a:off x="9867260" y="3305889"/>
            <a:ext cx="96212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See annexes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2C55037-70FE-468C-932B-4992118F0739}"/>
              </a:ext>
            </a:extLst>
          </p:cNvPr>
          <p:cNvSpPr/>
          <p:nvPr/>
        </p:nvSpPr>
        <p:spPr>
          <a:xfrm>
            <a:off x="609600" y="5949280"/>
            <a:ext cx="1144927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64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07368" y="1628800"/>
            <a:ext cx="1159328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marL="0" indent="0" algn="ctr" eaLnBrk="1" hangingPunct="1">
              <a:spcBef>
                <a:spcPct val="20000"/>
              </a:spcBef>
              <a:buFont typeface="Wingdings" pitchFamily="2" charset="2"/>
              <a:buNone/>
              <a:defRPr sz="3200">
                <a:latin typeface="+mn-lt"/>
              </a:defRPr>
            </a:lvl1pPr>
            <a:lvl2pPr marL="1588" lvl="1" indent="-1588" eaLnBrk="1" hangingPunct="1">
              <a:spcBef>
                <a:spcPct val="20000"/>
              </a:spcBef>
              <a:buFont typeface="Wingdings" panose="05000000000000000000" pitchFamily="2" charset="2"/>
              <a:buNone/>
              <a:defRPr sz="3200">
                <a:latin typeface="+mn-lt"/>
              </a:defRPr>
            </a:lvl2pPr>
            <a:lvl3pPr indent="0" algn="ctr" eaLnBrk="1" hangingPunct="1">
              <a:spcBef>
                <a:spcPct val="20000"/>
              </a:spcBef>
              <a:buFont typeface="Calibri" panose="020F0502020204030204" pitchFamily="34" charset="0"/>
              <a:buNone/>
              <a:defRPr sz="2400">
                <a:latin typeface="+mn-lt"/>
              </a:defRPr>
            </a:lvl3pPr>
            <a:lvl4pPr indent="0" algn="ctr" eaLnBrk="1" hangingPunct="1">
              <a:spcBef>
                <a:spcPct val="20000"/>
              </a:spcBef>
              <a:buFont typeface="Courier New" panose="02070309020205020404" pitchFamily="49" charset="0"/>
              <a:buNone/>
              <a:defRPr sz="2000">
                <a:latin typeface="+mn-lt"/>
              </a:defRPr>
            </a:lvl4pPr>
            <a:lvl5pPr marL="458788" lvl="4" indent="-1588" eaLnBrk="1" hangingPunct="1">
              <a:spcBef>
                <a:spcPct val="20000"/>
              </a:spcBef>
              <a:buNone/>
              <a:defRPr sz="2000">
                <a:solidFill>
                  <a:srgbClr val="0070C0"/>
                </a:solidFill>
                <a:latin typeface="+mn-lt"/>
              </a:defRPr>
            </a:lvl5pPr>
            <a:lvl6pPr indent="0" algn="ctr" fontAlgn="base">
              <a:spcBef>
                <a:spcPct val="20000"/>
              </a:spcBef>
              <a:spcAft>
                <a:spcPct val="0"/>
              </a:spcAft>
              <a:buNone/>
              <a:defRPr sz="2000">
                <a:latin typeface="+mn-lt"/>
              </a:defRPr>
            </a:lvl6pPr>
            <a:lvl7pPr indent="0" algn="ctr" fontAlgn="base">
              <a:spcBef>
                <a:spcPct val="20000"/>
              </a:spcBef>
              <a:spcAft>
                <a:spcPct val="0"/>
              </a:spcAft>
              <a:buNone/>
              <a:defRPr sz="2000">
                <a:latin typeface="+mn-lt"/>
              </a:defRPr>
            </a:lvl7pPr>
            <a:lvl8pPr indent="0" algn="ctr" fontAlgn="base">
              <a:spcBef>
                <a:spcPct val="20000"/>
              </a:spcBef>
              <a:spcAft>
                <a:spcPct val="0"/>
              </a:spcAft>
              <a:buNone/>
              <a:defRPr sz="2000">
                <a:latin typeface="+mn-lt"/>
              </a:defRPr>
            </a:lvl8pPr>
            <a:lvl9pPr indent="0" algn="ctr" fontAlgn="base">
              <a:spcBef>
                <a:spcPct val="20000"/>
              </a:spcBef>
              <a:spcAft>
                <a:spcPct val="0"/>
              </a:spcAft>
              <a:buNone/>
              <a:defRPr sz="2000">
                <a:latin typeface="+mn-lt"/>
              </a:defRPr>
            </a:lvl9pPr>
          </a:lstStyle>
          <a:p>
            <a:pPr algn="l">
              <a:tabLst>
                <a:tab pos="1435100" algn="l"/>
              </a:tabLst>
            </a:pPr>
            <a:r>
              <a:rPr lang="en-US" sz="2000" b="1" dirty="0"/>
              <a:t>Question</a:t>
            </a:r>
            <a:r>
              <a:rPr lang="en-US" sz="2000" dirty="0"/>
              <a:t>:	Can a field-of-view assistant further improve road safety?</a:t>
            </a:r>
          </a:p>
          <a:p>
            <a:pPr algn="l">
              <a:tabLst>
                <a:tab pos="1435100" algn="l"/>
              </a:tabLst>
            </a:pPr>
            <a:r>
              <a:rPr lang="en-US" sz="2000" b="1" dirty="0"/>
              <a:t>Answer:	</a:t>
            </a:r>
            <a:r>
              <a:rPr lang="en-US" sz="2000" dirty="0"/>
              <a:t>BASt study on </a:t>
            </a:r>
            <a:r>
              <a:rPr lang="en-US" sz="2000" dirty="0" err="1"/>
              <a:t>FoVA</a:t>
            </a:r>
            <a:r>
              <a:rPr lang="en-US" sz="2000" dirty="0"/>
              <a:t> (Report No. 127, published in April 2019*) gives a clear answer</a:t>
            </a:r>
          </a:p>
          <a:p>
            <a:pPr algn="l"/>
            <a:endParaRPr lang="en-US" sz="800" dirty="0"/>
          </a:p>
          <a:p>
            <a:pPr algn="l"/>
            <a:endParaRPr lang="en-US" sz="800" dirty="0"/>
          </a:p>
          <a:p>
            <a:pPr marL="533400" algn="l"/>
            <a:r>
              <a:rPr lang="en-US" sz="2000" dirty="0">
                <a:solidFill>
                  <a:schemeClr val="accent2"/>
                </a:solidFill>
              </a:rPr>
              <a:t>“Coherent with expectations, the results show that both age groups </a:t>
            </a:r>
            <a:r>
              <a:rPr lang="en-US" sz="2000" dirty="0"/>
              <a:t>(remark: young and elderly driver) </a:t>
            </a:r>
            <a:r>
              <a:rPr lang="en-US" sz="2000" dirty="0">
                <a:solidFill>
                  <a:schemeClr val="accent2"/>
                </a:solidFill>
              </a:rPr>
              <a:t>responded faster to cars in the periphery in trials with a centrally located warning….</a:t>
            </a:r>
          </a:p>
          <a:p>
            <a:pPr marL="533400" algn="l"/>
            <a:endParaRPr lang="en-US" sz="800" dirty="0">
              <a:solidFill>
                <a:schemeClr val="accent2"/>
              </a:solidFill>
            </a:endParaRPr>
          </a:p>
          <a:p>
            <a:pPr marL="533400" algn="l"/>
            <a:r>
              <a:rPr lang="en-US" sz="2000" b="1" dirty="0">
                <a:solidFill>
                  <a:schemeClr val="accent2"/>
                </a:solidFill>
              </a:rPr>
              <a:t>Thereby, a field-of-view assistance renders to be a promising approach</a:t>
            </a:r>
            <a:r>
              <a:rPr lang="en-US" sz="2000" dirty="0">
                <a:solidFill>
                  <a:schemeClr val="accent2"/>
                </a:solidFill>
              </a:rPr>
              <a:t> from the perspective of perception psychology, and has proven feasible in the simulator while producing good results: In both experiments, positive effects of the 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centrally positioned warning </a:t>
            </a:r>
            <a:r>
              <a:rPr lang="en-US" sz="2000" dirty="0">
                <a:solidFill>
                  <a:schemeClr val="accent2"/>
                </a:solidFill>
              </a:rPr>
              <a:t>presented when cars appeared peripherally, were found for both participant groups.”</a:t>
            </a:r>
          </a:p>
          <a:p>
            <a:pPr algn="l"/>
            <a:endParaRPr lang="en-US" sz="2000" dirty="0"/>
          </a:p>
          <a:p>
            <a:pPr algn="l"/>
            <a:r>
              <a:rPr lang="en-US" sz="2000" b="1" dirty="0">
                <a:solidFill>
                  <a:srgbClr val="FF0000"/>
                </a:solidFill>
              </a:rPr>
              <a:t>Limitation from OEM’s experience</a:t>
            </a:r>
            <a:r>
              <a:rPr lang="en-US" sz="2000" dirty="0">
                <a:solidFill>
                  <a:srgbClr val="FF0000"/>
                </a:solidFill>
              </a:rPr>
              <a:t>: </a:t>
            </a:r>
            <a:r>
              <a:rPr lang="en-US" sz="2000" dirty="0" err="1"/>
              <a:t>FoVA</a:t>
            </a:r>
            <a:r>
              <a:rPr lang="en-US" sz="2000" dirty="0"/>
              <a:t> (including augmented reality) is considered as ‘obstruction’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by some Contracting Parties, i.e. not complying to UN R125.</a:t>
            </a:r>
            <a:r>
              <a:rPr lang="en-GB" sz="2000" dirty="0"/>
              <a:t> </a:t>
            </a:r>
            <a:endParaRPr lang="en-US" sz="2000" b="1" dirty="0"/>
          </a:p>
        </p:txBody>
      </p:sp>
      <p:sp>
        <p:nvSpPr>
          <p:cNvPr id="6" name="AutoShape 2" descr="Bildergebnis fÃ¼r audible alarm symbol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Bildergebnis fÃ¼r audible alarm symbol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6207334" y="332656"/>
            <a:ext cx="56609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/>
              <a:t>Field of View Assistant (</a:t>
            </a:r>
            <a:r>
              <a:rPr lang="de-DE" sz="3200" dirty="0" err="1"/>
              <a:t>FoVA</a:t>
            </a:r>
            <a:r>
              <a:rPr lang="de-DE" sz="3200" dirty="0"/>
              <a:t>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5B7711E-B1DE-4EC4-94CE-0EBC2F10B8F7}"/>
              </a:ext>
            </a:extLst>
          </p:cNvPr>
          <p:cNvSpPr/>
          <p:nvPr/>
        </p:nvSpPr>
        <p:spPr>
          <a:xfrm>
            <a:off x="409576" y="5049180"/>
            <a:ext cx="11591080" cy="9721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2028BB4-CFE0-43A8-9028-E812E5ACA91C}"/>
              </a:ext>
            </a:extLst>
          </p:cNvPr>
          <p:cNvSpPr txBox="1"/>
          <p:nvPr/>
        </p:nvSpPr>
        <p:spPr>
          <a:xfrm>
            <a:off x="384052" y="6233537"/>
            <a:ext cx="71287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/>
              <a:t>* Bericht zum Forschungsprojekt FE 82.0615/2014:</a:t>
            </a:r>
          </a:p>
          <a:p>
            <a:r>
              <a:rPr lang="de-DE" sz="900" dirty="0"/>
              <a:t>Erhöhung der Verkehrssicherheit älterer Kraftfahrer durch Verbesserung</a:t>
            </a:r>
          </a:p>
          <a:p>
            <a:r>
              <a:rPr lang="de-DE" sz="900" dirty="0"/>
              <a:t>ihrer visuellen Aufmerksamkeit mittels „Sehfeldassistent“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715080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e 38"/>
          <p:cNvGrpSpPr/>
          <p:nvPr/>
        </p:nvGrpSpPr>
        <p:grpSpPr>
          <a:xfrm>
            <a:off x="3075552" y="1259758"/>
            <a:ext cx="8928100" cy="5372100"/>
            <a:chOff x="117475" y="649288"/>
            <a:chExt cx="8928100" cy="5372100"/>
          </a:xfrm>
        </p:grpSpPr>
        <p:pic>
          <p:nvPicPr>
            <p:cNvPr id="40" name="Picture 2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475" y="649288"/>
              <a:ext cx="8928100" cy="53721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3" name="Bouée 42"/>
            <p:cNvSpPr/>
            <p:nvPr/>
          </p:nvSpPr>
          <p:spPr>
            <a:xfrm>
              <a:off x="1874838" y="2862263"/>
              <a:ext cx="1722437" cy="1646237"/>
            </a:xfrm>
            <a:prstGeom prst="donut">
              <a:avLst>
                <a:gd name="adj" fmla="val 8346"/>
              </a:avLst>
            </a:prstGeom>
            <a:solidFill>
              <a:schemeClr val="bg1">
                <a:alpha val="49000"/>
              </a:schemeClr>
            </a:solidFill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pic>
          <p:nvPicPr>
            <p:cNvPr id="44" name="Image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4326" y="3436938"/>
              <a:ext cx="1385455" cy="777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Ellipse 45"/>
            <p:cNvSpPr/>
            <p:nvPr/>
          </p:nvSpPr>
          <p:spPr>
            <a:xfrm>
              <a:off x="4479530" y="4538301"/>
              <a:ext cx="219925" cy="499678"/>
            </a:xfrm>
            <a:prstGeom prst="ellipse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" name="Ellipse 46"/>
            <p:cNvSpPr/>
            <p:nvPr/>
          </p:nvSpPr>
          <p:spPr>
            <a:xfrm rot="16200000">
              <a:off x="4524963" y="5186836"/>
              <a:ext cx="151200" cy="421925"/>
            </a:xfrm>
            <a:prstGeom prst="ellipse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" name="Rectangle 4"/>
          <p:cNvSpPr/>
          <p:nvPr/>
        </p:nvSpPr>
        <p:spPr>
          <a:xfrm>
            <a:off x="3075552" y="3793494"/>
            <a:ext cx="8928100" cy="2838364"/>
          </a:xfrm>
          <a:prstGeom prst="rect">
            <a:avLst/>
          </a:prstGeom>
          <a:solidFill>
            <a:srgbClr val="AFE9EF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Espace réservé du contenu 2"/>
          <p:cNvSpPr txBox="1">
            <a:spLocks/>
          </p:cNvSpPr>
          <p:nvPr/>
        </p:nvSpPr>
        <p:spPr bwMode="auto">
          <a:xfrm>
            <a:off x="437511" y="1622566"/>
            <a:ext cx="2562145" cy="4705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Calibri" panose="020F0502020204030204" pitchFamily="34" charset="0"/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Courier New" panose="02070309020205020404" pitchFamily="49" charset="0"/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/>
            <a:r>
              <a:rPr lang="en-US" sz="2000" b="1" dirty="0"/>
              <a:t>Advanced Driver </a:t>
            </a:r>
            <a:br>
              <a:rPr lang="en-US" sz="2000" b="1" dirty="0"/>
            </a:br>
            <a:r>
              <a:rPr lang="en-US" sz="2000" b="1" dirty="0"/>
              <a:t>Assist Systems </a:t>
            </a:r>
          </a:p>
          <a:p>
            <a:pPr algn="l"/>
            <a:r>
              <a:rPr lang="en-US" sz="2000" dirty="0"/>
              <a:t>providing multiple information to the driver, either:</a:t>
            </a:r>
          </a:p>
          <a:p>
            <a:pPr marL="514350" indent="-514350" algn="l">
              <a:buFont typeface="+mj-lt"/>
              <a:buAutoNum type="alphaLcPeriod"/>
            </a:pPr>
            <a:r>
              <a:rPr lang="en-US" sz="2000" dirty="0"/>
              <a:t>Haptic</a:t>
            </a:r>
          </a:p>
          <a:p>
            <a:pPr marL="514350" indent="-514350" algn="l">
              <a:buFont typeface="+mj-lt"/>
              <a:buAutoNum type="alphaLcPeriod"/>
            </a:pPr>
            <a:r>
              <a:rPr lang="en-US" sz="2000" dirty="0"/>
              <a:t>Audible	</a:t>
            </a:r>
          </a:p>
          <a:p>
            <a:pPr marL="514350" indent="-514350" algn="l">
              <a:buFont typeface="+mj-lt"/>
              <a:buAutoNum type="alphaLcPeriod"/>
            </a:pPr>
            <a:r>
              <a:rPr lang="en-US" sz="2000" dirty="0"/>
              <a:t>Visual	</a:t>
            </a:r>
          </a:p>
          <a:p>
            <a:pPr marL="514350" indent="-514350" algn="l">
              <a:buFont typeface="+mj-lt"/>
              <a:buAutoNum type="alphaLcPeriod"/>
            </a:pPr>
            <a:endParaRPr lang="en-US" sz="2000" dirty="0"/>
          </a:p>
        </p:txBody>
      </p:sp>
      <p:sp>
        <p:nvSpPr>
          <p:cNvPr id="6" name="AutoShape 2" descr="Bildergebnis fÃ¼r audible alarm symbol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Bildergebnis fÃ¼r audible alarm symbol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Down Arrow 7"/>
          <p:cNvSpPr/>
          <p:nvPr/>
        </p:nvSpPr>
        <p:spPr>
          <a:xfrm rot="14856864">
            <a:off x="1440638" y="5175514"/>
            <a:ext cx="1214836" cy="1625128"/>
          </a:xfrm>
          <a:prstGeom prst="downArrow">
            <a:avLst>
              <a:gd name="adj1" fmla="val 50000"/>
              <a:gd name="adj2" fmla="val 48169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Visual Information</a:t>
            </a:r>
          </a:p>
        </p:txBody>
      </p:sp>
      <p:sp>
        <p:nvSpPr>
          <p:cNvPr id="42" name="Down Arrow 7"/>
          <p:cNvSpPr/>
          <p:nvPr/>
        </p:nvSpPr>
        <p:spPr>
          <a:xfrm rot="17595782">
            <a:off x="4204288" y="1162915"/>
            <a:ext cx="1214836" cy="1625128"/>
          </a:xfrm>
          <a:prstGeom prst="downArrow">
            <a:avLst>
              <a:gd name="adj1" fmla="val 50000"/>
              <a:gd name="adj2" fmla="val 48169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de-DE" dirty="0">
                <a:solidFill>
                  <a:srgbClr val="00B050"/>
                </a:solidFill>
              </a:rPr>
              <a:t>Real </a:t>
            </a:r>
            <a:r>
              <a:rPr lang="de-DE" dirty="0" err="1">
                <a:solidFill>
                  <a:srgbClr val="00B050"/>
                </a:solidFill>
              </a:rPr>
              <a:t>view</a:t>
            </a:r>
            <a:endParaRPr lang="de-DE" dirty="0">
              <a:solidFill>
                <a:srgbClr val="00B050"/>
              </a:solidFill>
            </a:endParaRPr>
          </a:p>
        </p:txBody>
      </p:sp>
      <p:sp>
        <p:nvSpPr>
          <p:cNvPr id="35" name="Down Arrow 7"/>
          <p:cNvSpPr/>
          <p:nvPr/>
        </p:nvSpPr>
        <p:spPr>
          <a:xfrm rot="17595782">
            <a:off x="4187510" y="1120970"/>
            <a:ext cx="1214836" cy="1683110"/>
          </a:xfrm>
          <a:prstGeom prst="downArrow">
            <a:avLst>
              <a:gd name="adj1" fmla="val 50000"/>
              <a:gd name="adj2" fmla="val 48169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de-DE" dirty="0">
                <a:solidFill>
                  <a:srgbClr val="00B050"/>
                </a:solidFill>
              </a:rPr>
              <a:t>Real </a:t>
            </a:r>
            <a:r>
              <a:rPr lang="de-DE" dirty="0" err="1">
                <a:solidFill>
                  <a:srgbClr val="00B050"/>
                </a:solidFill>
              </a:rPr>
              <a:t>view</a:t>
            </a:r>
            <a:r>
              <a:rPr lang="de-DE" dirty="0">
                <a:solidFill>
                  <a:srgbClr val="00B050"/>
                </a:solidFill>
              </a:rPr>
              <a:t> + </a:t>
            </a:r>
            <a:r>
              <a:rPr lang="de-DE" sz="1100" b="1" dirty="0" err="1">
                <a:solidFill>
                  <a:srgbClr val="00B050"/>
                </a:solidFill>
              </a:rPr>
              <a:t>Augmented</a:t>
            </a:r>
            <a:r>
              <a:rPr lang="de-DE" sz="1100" b="1" dirty="0">
                <a:solidFill>
                  <a:srgbClr val="00B050"/>
                </a:solidFill>
              </a:rPr>
              <a:t> </a:t>
            </a:r>
            <a:r>
              <a:rPr lang="de-DE" sz="1100" b="1" dirty="0" err="1">
                <a:solidFill>
                  <a:srgbClr val="00B050"/>
                </a:solidFill>
              </a:rPr>
              <a:t>reality</a:t>
            </a:r>
            <a:endParaRPr lang="de-DE" sz="1100" b="1" dirty="0">
              <a:solidFill>
                <a:srgbClr val="00B050"/>
              </a:solidFill>
            </a:endParaRPr>
          </a:p>
        </p:txBody>
      </p:sp>
      <p:grpSp>
        <p:nvGrpSpPr>
          <p:cNvPr id="16" name="Groupe 15"/>
          <p:cNvGrpSpPr/>
          <p:nvPr/>
        </p:nvGrpSpPr>
        <p:grpSpPr>
          <a:xfrm>
            <a:off x="2772643" y="2040603"/>
            <a:ext cx="9660061" cy="1705608"/>
            <a:chOff x="-273490" y="3323591"/>
            <a:chExt cx="9660061" cy="1705608"/>
          </a:xfrm>
        </p:grpSpPr>
        <p:grpSp>
          <p:nvGrpSpPr>
            <p:cNvPr id="4" name="Groupe 3"/>
            <p:cNvGrpSpPr/>
            <p:nvPr/>
          </p:nvGrpSpPr>
          <p:grpSpPr>
            <a:xfrm>
              <a:off x="-273490" y="3323591"/>
              <a:ext cx="9660061" cy="1705608"/>
              <a:chOff x="-273490" y="3157333"/>
              <a:chExt cx="9660061" cy="1871867"/>
            </a:xfrm>
          </p:grpSpPr>
          <p:sp>
            <p:nvSpPr>
              <p:cNvPr id="3" name="Rectangle à coins arrondis 2"/>
              <p:cNvSpPr/>
              <p:nvPr/>
            </p:nvSpPr>
            <p:spPr>
              <a:xfrm>
                <a:off x="-273490" y="4191000"/>
                <a:ext cx="911225" cy="838200"/>
              </a:xfrm>
              <a:prstGeom prst="roundRect">
                <a:avLst/>
              </a:prstGeom>
              <a:noFill/>
              <a:ln w="28575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à coins arrondis 16"/>
              <p:cNvSpPr/>
              <p:nvPr/>
            </p:nvSpPr>
            <p:spPr>
              <a:xfrm>
                <a:off x="3959669" y="3157333"/>
                <a:ext cx="1119535" cy="372552"/>
              </a:xfrm>
              <a:prstGeom prst="roundRect">
                <a:avLst/>
              </a:prstGeom>
              <a:noFill/>
              <a:ln w="28575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à coins arrondis 17"/>
              <p:cNvSpPr/>
              <p:nvPr/>
            </p:nvSpPr>
            <p:spPr>
              <a:xfrm>
                <a:off x="8384223" y="4152900"/>
                <a:ext cx="1002348" cy="838200"/>
              </a:xfrm>
              <a:prstGeom prst="roundRect">
                <a:avLst/>
              </a:prstGeom>
              <a:noFill/>
              <a:ln w="28575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1" name="Connecteur droit avec flèche 10"/>
            <p:cNvCxnSpPr>
              <a:stCxn id="13" idx="2"/>
            </p:cNvCxnSpPr>
            <p:nvPr/>
          </p:nvCxnSpPr>
          <p:spPr>
            <a:xfrm>
              <a:off x="6917538" y="4051435"/>
              <a:ext cx="1466685" cy="373236"/>
            </a:xfrm>
            <a:prstGeom prst="straightConnector1">
              <a:avLst/>
            </a:prstGeom>
            <a:ln w="9525">
              <a:solidFill>
                <a:schemeClr val="accent2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ZoneTexte 12"/>
            <p:cNvSpPr txBox="1"/>
            <p:nvPr/>
          </p:nvSpPr>
          <p:spPr>
            <a:xfrm>
              <a:off x="5889051" y="3682103"/>
              <a:ext cx="2056973" cy="369332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Rear view devices</a:t>
              </a:r>
            </a:p>
          </p:txBody>
        </p:sp>
        <p:cxnSp>
          <p:nvCxnSpPr>
            <p:cNvPr id="23" name="Connecteur droit avec flèche 22"/>
            <p:cNvCxnSpPr/>
            <p:nvPr/>
          </p:nvCxnSpPr>
          <p:spPr>
            <a:xfrm flipH="1" flipV="1">
              <a:off x="5100312" y="3594202"/>
              <a:ext cx="802808" cy="241272"/>
            </a:xfrm>
            <a:prstGeom prst="straightConnector1">
              <a:avLst/>
            </a:prstGeom>
            <a:ln w="9525">
              <a:solidFill>
                <a:schemeClr val="accent2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e 48"/>
          <p:cNvGrpSpPr/>
          <p:nvPr/>
        </p:nvGrpSpPr>
        <p:grpSpPr>
          <a:xfrm>
            <a:off x="3206644" y="2888278"/>
            <a:ext cx="6398007" cy="1828546"/>
            <a:chOff x="3206644" y="2888278"/>
            <a:chExt cx="6398007" cy="1828546"/>
          </a:xfrm>
        </p:grpSpPr>
        <p:grpSp>
          <p:nvGrpSpPr>
            <p:cNvPr id="41" name="Groupe 40"/>
            <p:cNvGrpSpPr/>
            <p:nvPr/>
          </p:nvGrpSpPr>
          <p:grpSpPr>
            <a:xfrm>
              <a:off x="3206644" y="2888278"/>
              <a:ext cx="6398007" cy="1828546"/>
              <a:chOff x="3206644" y="2888278"/>
              <a:chExt cx="6398007" cy="1828546"/>
            </a:xfrm>
          </p:grpSpPr>
          <p:grpSp>
            <p:nvGrpSpPr>
              <p:cNvPr id="2" name="Groupe 1"/>
              <p:cNvGrpSpPr/>
              <p:nvPr/>
            </p:nvGrpSpPr>
            <p:grpSpPr>
              <a:xfrm>
                <a:off x="3206644" y="2888278"/>
                <a:ext cx="6398007" cy="1828546"/>
                <a:chOff x="589577" y="3866466"/>
                <a:chExt cx="6398007" cy="1828546"/>
              </a:xfrm>
            </p:grpSpPr>
            <p:cxnSp>
              <p:nvCxnSpPr>
                <p:cNvPr id="12" name="Straight Arrow Connector 11"/>
                <p:cNvCxnSpPr>
                  <a:stCxn id="15" idx="1"/>
                </p:cNvCxnSpPr>
                <p:nvPr/>
              </p:nvCxnSpPr>
              <p:spPr>
                <a:xfrm flipH="1" flipV="1">
                  <a:off x="5419123" y="4724399"/>
                  <a:ext cx="425461" cy="94567"/>
                </a:xfrm>
                <a:prstGeom prst="straightConnector1">
                  <a:avLst/>
                </a:prstGeom>
                <a:ln w="952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TextBox 14"/>
                <p:cNvSpPr txBox="1"/>
                <p:nvPr/>
              </p:nvSpPr>
              <p:spPr>
                <a:xfrm>
                  <a:off x="5844584" y="4495800"/>
                  <a:ext cx="1143000" cy="64633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dirty="0"/>
                    <a:t>Center Console</a:t>
                  </a:r>
                  <a:endParaRPr lang="en-US" dirty="0"/>
                </a:p>
              </p:txBody>
            </p:sp>
            <p:cxnSp>
              <p:nvCxnSpPr>
                <p:cNvPr id="19" name="Straight Arrow Connector 18"/>
                <p:cNvCxnSpPr>
                  <a:stCxn id="20" idx="1"/>
                </p:cNvCxnSpPr>
                <p:nvPr/>
              </p:nvCxnSpPr>
              <p:spPr>
                <a:xfrm flipH="1" flipV="1">
                  <a:off x="3763109" y="4683895"/>
                  <a:ext cx="606576" cy="817261"/>
                </a:xfrm>
                <a:prstGeom prst="straightConnector1">
                  <a:avLst/>
                </a:prstGeom>
                <a:ln w="952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Box 19"/>
                <p:cNvSpPr txBox="1"/>
                <p:nvPr/>
              </p:nvSpPr>
              <p:spPr>
                <a:xfrm>
                  <a:off x="4369685" y="5316490"/>
                  <a:ext cx="1143000" cy="36933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dirty="0"/>
                    <a:t>Cluster</a:t>
                  </a:r>
                  <a:endParaRPr lang="en-US" dirty="0"/>
                </a:p>
              </p:txBody>
            </p:sp>
            <p:cxnSp>
              <p:nvCxnSpPr>
                <p:cNvPr id="21" name="Straight Arrow Connector 20"/>
                <p:cNvCxnSpPr/>
                <p:nvPr/>
              </p:nvCxnSpPr>
              <p:spPr>
                <a:xfrm flipV="1">
                  <a:off x="1732577" y="4101530"/>
                  <a:ext cx="1095612" cy="770115"/>
                </a:xfrm>
                <a:prstGeom prst="straightConnector1">
                  <a:avLst/>
                </a:prstGeom>
                <a:ln w="952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Box 21"/>
                <p:cNvSpPr txBox="1"/>
                <p:nvPr/>
              </p:nvSpPr>
              <p:spPr>
                <a:xfrm>
                  <a:off x="589577" y="4771682"/>
                  <a:ext cx="1143000" cy="92333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dirty="0"/>
                    <a:t>Head </a:t>
                  </a:r>
                </a:p>
                <a:p>
                  <a:pPr algn="ctr"/>
                  <a:r>
                    <a:rPr lang="de-DE" dirty="0" err="1"/>
                    <a:t>Up</a:t>
                  </a:r>
                  <a:r>
                    <a:rPr lang="de-DE" dirty="0"/>
                    <a:t> Display</a:t>
                  </a:r>
                  <a:endParaRPr lang="en-US" dirty="0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2841561" y="3866466"/>
                  <a:ext cx="678966" cy="304800"/>
                </a:xfrm>
                <a:prstGeom prst="rect">
                  <a:avLst/>
                </a:prstGeom>
                <a:noFill/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5" name="Rectangle 44"/>
              <p:cNvSpPr/>
              <p:nvPr/>
            </p:nvSpPr>
            <p:spPr>
              <a:xfrm>
                <a:off x="7069002" y="3361081"/>
                <a:ext cx="914783" cy="503963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48" name="Forme libre 47"/>
            <p:cNvSpPr/>
            <p:nvPr/>
          </p:nvSpPr>
          <p:spPr>
            <a:xfrm>
              <a:off x="5067511" y="3366219"/>
              <a:ext cx="1245394" cy="466295"/>
            </a:xfrm>
            <a:custGeom>
              <a:avLst/>
              <a:gdLst>
                <a:gd name="connsiteX0" fmla="*/ 0 w 1245394"/>
                <a:gd name="connsiteY0" fmla="*/ 280988 h 431006"/>
                <a:gd name="connsiteX1" fmla="*/ 85725 w 1245394"/>
                <a:gd name="connsiteY1" fmla="*/ 126206 h 431006"/>
                <a:gd name="connsiteX2" fmla="*/ 328612 w 1245394"/>
                <a:gd name="connsiteY2" fmla="*/ 38100 h 431006"/>
                <a:gd name="connsiteX3" fmla="*/ 621506 w 1245394"/>
                <a:gd name="connsiteY3" fmla="*/ 0 h 431006"/>
                <a:gd name="connsiteX4" fmla="*/ 919162 w 1245394"/>
                <a:gd name="connsiteY4" fmla="*/ 40481 h 431006"/>
                <a:gd name="connsiteX5" fmla="*/ 1176337 w 1245394"/>
                <a:gd name="connsiteY5" fmla="*/ 142875 h 431006"/>
                <a:gd name="connsiteX6" fmla="*/ 1245394 w 1245394"/>
                <a:gd name="connsiteY6" fmla="*/ 292894 h 431006"/>
                <a:gd name="connsiteX7" fmla="*/ 1121569 w 1245394"/>
                <a:gd name="connsiteY7" fmla="*/ 431006 h 431006"/>
                <a:gd name="connsiteX8" fmla="*/ 150019 w 1245394"/>
                <a:gd name="connsiteY8" fmla="*/ 431006 h 431006"/>
                <a:gd name="connsiteX9" fmla="*/ 0 w 1245394"/>
                <a:gd name="connsiteY9" fmla="*/ 280988 h 431006"/>
                <a:gd name="connsiteX0" fmla="*/ 0 w 1245394"/>
                <a:gd name="connsiteY0" fmla="*/ 280988 h 431006"/>
                <a:gd name="connsiteX1" fmla="*/ 85725 w 1245394"/>
                <a:gd name="connsiteY1" fmla="*/ 126206 h 431006"/>
                <a:gd name="connsiteX2" fmla="*/ 328612 w 1245394"/>
                <a:gd name="connsiteY2" fmla="*/ 38100 h 431006"/>
                <a:gd name="connsiteX3" fmla="*/ 621506 w 1245394"/>
                <a:gd name="connsiteY3" fmla="*/ 0 h 431006"/>
                <a:gd name="connsiteX4" fmla="*/ 919162 w 1245394"/>
                <a:gd name="connsiteY4" fmla="*/ 40481 h 431006"/>
                <a:gd name="connsiteX5" fmla="*/ 1176337 w 1245394"/>
                <a:gd name="connsiteY5" fmla="*/ 142875 h 431006"/>
                <a:gd name="connsiteX6" fmla="*/ 1245394 w 1245394"/>
                <a:gd name="connsiteY6" fmla="*/ 292894 h 431006"/>
                <a:gd name="connsiteX7" fmla="*/ 1121569 w 1245394"/>
                <a:gd name="connsiteY7" fmla="*/ 431006 h 431006"/>
                <a:gd name="connsiteX8" fmla="*/ 150019 w 1245394"/>
                <a:gd name="connsiteY8" fmla="*/ 431006 h 431006"/>
                <a:gd name="connsiteX9" fmla="*/ 61702 w 1245394"/>
                <a:gd name="connsiteY9" fmla="*/ 363248 h 431006"/>
                <a:gd name="connsiteX10" fmla="*/ 0 w 1245394"/>
                <a:gd name="connsiteY10" fmla="*/ 280988 h 431006"/>
                <a:gd name="connsiteX0" fmla="*/ 0 w 1245394"/>
                <a:gd name="connsiteY0" fmla="*/ 280988 h 431006"/>
                <a:gd name="connsiteX1" fmla="*/ 85725 w 1245394"/>
                <a:gd name="connsiteY1" fmla="*/ 126206 h 431006"/>
                <a:gd name="connsiteX2" fmla="*/ 328612 w 1245394"/>
                <a:gd name="connsiteY2" fmla="*/ 38100 h 431006"/>
                <a:gd name="connsiteX3" fmla="*/ 621506 w 1245394"/>
                <a:gd name="connsiteY3" fmla="*/ 0 h 431006"/>
                <a:gd name="connsiteX4" fmla="*/ 919162 w 1245394"/>
                <a:gd name="connsiteY4" fmla="*/ 40481 h 431006"/>
                <a:gd name="connsiteX5" fmla="*/ 1176337 w 1245394"/>
                <a:gd name="connsiteY5" fmla="*/ 142875 h 431006"/>
                <a:gd name="connsiteX6" fmla="*/ 1245394 w 1245394"/>
                <a:gd name="connsiteY6" fmla="*/ 292894 h 431006"/>
                <a:gd name="connsiteX7" fmla="*/ 1207083 w 1245394"/>
                <a:gd name="connsiteY7" fmla="*/ 365630 h 431006"/>
                <a:gd name="connsiteX8" fmla="*/ 1121569 w 1245394"/>
                <a:gd name="connsiteY8" fmla="*/ 431006 h 431006"/>
                <a:gd name="connsiteX9" fmla="*/ 150019 w 1245394"/>
                <a:gd name="connsiteY9" fmla="*/ 431006 h 431006"/>
                <a:gd name="connsiteX10" fmla="*/ 61702 w 1245394"/>
                <a:gd name="connsiteY10" fmla="*/ 363248 h 431006"/>
                <a:gd name="connsiteX11" fmla="*/ 0 w 1245394"/>
                <a:gd name="connsiteY11" fmla="*/ 280988 h 431006"/>
                <a:gd name="connsiteX0" fmla="*/ 0 w 1245394"/>
                <a:gd name="connsiteY0" fmla="*/ 280988 h 431006"/>
                <a:gd name="connsiteX1" fmla="*/ 85725 w 1245394"/>
                <a:gd name="connsiteY1" fmla="*/ 126206 h 431006"/>
                <a:gd name="connsiteX2" fmla="*/ 328612 w 1245394"/>
                <a:gd name="connsiteY2" fmla="*/ 38100 h 431006"/>
                <a:gd name="connsiteX3" fmla="*/ 621506 w 1245394"/>
                <a:gd name="connsiteY3" fmla="*/ 0 h 431006"/>
                <a:gd name="connsiteX4" fmla="*/ 919162 w 1245394"/>
                <a:gd name="connsiteY4" fmla="*/ 40481 h 431006"/>
                <a:gd name="connsiteX5" fmla="*/ 1176337 w 1245394"/>
                <a:gd name="connsiteY5" fmla="*/ 142875 h 431006"/>
                <a:gd name="connsiteX6" fmla="*/ 1235658 w 1245394"/>
                <a:gd name="connsiteY6" fmla="*/ 203705 h 431006"/>
                <a:gd name="connsiteX7" fmla="*/ 1245394 w 1245394"/>
                <a:gd name="connsiteY7" fmla="*/ 292894 h 431006"/>
                <a:gd name="connsiteX8" fmla="*/ 1207083 w 1245394"/>
                <a:gd name="connsiteY8" fmla="*/ 365630 h 431006"/>
                <a:gd name="connsiteX9" fmla="*/ 1121569 w 1245394"/>
                <a:gd name="connsiteY9" fmla="*/ 431006 h 431006"/>
                <a:gd name="connsiteX10" fmla="*/ 150019 w 1245394"/>
                <a:gd name="connsiteY10" fmla="*/ 431006 h 431006"/>
                <a:gd name="connsiteX11" fmla="*/ 61702 w 1245394"/>
                <a:gd name="connsiteY11" fmla="*/ 363248 h 431006"/>
                <a:gd name="connsiteX12" fmla="*/ 0 w 1245394"/>
                <a:gd name="connsiteY12" fmla="*/ 280988 h 431006"/>
                <a:gd name="connsiteX0" fmla="*/ 0 w 1245394"/>
                <a:gd name="connsiteY0" fmla="*/ 280988 h 431006"/>
                <a:gd name="connsiteX1" fmla="*/ 85725 w 1245394"/>
                <a:gd name="connsiteY1" fmla="*/ 126206 h 431006"/>
                <a:gd name="connsiteX2" fmla="*/ 328612 w 1245394"/>
                <a:gd name="connsiteY2" fmla="*/ 38100 h 431006"/>
                <a:gd name="connsiteX3" fmla="*/ 621506 w 1245394"/>
                <a:gd name="connsiteY3" fmla="*/ 0 h 431006"/>
                <a:gd name="connsiteX4" fmla="*/ 919162 w 1245394"/>
                <a:gd name="connsiteY4" fmla="*/ 40481 h 431006"/>
                <a:gd name="connsiteX5" fmla="*/ 1176337 w 1245394"/>
                <a:gd name="connsiteY5" fmla="*/ 142875 h 431006"/>
                <a:gd name="connsiteX6" fmla="*/ 1238039 w 1245394"/>
                <a:gd name="connsiteY6" fmla="*/ 213230 h 431006"/>
                <a:gd name="connsiteX7" fmla="*/ 1245394 w 1245394"/>
                <a:gd name="connsiteY7" fmla="*/ 292894 h 431006"/>
                <a:gd name="connsiteX8" fmla="*/ 1207083 w 1245394"/>
                <a:gd name="connsiteY8" fmla="*/ 365630 h 431006"/>
                <a:gd name="connsiteX9" fmla="*/ 1121569 w 1245394"/>
                <a:gd name="connsiteY9" fmla="*/ 431006 h 431006"/>
                <a:gd name="connsiteX10" fmla="*/ 150019 w 1245394"/>
                <a:gd name="connsiteY10" fmla="*/ 431006 h 431006"/>
                <a:gd name="connsiteX11" fmla="*/ 61702 w 1245394"/>
                <a:gd name="connsiteY11" fmla="*/ 363248 h 431006"/>
                <a:gd name="connsiteX12" fmla="*/ 0 w 1245394"/>
                <a:gd name="connsiteY12" fmla="*/ 280988 h 431006"/>
                <a:gd name="connsiteX0" fmla="*/ 0 w 1245394"/>
                <a:gd name="connsiteY0" fmla="*/ 280988 h 431006"/>
                <a:gd name="connsiteX1" fmla="*/ 85725 w 1245394"/>
                <a:gd name="connsiteY1" fmla="*/ 126206 h 431006"/>
                <a:gd name="connsiteX2" fmla="*/ 328612 w 1245394"/>
                <a:gd name="connsiteY2" fmla="*/ 38100 h 431006"/>
                <a:gd name="connsiteX3" fmla="*/ 621506 w 1245394"/>
                <a:gd name="connsiteY3" fmla="*/ 0 h 431006"/>
                <a:gd name="connsiteX4" fmla="*/ 919162 w 1245394"/>
                <a:gd name="connsiteY4" fmla="*/ 40481 h 431006"/>
                <a:gd name="connsiteX5" fmla="*/ 1176337 w 1245394"/>
                <a:gd name="connsiteY5" fmla="*/ 142875 h 431006"/>
                <a:gd name="connsiteX6" fmla="*/ 1238039 w 1245394"/>
                <a:gd name="connsiteY6" fmla="*/ 213230 h 431006"/>
                <a:gd name="connsiteX7" fmla="*/ 1245394 w 1245394"/>
                <a:gd name="connsiteY7" fmla="*/ 292894 h 431006"/>
                <a:gd name="connsiteX8" fmla="*/ 1207083 w 1245394"/>
                <a:gd name="connsiteY8" fmla="*/ 365630 h 431006"/>
                <a:gd name="connsiteX9" fmla="*/ 1121569 w 1245394"/>
                <a:gd name="connsiteY9" fmla="*/ 431006 h 431006"/>
                <a:gd name="connsiteX10" fmla="*/ 150019 w 1245394"/>
                <a:gd name="connsiteY10" fmla="*/ 431006 h 431006"/>
                <a:gd name="connsiteX11" fmla="*/ 61702 w 1245394"/>
                <a:gd name="connsiteY11" fmla="*/ 363248 h 431006"/>
                <a:gd name="connsiteX12" fmla="*/ 0 w 1245394"/>
                <a:gd name="connsiteY12" fmla="*/ 280988 h 431006"/>
                <a:gd name="connsiteX0" fmla="*/ 0 w 1245394"/>
                <a:gd name="connsiteY0" fmla="*/ 280988 h 431006"/>
                <a:gd name="connsiteX1" fmla="*/ 35508 w 1245394"/>
                <a:gd name="connsiteY1" fmla="*/ 191798 h 431006"/>
                <a:gd name="connsiteX2" fmla="*/ 85725 w 1245394"/>
                <a:gd name="connsiteY2" fmla="*/ 126206 h 431006"/>
                <a:gd name="connsiteX3" fmla="*/ 328612 w 1245394"/>
                <a:gd name="connsiteY3" fmla="*/ 38100 h 431006"/>
                <a:gd name="connsiteX4" fmla="*/ 621506 w 1245394"/>
                <a:gd name="connsiteY4" fmla="*/ 0 h 431006"/>
                <a:gd name="connsiteX5" fmla="*/ 919162 w 1245394"/>
                <a:gd name="connsiteY5" fmla="*/ 40481 h 431006"/>
                <a:gd name="connsiteX6" fmla="*/ 1176337 w 1245394"/>
                <a:gd name="connsiteY6" fmla="*/ 142875 h 431006"/>
                <a:gd name="connsiteX7" fmla="*/ 1238039 w 1245394"/>
                <a:gd name="connsiteY7" fmla="*/ 213230 h 431006"/>
                <a:gd name="connsiteX8" fmla="*/ 1245394 w 1245394"/>
                <a:gd name="connsiteY8" fmla="*/ 292894 h 431006"/>
                <a:gd name="connsiteX9" fmla="*/ 1207083 w 1245394"/>
                <a:gd name="connsiteY9" fmla="*/ 365630 h 431006"/>
                <a:gd name="connsiteX10" fmla="*/ 1121569 w 1245394"/>
                <a:gd name="connsiteY10" fmla="*/ 431006 h 431006"/>
                <a:gd name="connsiteX11" fmla="*/ 150019 w 1245394"/>
                <a:gd name="connsiteY11" fmla="*/ 431006 h 431006"/>
                <a:gd name="connsiteX12" fmla="*/ 61702 w 1245394"/>
                <a:gd name="connsiteY12" fmla="*/ 363248 h 431006"/>
                <a:gd name="connsiteX13" fmla="*/ 0 w 1245394"/>
                <a:gd name="connsiteY13" fmla="*/ 280988 h 431006"/>
                <a:gd name="connsiteX0" fmla="*/ 0 w 1245394"/>
                <a:gd name="connsiteY0" fmla="*/ 280988 h 431006"/>
                <a:gd name="connsiteX1" fmla="*/ 35508 w 1245394"/>
                <a:gd name="connsiteY1" fmla="*/ 191798 h 431006"/>
                <a:gd name="connsiteX2" fmla="*/ 85725 w 1245394"/>
                <a:gd name="connsiteY2" fmla="*/ 126206 h 431006"/>
                <a:gd name="connsiteX3" fmla="*/ 328612 w 1245394"/>
                <a:gd name="connsiteY3" fmla="*/ 38100 h 431006"/>
                <a:gd name="connsiteX4" fmla="*/ 621506 w 1245394"/>
                <a:gd name="connsiteY4" fmla="*/ 0 h 431006"/>
                <a:gd name="connsiteX5" fmla="*/ 919162 w 1245394"/>
                <a:gd name="connsiteY5" fmla="*/ 40481 h 431006"/>
                <a:gd name="connsiteX6" fmla="*/ 1176337 w 1245394"/>
                <a:gd name="connsiteY6" fmla="*/ 142875 h 431006"/>
                <a:gd name="connsiteX7" fmla="*/ 1238039 w 1245394"/>
                <a:gd name="connsiteY7" fmla="*/ 213230 h 431006"/>
                <a:gd name="connsiteX8" fmla="*/ 1245394 w 1245394"/>
                <a:gd name="connsiteY8" fmla="*/ 292894 h 431006"/>
                <a:gd name="connsiteX9" fmla="*/ 1207083 w 1245394"/>
                <a:gd name="connsiteY9" fmla="*/ 365630 h 431006"/>
                <a:gd name="connsiteX10" fmla="*/ 1121569 w 1245394"/>
                <a:gd name="connsiteY10" fmla="*/ 431006 h 431006"/>
                <a:gd name="connsiteX11" fmla="*/ 150019 w 1245394"/>
                <a:gd name="connsiteY11" fmla="*/ 431006 h 431006"/>
                <a:gd name="connsiteX12" fmla="*/ 61702 w 1245394"/>
                <a:gd name="connsiteY12" fmla="*/ 363248 h 431006"/>
                <a:gd name="connsiteX13" fmla="*/ 0 w 1245394"/>
                <a:gd name="connsiteY13" fmla="*/ 280988 h 431006"/>
                <a:gd name="connsiteX0" fmla="*/ 0 w 1245394"/>
                <a:gd name="connsiteY0" fmla="*/ 280988 h 431006"/>
                <a:gd name="connsiteX1" fmla="*/ 35508 w 1245394"/>
                <a:gd name="connsiteY1" fmla="*/ 191798 h 431006"/>
                <a:gd name="connsiteX2" fmla="*/ 85725 w 1245394"/>
                <a:gd name="connsiteY2" fmla="*/ 126206 h 431006"/>
                <a:gd name="connsiteX3" fmla="*/ 328612 w 1245394"/>
                <a:gd name="connsiteY3" fmla="*/ 38100 h 431006"/>
                <a:gd name="connsiteX4" fmla="*/ 621506 w 1245394"/>
                <a:gd name="connsiteY4" fmla="*/ 0 h 431006"/>
                <a:gd name="connsiteX5" fmla="*/ 919162 w 1245394"/>
                <a:gd name="connsiteY5" fmla="*/ 40481 h 431006"/>
                <a:gd name="connsiteX6" fmla="*/ 1176337 w 1245394"/>
                <a:gd name="connsiteY6" fmla="*/ 142875 h 431006"/>
                <a:gd name="connsiteX7" fmla="*/ 1238039 w 1245394"/>
                <a:gd name="connsiteY7" fmla="*/ 213230 h 431006"/>
                <a:gd name="connsiteX8" fmla="*/ 1245394 w 1245394"/>
                <a:gd name="connsiteY8" fmla="*/ 292894 h 431006"/>
                <a:gd name="connsiteX9" fmla="*/ 1207083 w 1245394"/>
                <a:gd name="connsiteY9" fmla="*/ 365630 h 431006"/>
                <a:gd name="connsiteX10" fmla="*/ 1121569 w 1245394"/>
                <a:gd name="connsiteY10" fmla="*/ 431006 h 431006"/>
                <a:gd name="connsiteX11" fmla="*/ 150019 w 1245394"/>
                <a:gd name="connsiteY11" fmla="*/ 431006 h 431006"/>
                <a:gd name="connsiteX12" fmla="*/ 61702 w 1245394"/>
                <a:gd name="connsiteY12" fmla="*/ 363248 h 431006"/>
                <a:gd name="connsiteX13" fmla="*/ 0 w 1245394"/>
                <a:gd name="connsiteY13" fmla="*/ 280988 h 431006"/>
                <a:gd name="connsiteX0" fmla="*/ 0 w 1245394"/>
                <a:gd name="connsiteY0" fmla="*/ 280988 h 431006"/>
                <a:gd name="connsiteX1" fmla="*/ 35508 w 1245394"/>
                <a:gd name="connsiteY1" fmla="*/ 191798 h 431006"/>
                <a:gd name="connsiteX2" fmla="*/ 85725 w 1245394"/>
                <a:gd name="connsiteY2" fmla="*/ 126206 h 431006"/>
                <a:gd name="connsiteX3" fmla="*/ 328612 w 1245394"/>
                <a:gd name="connsiteY3" fmla="*/ 38100 h 431006"/>
                <a:gd name="connsiteX4" fmla="*/ 621506 w 1245394"/>
                <a:gd name="connsiteY4" fmla="*/ 0 h 431006"/>
                <a:gd name="connsiteX5" fmla="*/ 919162 w 1245394"/>
                <a:gd name="connsiteY5" fmla="*/ 40481 h 431006"/>
                <a:gd name="connsiteX6" fmla="*/ 1176337 w 1245394"/>
                <a:gd name="connsiteY6" fmla="*/ 142875 h 431006"/>
                <a:gd name="connsiteX7" fmla="*/ 1238039 w 1245394"/>
                <a:gd name="connsiteY7" fmla="*/ 213230 h 431006"/>
                <a:gd name="connsiteX8" fmla="*/ 1245394 w 1245394"/>
                <a:gd name="connsiteY8" fmla="*/ 292894 h 431006"/>
                <a:gd name="connsiteX9" fmla="*/ 1207083 w 1245394"/>
                <a:gd name="connsiteY9" fmla="*/ 365630 h 431006"/>
                <a:gd name="connsiteX10" fmla="*/ 1121569 w 1245394"/>
                <a:gd name="connsiteY10" fmla="*/ 431006 h 431006"/>
                <a:gd name="connsiteX11" fmla="*/ 150019 w 1245394"/>
                <a:gd name="connsiteY11" fmla="*/ 431006 h 431006"/>
                <a:gd name="connsiteX12" fmla="*/ 61702 w 1245394"/>
                <a:gd name="connsiteY12" fmla="*/ 363248 h 431006"/>
                <a:gd name="connsiteX13" fmla="*/ 0 w 1245394"/>
                <a:gd name="connsiteY13" fmla="*/ 280988 h 431006"/>
                <a:gd name="connsiteX0" fmla="*/ 0 w 1245394"/>
                <a:gd name="connsiteY0" fmla="*/ 280988 h 431006"/>
                <a:gd name="connsiteX1" fmla="*/ 35508 w 1245394"/>
                <a:gd name="connsiteY1" fmla="*/ 191798 h 431006"/>
                <a:gd name="connsiteX2" fmla="*/ 85725 w 1245394"/>
                <a:gd name="connsiteY2" fmla="*/ 126206 h 431006"/>
                <a:gd name="connsiteX3" fmla="*/ 328612 w 1245394"/>
                <a:gd name="connsiteY3" fmla="*/ 38100 h 431006"/>
                <a:gd name="connsiteX4" fmla="*/ 621506 w 1245394"/>
                <a:gd name="connsiteY4" fmla="*/ 0 h 431006"/>
                <a:gd name="connsiteX5" fmla="*/ 919162 w 1245394"/>
                <a:gd name="connsiteY5" fmla="*/ 40481 h 431006"/>
                <a:gd name="connsiteX6" fmla="*/ 1176337 w 1245394"/>
                <a:gd name="connsiteY6" fmla="*/ 142875 h 431006"/>
                <a:gd name="connsiteX7" fmla="*/ 1238039 w 1245394"/>
                <a:gd name="connsiteY7" fmla="*/ 213230 h 431006"/>
                <a:gd name="connsiteX8" fmla="*/ 1245394 w 1245394"/>
                <a:gd name="connsiteY8" fmla="*/ 292894 h 431006"/>
                <a:gd name="connsiteX9" fmla="*/ 1207083 w 1245394"/>
                <a:gd name="connsiteY9" fmla="*/ 365630 h 431006"/>
                <a:gd name="connsiteX10" fmla="*/ 1121569 w 1245394"/>
                <a:gd name="connsiteY10" fmla="*/ 431006 h 431006"/>
                <a:gd name="connsiteX11" fmla="*/ 150019 w 1245394"/>
                <a:gd name="connsiteY11" fmla="*/ 431006 h 431006"/>
                <a:gd name="connsiteX12" fmla="*/ 61702 w 1245394"/>
                <a:gd name="connsiteY12" fmla="*/ 363248 h 431006"/>
                <a:gd name="connsiteX13" fmla="*/ 0 w 1245394"/>
                <a:gd name="connsiteY13" fmla="*/ 280988 h 431006"/>
                <a:gd name="connsiteX0" fmla="*/ 0 w 1245394"/>
                <a:gd name="connsiteY0" fmla="*/ 280988 h 431006"/>
                <a:gd name="connsiteX1" fmla="*/ 35508 w 1245394"/>
                <a:gd name="connsiteY1" fmla="*/ 191798 h 431006"/>
                <a:gd name="connsiteX2" fmla="*/ 85725 w 1245394"/>
                <a:gd name="connsiteY2" fmla="*/ 126206 h 431006"/>
                <a:gd name="connsiteX3" fmla="*/ 328612 w 1245394"/>
                <a:gd name="connsiteY3" fmla="*/ 38100 h 431006"/>
                <a:gd name="connsiteX4" fmla="*/ 621506 w 1245394"/>
                <a:gd name="connsiteY4" fmla="*/ 0 h 431006"/>
                <a:gd name="connsiteX5" fmla="*/ 919162 w 1245394"/>
                <a:gd name="connsiteY5" fmla="*/ 40481 h 431006"/>
                <a:gd name="connsiteX6" fmla="*/ 1176337 w 1245394"/>
                <a:gd name="connsiteY6" fmla="*/ 142875 h 431006"/>
                <a:gd name="connsiteX7" fmla="*/ 1238039 w 1245394"/>
                <a:gd name="connsiteY7" fmla="*/ 213230 h 431006"/>
                <a:gd name="connsiteX8" fmla="*/ 1245394 w 1245394"/>
                <a:gd name="connsiteY8" fmla="*/ 292894 h 431006"/>
                <a:gd name="connsiteX9" fmla="*/ 1207083 w 1245394"/>
                <a:gd name="connsiteY9" fmla="*/ 365630 h 431006"/>
                <a:gd name="connsiteX10" fmla="*/ 1121569 w 1245394"/>
                <a:gd name="connsiteY10" fmla="*/ 431006 h 431006"/>
                <a:gd name="connsiteX11" fmla="*/ 150019 w 1245394"/>
                <a:gd name="connsiteY11" fmla="*/ 431006 h 431006"/>
                <a:gd name="connsiteX12" fmla="*/ 61702 w 1245394"/>
                <a:gd name="connsiteY12" fmla="*/ 363248 h 431006"/>
                <a:gd name="connsiteX13" fmla="*/ 0 w 1245394"/>
                <a:gd name="connsiteY13" fmla="*/ 280988 h 431006"/>
                <a:gd name="connsiteX0" fmla="*/ 0 w 1245394"/>
                <a:gd name="connsiteY0" fmla="*/ 280988 h 431006"/>
                <a:gd name="connsiteX1" fmla="*/ 35508 w 1245394"/>
                <a:gd name="connsiteY1" fmla="*/ 191798 h 431006"/>
                <a:gd name="connsiteX2" fmla="*/ 85725 w 1245394"/>
                <a:gd name="connsiteY2" fmla="*/ 126206 h 431006"/>
                <a:gd name="connsiteX3" fmla="*/ 328612 w 1245394"/>
                <a:gd name="connsiteY3" fmla="*/ 38100 h 431006"/>
                <a:gd name="connsiteX4" fmla="*/ 621506 w 1245394"/>
                <a:gd name="connsiteY4" fmla="*/ 0 h 431006"/>
                <a:gd name="connsiteX5" fmla="*/ 919162 w 1245394"/>
                <a:gd name="connsiteY5" fmla="*/ 40481 h 431006"/>
                <a:gd name="connsiteX6" fmla="*/ 1176337 w 1245394"/>
                <a:gd name="connsiteY6" fmla="*/ 142875 h 431006"/>
                <a:gd name="connsiteX7" fmla="*/ 1238039 w 1245394"/>
                <a:gd name="connsiteY7" fmla="*/ 213230 h 431006"/>
                <a:gd name="connsiteX8" fmla="*/ 1245394 w 1245394"/>
                <a:gd name="connsiteY8" fmla="*/ 292894 h 431006"/>
                <a:gd name="connsiteX9" fmla="*/ 1207083 w 1245394"/>
                <a:gd name="connsiteY9" fmla="*/ 365630 h 431006"/>
                <a:gd name="connsiteX10" fmla="*/ 1121569 w 1245394"/>
                <a:gd name="connsiteY10" fmla="*/ 431006 h 431006"/>
                <a:gd name="connsiteX11" fmla="*/ 150019 w 1245394"/>
                <a:gd name="connsiteY11" fmla="*/ 431006 h 431006"/>
                <a:gd name="connsiteX12" fmla="*/ 61702 w 1245394"/>
                <a:gd name="connsiteY12" fmla="*/ 363248 h 431006"/>
                <a:gd name="connsiteX13" fmla="*/ 0 w 1245394"/>
                <a:gd name="connsiteY13" fmla="*/ 280988 h 431006"/>
                <a:gd name="connsiteX0" fmla="*/ 0 w 1245394"/>
                <a:gd name="connsiteY0" fmla="*/ 280988 h 431006"/>
                <a:gd name="connsiteX1" fmla="*/ 35508 w 1245394"/>
                <a:gd name="connsiteY1" fmla="*/ 191798 h 431006"/>
                <a:gd name="connsiteX2" fmla="*/ 85725 w 1245394"/>
                <a:gd name="connsiteY2" fmla="*/ 126206 h 431006"/>
                <a:gd name="connsiteX3" fmla="*/ 328612 w 1245394"/>
                <a:gd name="connsiteY3" fmla="*/ 38100 h 431006"/>
                <a:gd name="connsiteX4" fmla="*/ 621506 w 1245394"/>
                <a:gd name="connsiteY4" fmla="*/ 0 h 431006"/>
                <a:gd name="connsiteX5" fmla="*/ 919162 w 1245394"/>
                <a:gd name="connsiteY5" fmla="*/ 40481 h 431006"/>
                <a:gd name="connsiteX6" fmla="*/ 1176337 w 1245394"/>
                <a:gd name="connsiteY6" fmla="*/ 142875 h 431006"/>
                <a:gd name="connsiteX7" fmla="*/ 1238039 w 1245394"/>
                <a:gd name="connsiteY7" fmla="*/ 213230 h 431006"/>
                <a:gd name="connsiteX8" fmla="*/ 1245394 w 1245394"/>
                <a:gd name="connsiteY8" fmla="*/ 292894 h 431006"/>
                <a:gd name="connsiteX9" fmla="*/ 1207083 w 1245394"/>
                <a:gd name="connsiteY9" fmla="*/ 365630 h 431006"/>
                <a:gd name="connsiteX10" fmla="*/ 1121569 w 1245394"/>
                <a:gd name="connsiteY10" fmla="*/ 431006 h 431006"/>
                <a:gd name="connsiteX11" fmla="*/ 150019 w 1245394"/>
                <a:gd name="connsiteY11" fmla="*/ 431006 h 431006"/>
                <a:gd name="connsiteX12" fmla="*/ 61702 w 1245394"/>
                <a:gd name="connsiteY12" fmla="*/ 363248 h 431006"/>
                <a:gd name="connsiteX13" fmla="*/ 0 w 1245394"/>
                <a:gd name="connsiteY13" fmla="*/ 280988 h 431006"/>
                <a:gd name="connsiteX0" fmla="*/ 0 w 1245394"/>
                <a:gd name="connsiteY0" fmla="*/ 280988 h 431006"/>
                <a:gd name="connsiteX1" fmla="*/ 35508 w 1245394"/>
                <a:gd name="connsiteY1" fmla="*/ 191798 h 431006"/>
                <a:gd name="connsiteX2" fmla="*/ 85725 w 1245394"/>
                <a:gd name="connsiteY2" fmla="*/ 126206 h 431006"/>
                <a:gd name="connsiteX3" fmla="*/ 328612 w 1245394"/>
                <a:gd name="connsiteY3" fmla="*/ 38100 h 431006"/>
                <a:gd name="connsiteX4" fmla="*/ 621506 w 1245394"/>
                <a:gd name="connsiteY4" fmla="*/ 0 h 431006"/>
                <a:gd name="connsiteX5" fmla="*/ 919162 w 1245394"/>
                <a:gd name="connsiteY5" fmla="*/ 40481 h 431006"/>
                <a:gd name="connsiteX6" fmla="*/ 1176337 w 1245394"/>
                <a:gd name="connsiteY6" fmla="*/ 142875 h 431006"/>
                <a:gd name="connsiteX7" fmla="*/ 1238039 w 1245394"/>
                <a:gd name="connsiteY7" fmla="*/ 213230 h 431006"/>
                <a:gd name="connsiteX8" fmla="*/ 1245394 w 1245394"/>
                <a:gd name="connsiteY8" fmla="*/ 292894 h 431006"/>
                <a:gd name="connsiteX9" fmla="*/ 1207083 w 1245394"/>
                <a:gd name="connsiteY9" fmla="*/ 365630 h 431006"/>
                <a:gd name="connsiteX10" fmla="*/ 1121569 w 1245394"/>
                <a:gd name="connsiteY10" fmla="*/ 431006 h 431006"/>
                <a:gd name="connsiteX11" fmla="*/ 150019 w 1245394"/>
                <a:gd name="connsiteY11" fmla="*/ 431006 h 431006"/>
                <a:gd name="connsiteX12" fmla="*/ 61702 w 1245394"/>
                <a:gd name="connsiteY12" fmla="*/ 363248 h 431006"/>
                <a:gd name="connsiteX13" fmla="*/ 0 w 1245394"/>
                <a:gd name="connsiteY13" fmla="*/ 280988 h 431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45394" h="431006">
                  <a:moveTo>
                    <a:pt x="0" y="280988"/>
                  </a:moveTo>
                  <a:cubicBezTo>
                    <a:pt x="2310" y="248082"/>
                    <a:pt x="18910" y="222322"/>
                    <a:pt x="35508" y="191798"/>
                  </a:cubicBezTo>
                  <a:lnTo>
                    <a:pt x="85725" y="126206"/>
                  </a:lnTo>
                  <a:lnTo>
                    <a:pt x="328612" y="38100"/>
                  </a:lnTo>
                  <a:lnTo>
                    <a:pt x="621506" y="0"/>
                  </a:lnTo>
                  <a:lnTo>
                    <a:pt x="919162" y="40481"/>
                  </a:lnTo>
                  <a:lnTo>
                    <a:pt x="1176337" y="142875"/>
                  </a:lnTo>
                  <a:cubicBezTo>
                    <a:pt x="1236593" y="196490"/>
                    <a:pt x="1225409" y="188191"/>
                    <a:pt x="1238039" y="213230"/>
                  </a:cubicBezTo>
                  <a:cubicBezTo>
                    <a:pt x="1250016" y="249310"/>
                    <a:pt x="1242942" y="266339"/>
                    <a:pt x="1245394" y="292894"/>
                  </a:cubicBezTo>
                  <a:cubicBezTo>
                    <a:pt x="1234211" y="333808"/>
                    <a:pt x="1225410" y="339003"/>
                    <a:pt x="1207083" y="365630"/>
                  </a:cubicBezTo>
                  <a:lnTo>
                    <a:pt x="1121569" y="431006"/>
                  </a:lnTo>
                  <a:lnTo>
                    <a:pt x="150019" y="431006"/>
                  </a:lnTo>
                  <a:cubicBezTo>
                    <a:pt x="126136" y="404451"/>
                    <a:pt x="85585" y="389803"/>
                    <a:pt x="61702" y="363248"/>
                  </a:cubicBezTo>
                  <a:cubicBezTo>
                    <a:pt x="41135" y="335828"/>
                    <a:pt x="18186" y="325077"/>
                    <a:pt x="0" y="280988"/>
                  </a:cubicBezTo>
                  <a:close/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4" name="TextBox 22"/>
          <p:cNvSpPr txBox="1"/>
          <p:nvPr/>
        </p:nvSpPr>
        <p:spPr>
          <a:xfrm>
            <a:off x="6207334" y="332656"/>
            <a:ext cx="56609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/>
              <a:t>Field of View Assistant (</a:t>
            </a:r>
            <a:r>
              <a:rPr lang="de-DE" sz="3200" dirty="0" err="1"/>
              <a:t>FoVA</a:t>
            </a:r>
            <a:r>
              <a:rPr lang="de-DE" sz="3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8816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42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/>
          <p:cNvSpPr txBox="1">
            <a:spLocks/>
          </p:cNvSpPr>
          <p:nvPr/>
        </p:nvSpPr>
        <p:spPr bwMode="auto">
          <a:xfrm>
            <a:off x="422226" y="1196752"/>
            <a:ext cx="7762006" cy="516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Calibri" panose="020F0502020204030204" pitchFamily="34" charset="0"/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Courier New" panose="02070309020205020404" pitchFamily="49" charset="0"/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588" lvl="1" indent="-1588" algn="l"/>
            <a:r>
              <a:rPr lang="en-US" sz="2400" b="1" dirty="0"/>
              <a:t>OICA position on Augmented Field of Vision</a:t>
            </a:r>
          </a:p>
          <a:p>
            <a:pPr marL="1588" lvl="1" indent="-1588" algn="l"/>
            <a:endParaRPr lang="en-US" sz="2400" b="1" dirty="0"/>
          </a:p>
          <a:p>
            <a:pPr marL="1588" lvl="1" indent="-1588" algn="l"/>
            <a:r>
              <a:rPr lang="en-US" sz="2000" dirty="0"/>
              <a:t>FOVA is beneficial to safety and regulatory compliant if:</a:t>
            </a:r>
          </a:p>
          <a:p>
            <a:pPr lvl="1" indent="-457200" algn="l">
              <a:buAutoNum type="arabicPeriod"/>
            </a:pPr>
            <a:r>
              <a:rPr lang="en-US" sz="2000" dirty="0"/>
              <a:t>Light Transmission complies to harmonized regulation </a:t>
            </a:r>
            <a:br>
              <a:rPr lang="en-US" sz="2000" dirty="0"/>
            </a:br>
            <a:r>
              <a:rPr lang="en-US" sz="2000" dirty="0"/>
              <a:t>UN R43: LT &gt; 70%</a:t>
            </a:r>
          </a:p>
          <a:p>
            <a:pPr lvl="1" indent="-457200" algn="l">
              <a:buAutoNum type="arabicPeriod"/>
            </a:pPr>
            <a:r>
              <a:rPr lang="en-US" sz="2000" dirty="0"/>
              <a:t>Direct view obstructions comply to Regulation UN R125, with additional </a:t>
            </a:r>
            <a:r>
              <a:rPr lang="en-US" sz="2000" b="1" dirty="0"/>
              <a:t>overlay relevance </a:t>
            </a:r>
            <a:r>
              <a:rPr lang="en-US" sz="2000" dirty="0"/>
              <a:t>in case it appears above -1° (plane set from eyes positions):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7" name="TextBox 22"/>
          <p:cNvSpPr txBox="1"/>
          <p:nvPr/>
        </p:nvSpPr>
        <p:spPr>
          <a:xfrm>
            <a:off x="6207334" y="332656"/>
            <a:ext cx="56609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/>
              <a:t>Field of View Assistant (</a:t>
            </a:r>
            <a:r>
              <a:rPr lang="de-DE" sz="3200" dirty="0" err="1"/>
              <a:t>FoVA</a:t>
            </a:r>
            <a:r>
              <a:rPr lang="de-DE" sz="3200" dirty="0"/>
              <a:t>)</a:t>
            </a:r>
          </a:p>
        </p:txBody>
      </p:sp>
      <p:sp>
        <p:nvSpPr>
          <p:cNvPr id="2" name="Flèche droite 1">
            <a:hlinkClick r:id="rId3" action="ppaction://hlinksldjump"/>
          </p:cNvPr>
          <p:cNvSpPr/>
          <p:nvPr/>
        </p:nvSpPr>
        <p:spPr>
          <a:xfrm>
            <a:off x="8711315" y="2910605"/>
            <a:ext cx="2844316" cy="9504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See examples 1 and 2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4"/>
          <a:srcRect l="4943" t="36828" r="59728" b="41042"/>
          <a:stretch/>
        </p:blipFill>
        <p:spPr>
          <a:xfrm>
            <a:off x="8559521" y="1010804"/>
            <a:ext cx="3147904" cy="1851709"/>
          </a:xfrm>
          <a:prstGeom prst="rect">
            <a:avLst/>
          </a:prstGeom>
        </p:spPr>
      </p:pic>
      <p:sp>
        <p:nvSpPr>
          <p:cNvPr id="10" name="Espace réservé du contenu 2"/>
          <p:cNvSpPr txBox="1">
            <a:spLocks/>
          </p:cNvSpPr>
          <p:nvPr/>
        </p:nvSpPr>
        <p:spPr bwMode="auto">
          <a:xfrm>
            <a:off x="407368" y="4149080"/>
            <a:ext cx="8632576" cy="221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Calibri" panose="020F0502020204030204" pitchFamily="34" charset="0"/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Courier New" panose="02070309020205020404" pitchFamily="49" charset="0"/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8788" lvl="4" indent="-1588" algn="l">
              <a:spcBef>
                <a:spcPts val="1200"/>
              </a:spcBef>
            </a:pPr>
            <a:r>
              <a:rPr lang="en-US" dirty="0">
                <a:solidFill>
                  <a:schemeClr val="accent6"/>
                </a:solidFill>
              </a:rPr>
              <a:t>a.	FOVA must highlight real view and never mask it,</a:t>
            </a:r>
          </a:p>
          <a:p>
            <a:pPr marL="458788" lvl="4" indent="-1588" algn="l">
              <a:spcBef>
                <a:spcPts val="1200"/>
              </a:spcBef>
            </a:pPr>
            <a:r>
              <a:rPr lang="en-US" dirty="0">
                <a:solidFill>
                  <a:schemeClr val="accent6"/>
                </a:solidFill>
              </a:rPr>
              <a:t>b.	FOVA must not be permanent,</a:t>
            </a:r>
          </a:p>
          <a:p>
            <a:pPr marL="458788" lvl="4" indent="-1588" algn="l">
              <a:spcBef>
                <a:spcPts val="1200"/>
              </a:spcBef>
            </a:pPr>
            <a:r>
              <a:rPr lang="en-US" dirty="0">
                <a:solidFill>
                  <a:schemeClr val="accent6"/>
                </a:solidFill>
              </a:rPr>
              <a:t>c.	Light intensity/contrast must be tunable to driver’s convenience,</a:t>
            </a:r>
          </a:p>
          <a:p>
            <a:pPr marL="458788" lvl="4" indent="-1588" algn="l">
              <a:spcBef>
                <a:spcPts val="1200"/>
              </a:spcBef>
            </a:pPr>
            <a:r>
              <a:rPr lang="en-US" dirty="0">
                <a:solidFill>
                  <a:schemeClr val="accent6"/>
                </a:solidFill>
              </a:rPr>
              <a:t>d.	Display reliability/relevance must satisfy best standards </a:t>
            </a:r>
            <a:br>
              <a:rPr lang="en-US" dirty="0">
                <a:solidFill>
                  <a:schemeClr val="accent6"/>
                </a:solidFill>
              </a:rPr>
            </a:br>
            <a:r>
              <a:rPr lang="en-US" dirty="0">
                <a:solidFill>
                  <a:schemeClr val="accent6"/>
                </a:solidFill>
              </a:rPr>
              <a:t>      (no excessive information, no missing information).</a:t>
            </a:r>
          </a:p>
        </p:txBody>
      </p:sp>
      <p:pic>
        <p:nvPicPr>
          <p:cNvPr id="11" name="Picture 2" descr="D:\Ansgar 151116\Gesetze\GRSG\Augmented View\image_1.d4ae24c7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6" t="17360" r="17381" b="28784"/>
          <a:stretch/>
        </p:blipFill>
        <p:spPr bwMode="auto">
          <a:xfrm>
            <a:off x="8491479" y="4048756"/>
            <a:ext cx="3493051" cy="157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lèche droite 11">
            <a:hlinkClick r:id="rId6" action="ppaction://hlinksldjump"/>
          </p:cNvPr>
          <p:cNvSpPr/>
          <p:nvPr/>
        </p:nvSpPr>
        <p:spPr>
          <a:xfrm>
            <a:off x="8760296" y="5733256"/>
            <a:ext cx="2844316" cy="8966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See examples 3 and 4</a:t>
            </a:r>
          </a:p>
        </p:txBody>
      </p:sp>
    </p:spTree>
    <p:extLst>
      <p:ext uri="{BB962C8B-B14F-4D97-AF65-F5344CB8AC3E}">
        <p14:creationId xmlns:p14="http://schemas.microsoft.com/office/powerpoint/2010/main" val="900052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 txBox="1">
            <a:spLocks/>
          </p:cNvSpPr>
          <p:nvPr/>
        </p:nvSpPr>
        <p:spPr bwMode="auto">
          <a:xfrm>
            <a:off x="244302" y="1768624"/>
            <a:ext cx="11756354" cy="4900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Calibri" panose="020F0502020204030204" pitchFamily="34" charset="0"/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Courier New" panose="02070309020205020404" pitchFamily="49" charset="0"/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57188" algn="l"/>
            <a:r>
              <a:rPr lang="fr-FR" kern="0" dirty="0" err="1"/>
              <a:t>Elements</a:t>
            </a:r>
            <a:r>
              <a:rPr lang="fr-FR" kern="0" dirty="0"/>
              <a:t> of discussion: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fr-FR" sz="2000" kern="0" dirty="0"/>
              <a:t>Field of </a:t>
            </a:r>
            <a:r>
              <a:rPr lang="fr-FR" sz="2000" kern="0" dirty="0" err="1"/>
              <a:t>View</a:t>
            </a:r>
            <a:r>
              <a:rPr lang="fr-FR" sz="2000" kern="0" dirty="0"/>
              <a:t> Assistant, </a:t>
            </a:r>
            <a:r>
              <a:rPr lang="fr-FR" sz="2000" kern="0" dirty="0" err="1"/>
              <a:t>including</a:t>
            </a:r>
            <a:r>
              <a:rPr lang="fr-FR" sz="2000" kern="0" dirty="0"/>
              <a:t> </a:t>
            </a:r>
            <a:r>
              <a:rPr lang="fr-FR" sz="2000" kern="0" dirty="0" err="1"/>
              <a:t>augmented</a:t>
            </a:r>
            <a:r>
              <a:rPr lang="fr-FR" sz="2000" kern="0" dirty="0"/>
              <a:t> reality, </a:t>
            </a:r>
            <a:r>
              <a:rPr lang="fr-FR" sz="2000" kern="0" dirty="0" err="1"/>
              <a:t>is</a:t>
            </a:r>
            <a:r>
              <a:rPr lang="fr-FR" sz="2000" kern="0" dirty="0"/>
              <a:t> a </a:t>
            </a:r>
            <a:r>
              <a:rPr lang="fr-FR" sz="2000" b="1" kern="0" dirty="0" err="1"/>
              <a:t>means</a:t>
            </a:r>
            <a:r>
              <a:rPr lang="fr-FR" sz="2000" b="1" kern="0" dirty="0"/>
              <a:t> for </a:t>
            </a:r>
            <a:r>
              <a:rPr lang="fr-FR" sz="2000" b="1" kern="0" dirty="0" err="1"/>
              <a:t>safety</a:t>
            </a:r>
            <a:r>
              <a:rPr lang="fr-FR" sz="2000" b="1" kern="0" dirty="0"/>
              <a:t> </a:t>
            </a:r>
            <a:r>
              <a:rPr lang="fr-FR" sz="2000" kern="0" dirty="0" err="1"/>
              <a:t>benefit</a:t>
            </a:r>
            <a:endParaRPr lang="fr-FR" sz="2000" kern="0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000" kern="0" dirty="0"/>
              <a:t>Augmented Field of Vision (AFV) is </a:t>
            </a:r>
            <a:r>
              <a:rPr lang="en-US" sz="2000" b="1" kern="0" dirty="0"/>
              <a:t>not defined in UN R125 </a:t>
            </a:r>
            <a:r>
              <a:rPr lang="en-US" sz="2000" kern="0" dirty="0"/>
              <a:t>but is expected to provide the same beneficiary step as Head Up Displays did.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000" kern="0" dirty="0"/>
              <a:t>Augmented Field of Vision (AFV) must comply with relevant design requirements: </a:t>
            </a:r>
          </a:p>
          <a:p>
            <a:pPr marL="1200150" lvl="2" indent="-285750" algn="l">
              <a:buFont typeface="Wingdings" panose="05000000000000000000" pitchFamily="2" charset="2"/>
              <a:buChar char="Ø"/>
            </a:pPr>
            <a:r>
              <a:rPr lang="en-US" sz="1600" kern="0" dirty="0"/>
              <a:t>Should support the addition of </a:t>
            </a:r>
            <a:r>
              <a:rPr lang="en-US" sz="1600" b="1" kern="0" dirty="0"/>
              <a:t>relevant driving information</a:t>
            </a:r>
            <a:r>
              <a:rPr lang="en-US" sz="1600" kern="0" dirty="0"/>
              <a:t> </a:t>
            </a:r>
            <a:r>
              <a:rPr lang="en-US" sz="1800" kern="0" dirty="0"/>
              <a:t>(</a:t>
            </a:r>
            <a:r>
              <a:rPr lang="en-US" sz="1600" dirty="0"/>
              <a:t>increase driver’s awareness ; </a:t>
            </a:r>
            <a:r>
              <a:rPr lang="fr-FR" sz="1600" dirty="0" err="1"/>
              <a:t>avoid</a:t>
            </a:r>
            <a:r>
              <a:rPr lang="fr-FR" sz="1600" dirty="0"/>
              <a:t> driver distraction)</a:t>
            </a:r>
            <a:endParaRPr lang="en-US" sz="1600" kern="0" dirty="0"/>
          </a:p>
          <a:p>
            <a:pPr marL="1200150" lvl="2" indent="-285750" algn="l">
              <a:buFont typeface="Wingdings" panose="05000000000000000000" pitchFamily="2" charset="2"/>
              <a:buChar char="Ø"/>
            </a:pPr>
            <a:r>
              <a:rPr lang="en-US" sz="1600" kern="0" dirty="0"/>
              <a:t>May merge relevant information in the mandatory </a:t>
            </a:r>
            <a:r>
              <a:rPr lang="en-US" sz="1600" b="1" kern="0" dirty="0"/>
              <a:t>Field of Vision</a:t>
            </a:r>
            <a:r>
              <a:rPr lang="en-US" sz="1600" kern="0" dirty="0"/>
              <a:t>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000" kern="0" dirty="0"/>
              <a:t>Uncertainty as to whether Type Approval Authorities can support agreement on regulatory compliance.</a:t>
            </a:r>
            <a:endParaRPr lang="fr-FR" sz="800" kern="0" dirty="0">
              <a:ea typeface="+mn-ea"/>
              <a:cs typeface="+mn-cs"/>
            </a:endParaRPr>
          </a:p>
          <a:p>
            <a:pPr lvl="1" algn="l"/>
            <a:endParaRPr lang="fr-FR" sz="800" kern="0" dirty="0">
              <a:ea typeface="+mn-ea"/>
              <a:cs typeface="+mn-cs"/>
            </a:endParaRPr>
          </a:p>
          <a:p>
            <a:pPr lvl="1" algn="l"/>
            <a:r>
              <a:rPr lang="fr-FR" sz="3200" kern="0" dirty="0" err="1">
                <a:ea typeface="+mn-ea"/>
                <a:cs typeface="+mn-cs"/>
              </a:rPr>
              <a:t>Expected</a:t>
            </a:r>
            <a:r>
              <a:rPr lang="fr-FR" sz="3200" kern="0" dirty="0">
                <a:ea typeface="+mn-ea"/>
                <a:cs typeface="+mn-cs"/>
              </a:rPr>
              <a:t> GRSG guidance: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fr-FR" sz="2000" kern="0" dirty="0"/>
              <a:t>Is Field of </a:t>
            </a:r>
            <a:r>
              <a:rPr lang="fr-FR" sz="2000" kern="0" dirty="0" err="1"/>
              <a:t>View</a:t>
            </a:r>
            <a:r>
              <a:rPr lang="fr-FR" sz="2000" kern="0" dirty="0"/>
              <a:t> Assistant (</a:t>
            </a:r>
            <a:r>
              <a:rPr lang="fr-FR" sz="2000" kern="0" dirty="0" err="1"/>
              <a:t>FoVA</a:t>
            </a:r>
            <a:r>
              <a:rPr lang="fr-FR" sz="2000" kern="0" dirty="0"/>
              <a:t>) of </a:t>
            </a:r>
            <a:r>
              <a:rPr lang="fr-FR" sz="2000" kern="0" dirty="0" err="1"/>
              <a:t>safety</a:t>
            </a:r>
            <a:r>
              <a:rPr lang="fr-FR" sz="2000" kern="0" dirty="0"/>
              <a:t> </a:t>
            </a:r>
            <a:r>
              <a:rPr lang="fr-FR" sz="2000" kern="0" dirty="0" err="1"/>
              <a:t>benefit</a:t>
            </a:r>
            <a:r>
              <a:rPr lang="fr-FR" sz="2000" kern="0" dirty="0"/>
              <a:t>?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fr-FR" sz="2000" kern="0" dirty="0"/>
              <a:t>Can GRSG </a:t>
            </a:r>
            <a:r>
              <a:rPr lang="fr-FR" sz="2000" kern="0" dirty="0" err="1"/>
              <a:t>reach</a:t>
            </a:r>
            <a:r>
              <a:rPr lang="fr-FR" sz="2000" kern="0" dirty="0"/>
              <a:t> a consensus position on </a:t>
            </a:r>
            <a:r>
              <a:rPr lang="fr-FR" sz="2000" kern="0" dirty="0" err="1"/>
              <a:t>Augmented</a:t>
            </a:r>
            <a:r>
              <a:rPr lang="fr-FR" sz="2000" kern="0" dirty="0"/>
              <a:t> Field of Vision (AFV) ?</a:t>
            </a:r>
          </a:p>
          <a:p>
            <a:pPr marL="914400" lvl="1" indent="-457200" algn="l">
              <a:buFont typeface="+mj-lt"/>
              <a:buAutoNum type="arabicPeriod"/>
            </a:pPr>
            <a:endParaRPr lang="fr-FR" sz="2000" kern="0" dirty="0"/>
          </a:p>
          <a:p>
            <a:pPr lvl="1" algn="l"/>
            <a:endParaRPr lang="fr-FR" sz="2000" kern="0" dirty="0"/>
          </a:p>
          <a:p>
            <a:pPr lvl="1" algn="l"/>
            <a:endParaRPr lang="fr-FR" sz="1600" kern="0" dirty="0">
              <a:solidFill>
                <a:srgbClr val="7030A0"/>
              </a:solidFill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609600" y="188640"/>
            <a:ext cx="10972800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/>
            <a:r>
              <a:rPr lang="en-GB" kern="0" dirty="0"/>
              <a:t>Direct driving field of vision,</a:t>
            </a:r>
            <a:br>
              <a:rPr lang="en-GB" sz="5400" kern="0" dirty="0"/>
            </a:br>
            <a:r>
              <a:rPr lang="en-GB" sz="3200" kern="0" dirty="0"/>
              <a:t>Regulation No.125</a:t>
            </a:r>
            <a:br>
              <a:rPr lang="en-GB" sz="2400" kern="0" dirty="0"/>
            </a:br>
            <a:endParaRPr lang="en-GB" sz="3600" kern="0" dirty="0"/>
          </a:p>
        </p:txBody>
      </p:sp>
    </p:spTree>
    <p:extLst>
      <p:ext uri="{BB962C8B-B14F-4D97-AF65-F5344CB8AC3E}">
        <p14:creationId xmlns:p14="http://schemas.microsoft.com/office/powerpoint/2010/main" val="3771896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Examples,</a:t>
            </a:r>
          </a:p>
        </p:txBody>
      </p:sp>
    </p:spTree>
    <p:extLst>
      <p:ext uri="{BB962C8B-B14F-4D97-AF65-F5344CB8AC3E}">
        <p14:creationId xmlns:p14="http://schemas.microsoft.com/office/powerpoint/2010/main" val="3588543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100000">
              <a:schemeClr val="tx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e 7"/>
          <p:cNvGrpSpPr/>
          <p:nvPr/>
        </p:nvGrpSpPr>
        <p:grpSpPr>
          <a:xfrm>
            <a:off x="-54660" y="-103946"/>
            <a:ext cx="1489683" cy="1660737"/>
            <a:chOff x="20290" y="17586"/>
            <a:chExt cx="1271464" cy="1484784"/>
          </a:xfrm>
        </p:grpSpPr>
        <p:sp>
          <p:nvSpPr>
            <p:cNvPr id="13" name="Rectangle 12"/>
            <p:cNvSpPr/>
            <p:nvPr/>
          </p:nvSpPr>
          <p:spPr>
            <a:xfrm>
              <a:off x="20290" y="17586"/>
              <a:ext cx="1271464" cy="148478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1345" y="332656"/>
              <a:ext cx="800746" cy="805988"/>
            </a:xfrm>
            <a:prstGeom prst="rect">
              <a:avLst/>
            </a:prstGeom>
          </p:spPr>
        </p:pic>
      </p:grp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4"/>
          <a:srcRect l="1480" t="27903" r="54186" b="1114"/>
          <a:stretch/>
        </p:blipFill>
        <p:spPr>
          <a:xfrm>
            <a:off x="5735960" y="-34507"/>
            <a:ext cx="4608512" cy="6929052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5735960" y="2996952"/>
            <a:ext cx="4680520" cy="205372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24"/>
          <p:cNvSpPr txBox="1"/>
          <p:nvPr/>
        </p:nvSpPr>
        <p:spPr>
          <a:xfrm>
            <a:off x="3503712" y="6128156"/>
            <a:ext cx="2210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Source: PSA - 2015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22"/>
          <p:cNvSpPr txBox="1"/>
          <p:nvPr/>
        </p:nvSpPr>
        <p:spPr>
          <a:xfrm>
            <a:off x="6207334" y="332656"/>
            <a:ext cx="57522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>
                <a:solidFill>
                  <a:schemeClr val="bg1"/>
                </a:solidFill>
              </a:rPr>
              <a:t>Field of View Assistant (FOVA)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775519" y="83671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C000"/>
                </a:solidFill>
              </a:rPr>
              <a:t>Example 1 </a:t>
            </a:r>
          </a:p>
        </p:txBody>
      </p:sp>
      <p:grpSp>
        <p:nvGrpSpPr>
          <p:cNvPr id="7" name="Groupe 6"/>
          <p:cNvGrpSpPr/>
          <p:nvPr/>
        </p:nvGrpSpPr>
        <p:grpSpPr>
          <a:xfrm>
            <a:off x="551384" y="2132856"/>
            <a:ext cx="4032449" cy="2449291"/>
            <a:chOff x="551384" y="2132856"/>
            <a:chExt cx="4032449" cy="2449291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 rotWithShape="1">
            <a:blip r:embed="rId4"/>
            <a:srcRect l="3101" t="1629" r="55045" b="72772"/>
            <a:stretch/>
          </p:blipFill>
          <p:spPr>
            <a:xfrm>
              <a:off x="695401" y="2132856"/>
              <a:ext cx="3888432" cy="2233267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551384" y="2277890"/>
              <a:ext cx="144016" cy="230425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/>
            <p:cNvSpPr/>
            <p:nvPr/>
          </p:nvSpPr>
          <p:spPr>
            <a:xfrm>
              <a:off x="911424" y="2492896"/>
              <a:ext cx="266710" cy="28803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72701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100000">
              <a:schemeClr val="tx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/>
          <a:srcRect l="49604" t="27903" r="1566" b="10193"/>
          <a:stretch/>
        </p:blipFill>
        <p:spPr>
          <a:xfrm>
            <a:off x="5735960" y="95"/>
            <a:ext cx="5760640" cy="6857905"/>
          </a:xfrm>
          <a:prstGeom prst="rect">
            <a:avLst/>
          </a:prstGeom>
        </p:spPr>
      </p:pic>
      <p:sp>
        <p:nvSpPr>
          <p:cNvPr id="9" name="TextBox 22"/>
          <p:cNvSpPr txBox="1"/>
          <p:nvPr/>
        </p:nvSpPr>
        <p:spPr>
          <a:xfrm>
            <a:off x="6207334" y="332656"/>
            <a:ext cx="57522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>
                <a:solidFill>
                  <a:schemeClr val="bg1"/>
                </a:solidFill>
              </a:rPr>
              <a:t>Field of View Assistant (FOVA)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551384" y="2060848"/>
            <a:ext cx="4082813" cy="2436824"/>
            <a:chOff x="551384" y="2060848"/>
            <a:chExt cx="4082813" cy="2436824"/>
          </a:xfrm>
        </p:grpSpPr>
        <p:grpSp>
          <p:nvGrpSpPr>
            <p:cNvPr id="8" name="Groupe 7"/>
            <p:cNvGrpSpPr/>
            <p:nvPr/>
          </p:nvGrpSpPr>
          <p:grpSpPr>
            <a:xfrm>
              <a:off x="551384" y="2060848"/>
              <a:ext cx="4082813" cy="2436824"/>
              <a:chOff x="551384" y="2277889"/>
              <a:chExt cx="4082813" cy="2304258"/>
            </a:xfrm>
          </p:grpSpPr>
          <p:pic>
            <p:nvPicPr>
              <p:cNvPr id="6" name="Image 5"/>
              <p:cNvPicPr>
                <a:picLocks noChangeAspect="1"/>
              </p:cNvPicPr>
              <p:nvPr/>
            </p:nvPicPr>
            <p:blipFill rotWithShape="1">
              <a:blip r:embed="rId3"/>
              <a:srcRect l="54353" t="1462" r="6117" b="72772"/>
              <a:stretch/>
            </p:blipFill>
            <p:spPr>
              <a:xfrm>
                <a:off x="551384" y="2334191"/>
                <a:ext cx="3672408" cy="2247956"/>
              </a:xfrm>
              <a:prstGeom prst="rect">
                <a:avLst/>
              </a:prstGeom>
            </p:spPr>
          </p:pic>
          <p:sp>
            <p:nvSpPr>
              <p:cNvPr id="7" name="Rectangle 6"/>
              <p:cNvSpPr/>
              <p:nvPr/>
            </p:nvSpPr>
            <p:spPr>
              <a:xfrm>
                <a:off x="4223792" y="2277889"/>
                <a:ext cx="410405" cy="230425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1236296" y="2492896"/>
              <a:ext cx="266710" cy="28803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ZoneTexte 10"/>
          <p:cNvSpPr txBox="1"/>
          <p:nvPr/>
        </p:nvSpPr>
        <p:spPr>
          <a:xfrm>
            <a:off x="1775519" y="83671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C000"/>
                </a:solidFill>
              </a:rPr>
              <a:t>Example 2 </a:t>
            </a:r>
          </a:p>
        </p:txBody>
      </p:sp>
      <p:sp>
        <p:nvSpPr>
          <p:cNvPr id="12" name="TextBox 24"/>
          <p:cNvSpPr txBox="1"/>
          <p:nvPr/>
        </p:nvSpPr>
        <p:spPr>
          <a:xfrm>
            <a:off x="3503712" y="6128156"/>
            <a:ext cx="2210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Source: PSA - 2015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Bouton d'action : Accueil 4">
            <a:hlinkClick r:id="rId4" action="ppaction://hlinksldjump" highlightClick="1"/>
          </p:cNvPr>
          <p:cNvSpPr/>
          <p:nvPr/>
        </p:nvSpPr>
        <p:spPr>
          <a:xfrm>
            <a:off x="11615936" y="3300916"/>
            <a:ext cx="576064" cy="36933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" name="Groupe 13"/>
          <p:cNvGrpSpPr/>
          <p:nvPr/>
        </p:nvGrpSpPr>
        <p:grpSpPr>
          <a:xfrm>
            <a:off x="-54660" y="-103946"/>
            <a:ext cx="1489683" cy="1660737"/>
            <a:chOff x="20290" y="17586"/>
            <a:chExt cx="1271464" cy="1484784"/>
          </a:xfrm>
        </p:grpSpPr>
        <p:sp>
          <p:nvSpPr>
            <p:cNvPr id="15" name="Rectangle 14"/>
            <p:cNvSpPr/>
            <p:nvPr/>
          </p:nvSpPr>
          <p:spPr>
            <a:xfrm>
              <a:off x="20290" y="17586"/>
              <a:ext cx="1271464" cy="148478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1345" y="332656"/>
              <a:ext cx="800746" cy="8059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720786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1_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OICA PP Template (16_9)</Template>
  <TotalTime>12504</TotalTime>
  <Words>1167</Words>
  <Application>Microsoft Office PowerPoint</Application>
  <PresentationFormat>Widescreen</PresentationFormat>
  <Paragraphs>173</Paragraphs>
  <Slides>16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AvertaStd-Regular</vt:lpstr>
      <vt:lpstr>Arial</vt:lpstr>
      <vt:lpstr>Calibri</vt:lpstr>
      <vt:lpstr>Courier New</vt:lpstr>
      <vt:lpstr>Wingdings</vt:lpstr>
      <vt:lpstr>Masque présentation OICA</vt:lpstr>
      <vt:lpstr>1_Masque présentation OICA</vt:lpstr>
      <vt:lpstr>Direct driving field of vision: Toward a Field of View Assistant (FOVA)  UN Regulation No.125</vt:lpstr>
      <vt:lpstr>Direct driving field of vision, Regulation n°125 </vt:lpstr>
      <vt:lpstr>PowerPoint Presentation</vt:lpstr>
      <vt:lpstr>PowerPoint Presentation</vt:lpstr>
      <vt:lpstr>PowerPoint Presentation</vt:lpstr>
      <vt:lpstr>PowerPoint Presentation</vt:lpstr>
      <vt:lpstr>Examples,</vt:lpstr>
      <vt:lpstr>PowerPoint Presentation</vt:lpstr>
      <vt:lpstr>PowerPoint Presentation</vt:lpstr>
      <vt:lpstr>PowerPoint Presentation</vt:lpstr>
      <vt:lpstr>PowerPoint Presentation</vt:lpstr>
      <vt:lpstr>Thank you for your attention</vt:lpstr>
      <vt:lpstr>Annexes,</vt:lpstr>
      <vt:lpstr>PowerPoint Presentation</vt:lpstr>
      <vt:lpstr>PowerPoint Presentation</vt:lpstr>
      <vt:lpstr>PowerPoint Presentation</vt:lpstr>
    </vt:vector>
  </TitlesOfParts>
  <Company>PEUGEOT CITROEN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BENOIT MOREAU - U161387</dc:creator>
  <cp:lastModifiedBy>Francois E. Guichard</cp:lastModifiedBy>
  <cp:revision>449</cp:revision>
  <cp:lastPrinted>2019-04-12T07:45:28Z</cp:lastPrinted>
  <dcterms:created xsi:type="dcterms:W3CDTF">2019-03-27T12:30:47Z</dcterms:created>
  <dcterms:modified xsi:type="dcterms:W3CDTF">2019-10-07T10:26:14Z</dcterms:modified>
</cp:coreProperties>
</file>