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74" r:id="rId2"/>
  </p:sldMasterIdLst>
  <p:notesMasterIdLst>
    <p:notesMasterId r:id="rId11"/>
  </p:notesMasterIdLst>
  <p:sldIdLst>
    <p:sldId id="256" r:id="rId3"/>
    <p:sldId id="263" r:id="rId4"/>
    <p:sldId id="270" r:id="rId5"/>
    <p:sldId id="271" r:id="rId6"/>
    <p:sldId id="274" r:id="rId7"/>
    <p:sldId id="268" r:id="rId8"/>
    <p:sldId id="269" r:id="rId9"/>
    <p:sldId id="273" r:id="rId10"/>
  </p:sldIdLst>
  <p:sldSz cx="9144000" cy="6858000" type="screen4x3"/>
  <p:notesSz cx="6735763" cy="9866313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85054" autoAdjust="0"/>
  </p:normalViewPr>
  <p:slideViewPr>
    <p:cSldViewPr>
      <p:cViewPr varScale="1">
        <p:scale>
          <a:sx n="93" d="100"/>
          <a:sy n="93" d="100"/>
        </p:scale>
        <p:origin x="2046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828675" y="876300"/>
            <a:ext cx="5767388" cy="4325938"/>
          </a:xfrm>
          <a:prstGeom prst="rect">
            <a:avLst/>
          </a:prstGeom>
        </p:spPr>
        <p:txBody>
          <a:bodyPr lIns="0" tIns="0" rIns="0" bIns="0" anchor="ctr"/>
          <a:lstStyle/>
          <a:p>
            <a:r>
              <a:rPr lang="nl-NL" sz="1800" b="0" strike="noStrike" spc="-1">
                <a:solidFill>
                  <a:srgbClr val="000000"/>
                </a:solidFill>
                <a:latin typeface="Calibri"/>
              </a:rPr>
              <a:t>Click to move the slide</a:t>
            </a:r>
          </a:p>
        </p:txBody>
      </p:sp>
      <p:sp>
        <p:nvSpPr>
          <p:cNvPr id="83" name="PlaceHolder 2"/>
          <p:cNvSpPr>
            <a:spLocks noGrp="1"/>
          </p:cNvSpPr>
          <p:nvPr>
            <p:ph type="body"/>
          </p:nvPr>
        </p:nvSpPr>
        <p:spPr>
          <a:xfrm>
            <a:off x="742525" y="5479688"/>
            <a:ext cx="5939847" cy="5191079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en-US" sz="2000" b="0" strike="noStrike" spc="-1">
                <a:latin typeface="Arial"/>
              </a:rPr>
              <a:t>Click to edit the notes format</a:t>
            </a:r>
          </a:p>
        </p:txBody>
      </p:sp>
      <p:sp>
        <p:nvSpPr>
          <p:cNvPr id="84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22205" cy="576441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85" name="PlaceHolder 4"/>
          <p:cNvSpPr>
            <a:spLocks noGrp="1"/>
          </p:cNvSpPr>
          <p:nvPr>
            <p:ph type="dt"/>
          </p:nvPr>
        </p:nvSpPr>
        <p:spPr>
          <a:xfrm>
            <a:off x="4202692" y="0"/>
            <a:ext cx="3222205" cy="576441"/>
          </a:xfrm>
          <a:prstGeom prst="rect">
            <a:avLst/>
          </a:prstGeom>
        </p:spPr>
        <p:txBody>
          <a:bodyPr lIns="0" tIns="0" rIns="0" bIns="0"/>
          <a:lstStyle/>
          <a:p>
            <a:pPr algn="r"/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86" name="PlaceHolder 5"/>
          <p:cNvSpPr>
            <a:spLocks noGrp="1"/>
          </p:cNvSpPr>
          <p:nvPr>
            <p:ph type="ftr"/>
          </p:nvPr>
        </p:nvSpPr>
        <p:spPr>
          <a:xfrm>
            <a:off x="0" y="10959765"/>
            <a:ext cx="3222205" cy="576441"/>
          </a:xfrm>
          <a:prstGeom prst="rect">
            <a:avLst/>
          </a:prstGeom>
        </p:spPr>
        <p:txBody>
          <a:bodyPr lIns="0" tIns="0" rIns="0" bIns="0" anchor="b"/>
          <a:lstStyle/>
          <a:p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87" name="PlaceHolder 6"/>
          <p:cNvSpPr>
            <a:spLocks noGrp="1"/>
          </p:cNvSpPr>
          <p:nvPr>
            <p:ph type="sldNum"/>
          </p:nvPr>
        </p:nvSpPr>
        <p:spPr>
          <a:xfrm>
            <a:off x="4202692" y="10959765"/>
            <a:ext cx="3222205" cy="576441"/>
          </a:xfrm>
          <a:prstGeom prst="rect">
            <a:avLst/>
          </a:prstGeom>
        </p:spPr>
        <p:txBody>
          <a:bodyPr lIns="0" tIns="0" rIns="0" bIns="0" anchor="b"/>
          <a:lstStyle/>
          <a:p>
            <a:pPr algn="r"/>
            <a:fld id="{F02A3888-673D-4689-AF99-D29484F8A26A}" type="slidenum">
              <a:rPr lang="en-US" sz="1400" b="0" strike="noStrike" spc="-1">
                <a:latin typeface="Times New Roman"/>
              </a:rPr>
              <a:t>‹#›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29753639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</p:spPr>
      </p:sp>
      <p:sp>
        <p:nvSpPr>
          <p:cNvPr id="105" name="PlaceHolder 2"/>
          <p:cNvSpPr>
            <a:spLocks noGrp="1"/>
          </p:cNvSpPr>
          <p:nvPr>
            <p:ph type="body"/>
          </p:nvPr>
        </p:nvSpPr>
        <p:spPr>
          <a:xfrm>
            <a:off x="673576" y="4686499"/>
            <a:ext cx="5388257" cy="4439452"/>
          </a:xfrm>
          <a:prstGeom prst="rect">
            <a:avLst/>
          </a:prstGeom>
        </p:spPr>
        <p:txBody>
          <a:bodyPr/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106" name="TextShape 3"/>
          <p:cNvSpPr txBox="1"/>
          <p:nvPr/>
        </p:nvSpPr>
        <p:spPr>
          <a:xfrm>
            <a:off x="3815518" y="9371444"/>
            <a:ext cx="2918477" cy="492927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algn="r">
              <a:lnSpc>
                <a:spcPct val="100000"/>
              </a:lnSpc>
            </a:pPr>
            <a:fld id="{3D44F11D-34D0-4340-890E-88E39FCDE99E}" type="slidenum">
              <a:rPr lang="en-US" sz="1200" b="0" strike="noStrike" spc="-1">
                <a:solidFill>
                  <a:srgbClr val="000000"/>
                </a:solidFill>
                <a:latin typeface="+mn-lt"/>
                <a:ea typeface="+mn-ea"/>
              </a:rPr>
              <a:t>1</a:t>
            </a:fld>
            <a:endParaRPr lang="en-US" sz="1200" b="0" strike="noStrike" spc="-1">
              <a:latin typeface="Times New Roman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2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1645417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3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85115790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4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89374063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6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7051265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239640" y="160020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022080" y="160020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457200" y="396432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239640" y="396432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022080" y="396432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192381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4169272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33648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19564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3639084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243649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56854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984246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5077265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593823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00553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4400" b="0" strike="noStrike" spc="-1">
                <a:solidFill>
                  <a:srgbClr val="000000"/>
                </a:solidFill>
                <a:latin typeface="Calibri"/>
              </a:rPr>
              <a:t>Klik om de stijl te bewerken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>
              <a:lnSpc>
                <a:spcPct val="100000"/>
              </a:lnSpc>
            </a:pPr>
            <a:fld id="{5DAB8B57-6168-44C8-BBA1-51281CDAD602}" type="datetime">
              <a:rPr lang="en-US" sz="1200" b="0" strike="noStrike" spc="-1">
                <a:solidFill>
                  <a:srgbClr val="8B8B8B"/>
                </a:solidFill>
                <a:latin typeface="Calibri"/>
              </a:rPr>
              <a:t>10/4/2019</a:t>
            </a:fld>
            <a:endParaRPr lang="en-US" sz="1200" b="0" strike="noStrike" spc="-1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lstStyle/>
          <a:p>
            <a:endParaRPr lang="en-US" sz="2400" b="0" strike="noStrike" spc="-1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 algn="r">
              <a:lnSpc>
                <a:spcPct val="100000"/>
              </a:lnSpc>
            </a:pPr>
            <a:fld id="{CF5C2B08-6F4B-45EB-B014-59701702C745}" type="slidenum">
              <a:rPr lang="en-US" sz="1200" b="0" strike="noStrike" spc="-1">
                <a:solidFill>
                  <a:srgbClr val="8B8B8B"/>
                </a:solidFill>
                <a:latin typeface="Calibri"/>
              </a:rPr>
              <a:t>‹#›</a:t>
            </a:fld>
            <a:endParaRPr lang="en-US" sz="1200" b="0" strike="noStrike" spc="-1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3200" b="0" strike="noStrike" spc="-1">
                <a:solidFill>
                  <a:srgbClr val="000000"/>
                </a:solidFill>
                <a:latin typeface="Calibri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nl-NL" sz="2400" b="0" strike="noStrike" spc="-1">
                <a:solidFill>
                  <a:srgbClr val="000000"/>
                </a:solidFill>
                <a:latin typeface="Calibri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/>
    <p:bodyStyle/>
    <p:otherStyle/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77067B-EC95-4D52-B75B-89505ECF47FE}" type="datetimeFigureOut">
              <a:rPr lang="nl-NL" smtClean="0"/>
              <a:t>4-10-2019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71688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9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TextShape 1"/>
          <p:cNvSpPr txBox="1"/>
          <p:nvPr/>
        </p:nvSpPr>
        <p:spPr>
          <a:xfrm>
            <a:off x="179512" y="2130480"/>
            <a:ext cx="8423640" cy="146952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4000" b="1" spc="-1" dirty="0">
                <a:solidFill>
                  <a:srgbClr val="000000"/>
                </a:solidFill>
                <a:latin typeface="Calibri"/>
              </a:rPr>
              <a:t>EDR/DSSAD IWG</a:t>
            </a:r>
          </a:p>
          <a:p>
            <a:pPr algn="ctr">
              <a:lnSpc>
                <a:spcPct val="100000"/>
              </a:lnSpc>
            </a:pPr>
            <a:r>
              <a:rPr lang="en-US" altLang="ja-JP" sz="4000" b="1" strike="noStrike" spc="-1" dirty="0">
                <a:solidFill>
                  <a:srgbClr val="000000"/>
                </a:solidFill>
                <a:latin typeface="Calibri"/>
              </a:rPr>
              <a:t>Status</a:t>
            </a:r>
            <a:r>
              <a:rPr lang="ja-JP" altLang="en-US" sz="4000" b="1" strike="noStrike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en-US" altLang="ja-JP" sz="4000" b="1" strike="noStrike" spc="-1" dirty="0">
                <a:solidFill>
                  <a:srgbClr val="000000"/>
                </a:solidFill>
                <a:latin typeface="Calibri"/>
              </a:rPr>
              <a:t>Report</a:t>
            </a:r>
            <a:endParaRPr lang="nl-NL" sz="40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9" name="TextShape 2"/>
          <p:cNvSpPr txBox="1"/>
          <p:nvPr/>
        </p:nvSpPr>
        <p:spPr>
          <a:xfrm>
            <a:off x="1371600" y="3886200"/>
            <a:ext cx="6400440" cy="1752120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 algn="ctr">
              <a:lnSpc>
                <a:spcPct val="100000"/>
              </a:lnSpc>
              <a:spcBef>
                <a:spcPts val="641"/>
              </a:spcBef>
            </a:pPr>
            <a:r>
              <a:rPr lang="en-US" sz="3200" b="0" strike="noStrike" spc="-1" dirty="0">
                <a:solidFill>
                  <a:srgbClr val="8B8B8B"/>
                </a:solidFill>
                <a:latin typeface="Calibri"/>
              </a:rPr>
              <a:t>October 2019</a:t>
            </a:r>
          </a:p>
          <a:p>
            <a:pPr algn="ctr">
              <a:lnSpc>
                <a:spcPct val="100000"/>
              </a:lnSpc>
              <a:spcBef>
                <a:spcPts val="641"/>
              </a:spcBef>
            </a:pPr>
            <a:r>
              <a:rPr lang="en-US" sz="3200" spc="-1" dirty="0">
                <a:solidFill>
                  <a:srgbClr val="8B8B8B"/>
                </a:solidFill>
                <a:latin typeface="Calibri"/>
              </a:rPr>
              <a:t>Geneva</a:t>
            </a:r>
            <a:endParaRPr lang="en-US" sz="3200" b="0" strike="noStrike" spc="-1" dirty="0">
              <a:latin typeface="Arial"/>
            </a:endParaRPr>
          </a:p>
        </p:txBody>
      </p:sp>
      <p:sp>
        <p:nvSpPr>
          <p:cNvPr id="90" name="CustomShape 3"/>
          <p:cNvSpPr/>
          <p:nvPr/>
        </p:nvSpPr>
        <p:spPr>
          <a:xfrm>
            <a:off x="4644008" y="354669"/>
            <a:ext cx="4140668" cy="108011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 algn="r">
              <a:lnSpc>
                <a:spcPct val="100000"/>
              </a:lnSpc>
            </a:pPr>
            <a:r>
              <a:rPr lang="en-US" sz="1800" b="0" u="sng" strike="noStrike" spc="-1" dirty="0">
                <a:solidFill>
                  <a:srgbClr val="000000"/>
                </a:solidFill>
                <a:latin typeface="Calibri"/>
              </a:rPr>
              <a:t>Informal document</a:t>
            </a:r>
            <a:r>
              <a:rPr lang="en-US" sz="1800" b="0" strike="noStrike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en-US" sz="1800" b="1" strike="noStrike" spc="-1" dirty="0">
                <a:solidFill>
                  <a:srgbClr val="000000"/>
                </a:solidFill>
                <a:latin typeface="Calibri"/>
              </a:rPr>
              <a:t>GRSG-117-21</a:t>
            </a:r>
            <a:br>
              <a:rPr lang="en-US" sz="1800" b="0" strike="noStrike" spc="-1" dirty="0">
                <a:solidFill>
                  <a:srgbClr val="000000"/>
                </a:solidFill>
                <a:latin typeface="Calibri"/>
              </a:rPr>
            </a:br>
            <a:r>
              <a:rPr lang="en-US" altLang="ja-JP" sz="1800" b="0" strike="noStrike" spc="-1" dirty="0">
                <a:solidFill>
                  <a:srgbClr val="000000"/>
                </a:solidFill>
                <a:latin typeface="Calibri"/>
              </a:rPr>
              <a:t>117th</a:t>
            </a:r>
            <a:r>
              <a:rPr lang="en-US" sz="1800" b="0" strike="noStrike" spc="-1" dirty="0">
                <a:solidFill>
                  <a:srgbClr val="000000"/>
                </a:solidFill>
                <a:latin typeface="Calibri"/>
              </a:rPr>
              <a:t> GRSG, 8 - 11 October 2019</a:t>
            </a:r>
          </a:p>
          <a:p>
            <a:pPr algn="r">
              <a:lnSpc>
                <a:spcPct val="100000"/>
              </a:lnSpc>
            </a:pPr>
            <a:r>
              <a:rPr lang="en-US" spc="-1" dirty="0">
                <a:solidFill>
                  <a:srgbClr val="000000"/>
                </a:solidFill>
                <a:latin typeface="Calibri"/>
              </a:rPr>
              <a:t>Provisional agenda item 19</a:t>
            </a:r>
            <a:endParaRPr lang="en-US" sz="1800" b="0" strike="noStrike" spc="-1" dirty="0">
              <a:latin typeface="Arial"/>
            </a:endParaRPr>
          </a:p>
        </p:txBody>
      </p:sp>
      <p:sp>
        <p:nvSpPr>
          <p:cNvPr id="91" name="CustomShape 4"/>
          <p:cNvSpPr/>
          <p:nvPr/>
        </p:nvSpPr>
        <p:spPr>
          <a:xfrm>
            <a:off x="0" y="10100"/>
            <a:ext cx="4373841" cy="1080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br>
              <a:rPr lang="en-US" sz="1800" b="0" strike="noStrike" spc="-1" dirty="0">
                <a:solidFill>
                  <a:srgbClr val="000000"/>
                </a:solidFill>
                <a:latin typeface="Calibri"/>
              </a:rPr>
            </a:br>
            <a:r>
              <a:rPr lang="en-US" sz="1800" b="0" strike="noStrike" spc="-1" dirty="0">
                <a:solidFill>
                  <a:srgbClr val="000000"/>
                </a:solidFill>
                <a:latin typeface="Calibri"/>
              </a:rPr>
              <a:t>Transmitted by Co-Chairs of </a:t>
            </a:r>
            <a:r>
              <a:rPr lang="en-US" altLang="ja-JP" sz="1800" b="0" strike="noStrike" spc="-1" dirty="0">
                <a:solidFill>
                  <a:srgbClr val="000000"/>
                </a:solidFill>
                <a:latin typeface="Calibri"/>
              </a:rPr>
              <a:t>EDR/DSSAD</a:t>
            </a:r>
            <a:r>
              <a:rPr lang="ja-JP" altLang="en-US" sz="1800" b="0" strike="noStrike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en-US" altLang="ja-JP" sz="1800" b="0" strike="noStrike" spc="-1" dirty="0">
                <a:solidFill>
                  <a:srgbClr val="000000"/>
                </a:solidFill>
                <a:latin typeface="Calibri"/>
              </a:rPr>
              <a:t>IWG</a:t>
            </a:r>
            <a:endParaRPr lang="en-US" sz="1800" b="0" strike="noStrike" spc="-1" dirty="0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97404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600" b="1" spc="-1" dirty="0">
                <a:solidFill>
                  <a:srgbClr val="000000"/>
                </a:solidFill>
                <a:latin typeface="Calibri"/>
              </a:rPr>
              <a:t>Background</a:t>
            </a:r>
            <a:endParaRPr lang="nl-NL" sz="36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3" name="TextShape 2"/>
          <p:cNvSpPr txBox="1"/>
          <p:nvPr/>
        </p:nvSpPr>
        <p:spPr>
          <a:xfrm>
            <a:off x="13692" y="793888"/>
            <a:ext cx="8460090" cy="476391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80500" lnSpcReduction="10000"/>
          </a:bodyPr>
          <a:lstStyle/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latin typeface="Calibri"/>
              </a:rPr>
              <a:t>ToR/Framework Document adopted at the 178th WP29 (June 2019, Geneva)</a:t>
            </a: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en-US" altLang="ja-JP" sz="2400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1300" b="0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1300" spc="-1" dirty="0">
              <a:solidFill>
                <a:srgbClr val="000000"/>
              </a:solidFill>
              <a:latin typeface="Calibri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lang="nl-NL" sz="1300" b="0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1300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1300" b="0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1300" b="0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" name="角丸四角形 27">
            <a:extLst>
              <a:ext uri="{FF2B5EF4-FFF2-40B4-BE49-F238E27FC236}">
                <a16:creationId xmlns:a16="http://schemas.microsoft.com/office/drawing/2014/main" id="{D87D2C53-AD26-4374-9071-6844E4670532}"/>
              </a:ext>
            </a:extLst>
          </p:cNvPr>
          <p:cNvSpPr/>
          <p:nvPr/>
        </p:nvSpPr>
        <p:spPr>
          <a:xfrm>
            <a:off x="315739" y="1182548"/>
            <a:ext cx="8460090" cy="868133"/>
          </a:xfrm>
          <a:prstGeom prst="roundRect">
            <a:avLst/>
          </a:prstGeom>
          <a:noFill/>
          <a:ln w="28575">
            <a:solidFill>
              <a:schemeClr val="accent6"/>
            </a:solidFill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16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TASKS: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6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Define the scope and specific objectives of and differences between EDR and DSSAD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6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Define EDR and DSSAD technical requirements</a:t>
            </a:r>
          </a:p>
        </p:txBody>
      </p:sp>
      <p:sp>
        <p:nvSpPr>
          <p:cNvPr id="13" name="角丸四角形 27">
            <a:extLst>
              <a:ext uri="{FF2B5EF4-FFF2-40B4-BE49-F238E27FC236}">
                <a16:creationId xmlns:a16="http://schemas.microsoft.com/office/drawing/2014/main" id="{A75DF05F-4185-4875-971F-A6EF494389EB}"/>
              </a:ext>
            </a:extLst>
          </p:cNvPr>
          <p:cNvSpPr/>
          <p:nvPr/>
        </p:nvSpPr>
        <p:spPr>
          <a:xfrm>
            <a:off x="304254" y="2152514"/>
            <a:ext cx="8460090" cy="1151530"/>
          </a:xfrm>
          <a:prstGeom prst="roundRect">
            <a:avLst/>
          </a:prstGeom>
          <a:noFill/>
          <a:ln>
            <a:solidFill>
              <a:schemeClr val="tx2">
                <a:lumMod val="40000"/>
                <a:lumOff val="60000"/>
              </a:schemeClr>
            </a:solidFill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16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DELIVERABLES: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6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Identification of differences between DSSAD and EDR 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6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Requirements for DSSAD for Automated Lane Keeping Systems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6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Requirements for EDR</a:t>
            </a:r>
          </a:p>
        </p:txBody>
      </p:sp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EF0EF7DF-02FB-4502-859D-098136D2EA7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2252540"/>
              </p:ext>
            </p:extLst>
          </p:nvPr>
        </p:nvGraphicFramePr>
        <p:xfrm>
          <a:off x="304254" y="5128192"/>
          <a:ext cx="8712968" cy="15544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7719">
                  <a:extLst>
                    <a:ext uri="{9D8B030D-6E8A-4147-A177-3AD203B41FA5}">
                      <a16:colId xmlns:a16="http://schemas.microsoft.com/office/drawing/2014/main" val="1363058783"/>
                    </a:ext>
                  </a:extLst>
                </a:gridCol>
                <a:gridCol w="110451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9073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27530"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GR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WP29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IWG to deliver: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83794225"/>
                  </a:ext>
                </a:extLst>
              </a:tr>
              <a:tr h="22753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GRVA: Sept. 2019</a:t>
                      </a:r>
                    </a:p>
                    <a:p>
                      <a:pPr algn="ctr"/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GRSG: Oct. 2019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Nov.2019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Clear objectives, deadline and the identification of difference between EDR/DSSAD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753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GRVA: Feb. 2020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Mar.2020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DSSAD technical requirements for ALKS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753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Review of the existing national/regional actives &amp; a proposed way forward for EDR/DSSAD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34129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GRSG: Oct. 2020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Nov.2020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Technical requirements for EDR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2" name="TextShape 2">
            <a:extLst>
              <a:ext uri="{FF2B5EF4-FFF2-40B4-BE49-F238E27FC236}">
                <a16:creationId xmlns:a16="http://schemas.microsoft.com/office/drawing/2014/main" id="{D1264601-9291-4EA4-AF39-45923BA32951}"/>
              </a:ext>
            </a:extLst>
          </p:cNvPr>
          <p:cNvSpPr txBox="1"/>
          <p:nvPr/>
        </p:nvSpPr>
        <p:spPr>
          <a:xfrm>
            <a:off x="45418" y="3701069"/>
            <a:ext cx="5955256" cy="411805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58000" lnSpcReduction="20000"/>
          </a:bodyPr>
          <a:lstStyle/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lang="nl-NL" altLang="ja-JP" sz="2400" spc="-1" dirty="0">
                <a:solidFill>
                  <a:srgbClr val="000000"/>
                </a:solidFill>
                <a:latin typeface="Calibri"/>
              </a:rPr>
              <a:t>  [Working </a:t>
            </a:r>
            <a:r>
              <a:rPr lang="en-US" altLang="ja-JP" sz="2400" spc="-1" dirty="0">
                <a:solidFill>
                  <a:srgbClr val="000000"/>
                </a:solidFill>
                <a:latin typeface="Calibri"/>
              </a:rPr>
              <a:t>Structure</a:t>
            </a:r>
            <a:r>
              <a:rPr lang="nl-NL" altLang="ja-JP" sz="2400" spc="-1" dirty="0">
                <a:solidFill>
                  <a:srgbClr val="000000"/>
                </a:solidFill>
                <a:latin typeface="Calibri"/>
              </a:rPr>
              <a:t>/Schedule specified under the Framework document] </a:t>
            </a:r>
            <a:endParaRPr lang="nl-NL" sz="1300" spc="-1" dirty="0">
              <a:solidFill>
                <a:srgbClr val="000000"/>
              </a:solidFill>
              <a:latin typeface="Calibri"/>
            </a:endParaRP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DC02C103-FE49-47DC-985F-72C243CC3F7F}"/>
              </a:ext>
            </a:extLst>
          </p:cNvPr>
          <p:cNvGrpSpPr/>
          <p:nvPr/>
        </p:nvGrpSpPr>
        <p:grpSpPr>
          <a:xfrm>
            <a:off x="330204" y="4050650"/>
            <a:ext cx="4434589" cy="975709"/>
            <a:chOff x="6660232" y="3680535"/>
            <a:chExt cx="4392488" cy="945799"/>
          </a:xfrm>
        </p:grpSpPr>
        <p:sp>
          <p:nvSpPr>
            <p:cNvPr id="28" name="四角形: 角を丸くする 27">
              <a:extLst>
                <a:ext uri="{FF2B5EF4-FFF2-40B4-BE49-F238E27FC236}">
                  <a16:creationId xmlns:a16="http://schemas.microsoft.com/office/drawing/2014/main" id="{9A630B6C-5F49-498D-972E-2B36EED18368}"/>
                </a:ext>
              </a:extLst>
            </p:cNvPr>
            <p:cNvSpPr/>
            <p:nvPr/>
          </p:nvSpPr>
          <p:spPr>
            <a:xfrm>
              <a:off x="6660232" y="3680535"/>
              <a:ext cx="4392488" cy="945799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16" name="カギ線コネクタ 13">
              <a:extLst>
                <a:ext uri="{FF2B5EF4-FFF2-40B4-BE49-F238E27FC236}">
                  <a16:creationId xmlns:a16="http://schemas.microsoft.com/office/drawing/2014/main" id="{D1A6B654-6B4D-4F4D-9C2C-2508805DFDF1}"/>
                </a:ext>
              </a:extLst>
            </p:cNvPr>
            <p:cNvCxnSpPr>
              <a:cxnSpLocks/>
              <a:endCxn id="18" idx="2"/>
            </p:cNvCxnSpPr>
            <p:nvPr/>
          </p:nvCxnSpPr>
          <p:spPr>
            <a:xfrm rot="10800000">
              <a:off x="7285911" y="4048799"/>
              <a:ext cx="1485195" cy="324857"/>
            </a:xfrm>
            <a:prstGeom prst="bentConnector2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カギ線コネクタ 14">
              <a:extLst>
                <a:ext uri="{FF2B5EF4-FFF2-40B4-BE49-F238E27FC236}">
                  <a16:creationId xmlns:a16="http://schemas.microsoft.com/office/drawing/2014/main" id="{C51AC91E-CE30-4E39-8EE3-BE8A95756383}"/>
                </a:ext>
              </a:extLst>
            </p:cNvPr>
            <p:cNvCxnSpPr>
              <a:cxnSpLocks/>
              <a:stCxn id="15" idx="3"/>
              <a:endCxn id="19" idx="2"/>
            </p:cNvCxnSpPr>
            <p:nvPr/>
          </p:nvCxnSpPr>
          <p:spPr>
            <a:xfrm flipV="1">
              <a:off x="9528382" y="4113323"/>
              <a:ext cx="842985" cy="296592"/>
            </a:xfrm>
            <a:prstGeom prst="bentConnector2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" name="角丸四角形 21">
              <a:extLst>
                <a:ext uri="{FF2B5EF4-FFF2-40B4-BE49-F238E27FC236}">
                  <a16:creationId xmlns:a16="http://schemas.microsoft.com/office/drawing/2014/main" id="{CB1A1031-E909-4577-A3B7-7D7BE27CFA54}"/>
                </a:ext>
              </a:extLst>
            </p:cNvPr>
            <p:cNvSpPr/>
            <p:nvPr/>
          </p:nvSpPr>
          <p:spPr>
            <a:xfrm>
              <a:off x="6768434" y="3818440"/>
              <a:ext cx="1034952" cy="230358"/>
            </a:xfrm>
            <a:prstGeom prst="round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200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GRSG</a:t>
              </a:r>
              <a:endPara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endParaRPr>
            </a:p>
          </p:txBody>
        </p:sp>
        <p:sp>
          <p:nvSpPr>
            <p:cNvPr id="19" name="角丸四角形 22">
              <a:extLst>
                <a:ext uri="{FF2B5EF4-FFF2-40B4-BE49-F238E27FC236}">
                  <a16:creationId xmlns:a16="http://schemas.microsoft.com/office/drawing/2014/main" id="{B58B6B4B-16FD-4892-952E-2DFFD10F94EB}"/>
                </a:ext>
              </a:extLst>
            </p:cNvPr>
            <p:cNvSpPr/>
            <p:nvPr/>
          </p:nvSpPr>
          <p:spPr>
            <a:xfrm>
              <a:off x="9853891" y="3882965"/>
              <a:ext cx="1034952" cy="230358"/>
            </a:xfrm>
            <a:prstGeom prst="round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200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GRVA</a:t>
              </a:r>
              <a:endPara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endParaRPr>
            </a:p>
          </p:txBody>
        </p:sp>
        <p:sp>
          <p:nvSpPr>
            <p:cNvPr id="15" name="角丸四角形 10">
              <a:extLst>
                <a:ext uri="{FF2B5EF4-FFF2-40B4-BE49-F238E27FC236}">
                  <a16:creationId xmlns:a16="http://schemas.microsoft.com/office/drawing/2014/main" id="{38A90407-01B8-489C-8BE4-37F23367E6C4}"/>
                </a:ext>
              </a:extLst>
            </p:cNvPr>
            <p:cNvSpPr/>
            <p:nvPr/>
          </p:nvSpPr>
          <p:spPr>
            <a:xfrm>
              <a:off x="7956376" y="4271084"/>
              <a:ext cx="1572006" cy="277662"/>
            </a:xfrm>
            <a:prstGeom prst="roundRect">
              <a:avLst/>
            </a:prstGeom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200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EDR/DSSAD</a:t>
              </a:r>
              <a:r>
                <a:rPr kumimoji="1" lang="ja-JP" altLang="en-US" sz="1200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 </a:t>
              </a:r>
              <a:r>
                <a:rPr kumimoji="1" lang="en-US" altLang="ja-JP" sz="1200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IWG</a:t>
              </a:r>
              <a:endPara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7127509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20286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600" b="1" spc="-1" dirty="0">
                <a:solidFill>
                  <a:srgbClr val="000000"/>
                </a:solidFill>
                <a:latin typeface="Calibri"/>
              </a:rPr>
              <a:t>IWG Activities</a:t>
            </a:r>
            <a:endParaRPr lang="nl-NL" sz="36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3" name="TextShape 2"/>
          <p:cNvSpPr txBox="1"/>
          <p:nvPr/>
        </p:nvSpPr>
        <p:spPr>
          <a:xfrm>
            <a:off x="107504" y="908720"/>
            <a:ext cx="8712968" cy="422855"/>
          </a:xfrm>
          <a:prstGeom prst="rect">
            <a:avLst/>
          </a:prstGeom>
          <a:noFill/>
          <a:ln>
            <a:noFill/>
          </a:ln>
        </p:spPr>
        <p:txBody>
          <a:bodyPr>
            <a:noAutofit/>
          </a:bodyPr>
          <a:lstStyle/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lang="nl-NL" altLang="ja-JP" sz="2400" b="1" spc="-1" dirty="0">
                <a:solidFill>
                  <a:srgbClr val="000000"/>
                </a:solidFill>
                <a:latin typeface="Calibri"/>
              </a:rPr>
              <a:t>#1 IWG (8-9 July 2019, Brussels)</a:t>
            </a: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en-US" altLang="ja-JP" sz="2400" b="1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pc="-1" dirty="0">
              <a:solidFill>
                <a:srgbClr val="000000"/>
              </a:solidFill>
              <a:latin typeface="Calibri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" name="角丸四角形 27">
            <a:extLst>
              <a:ext uri="{FF2B5EF4-FFF2-40B4-BE49-F238E27FC236}">
                <a16:creationId xmlns:a16="http://schemas.microsoft.com/office/drawing/2014/main" id="{D87D2C53-AD26-4374-9071-6844E4670532}"/>
              </a:ext>
            </a:extLst>
          </p:cNvPr>
          <p:cNvSpPr/>
          <p:nvPr/>
        </p:nvSpPr>
        <p:spPr>
          <a:xfrm>
            <a:off x="306101" y="1506910"/>
            <a:ext cx="8359006" cy="1944216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Participation from EC, Germany, Japan, Korea, Netherlands, Sweden, UK, OICA/CLEPA, Organizations for PTI, Insurance, etc.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Presentations on EDR/DSSAD comparison, EDR requirement/parameters and DSSAD requirement by Japan</a:t>
            </a:r>
            <a:r>
              <a:rPr lang="en-US" altLang="ja-JP" sz="200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, CLEPA</a:t>
            </a: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-</a:t>
            </a:r>
            <a:r>
              <a:rPr lang="en-US" altLang="ja-JP" sz="200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OICA</a:t>
            </a:r>
            <a:endParaRPr lang="en-US" altLang="ja-JP" sz="20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</p:txBody>
      </p:sp>
      <p:sp>
        <p:nvSpPr>
          <p:cNvPr id="24" name="角丸四角形 27">
            <a:extLst>
              <a:ext uri="{FF2B5EF4-FFF2-40B4-BE49-F238E27FC236}">
                <a16:creationId xmlns:a16="http://schemas.microsoft.com/office/drawing/2014/main" id="{79C934CA-C28C-4205-8673-DBF24F9D419F}"/>
              </a:ext>
            </a:extLst>
          </p:cNvPr>
          <p:cNvSpPr/>
          <p:nvPr/>
        </p:nvSpPr>
        <p:spPr>
          <a:xfrm>
            <a:off x="306101" y="3284984"/>
            <a:ext cx="8359006" cy="2964135"/>
          </a:xfrm>
          <a:prstGeom prst="roundRect">
            <a:avLst/>
          </a:prstGeom>
          <a:noFill/>
          <a:ln w="28575">
            <a:solidFill>
              <a:schemeClr val="accent6"/>
            </a:solidFill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0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Conclusion/Action Items: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All documents to be further reviewed and discussed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DSSAD: Ideas from parties were shared. Formatting the technical requirements was also considered.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EDR: All to have a position as to whether the 1st step should be a copy/paste of the US EDR, or to be a further elaborated draft.</a:t>
            </a:r>
            <a:r>
              <a:rPr lang="en-US" altLang="ja-JP" sz="2000" dirty="0">
                <a:solidFill>
                  <a:srgbClr val="FF0000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All contracting parties to have a position with regard to the place of data storage, on-board or transmitted and stored at a backend.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endParaRPr lang="en-US" altLang="ja-JP" sz="20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6546220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97404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600" b="1" spc="-1" dirty="0">
                <a:solidFill>
                  <a:srgbClr val="000000"/>
                </a:solidFill>
                <a:latin typeface="Calibri"/>
              </a:rPr>
              <a:t>IWG Activities</a:t>
            </a:r>
            <a:endParaRPr lang="nl-NL" sz="36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3" name="TextShape 2"/>
          <p:cNvSpPr txBox="1"/>
          <p:nvPr/>
        </p:nvSpPr>
        <p:spPr>
          <a:xfrm>
            <a:off x="-6077" y="885045"/>
            <a:ext cx="8229240" cy="404854"/>
          </a:xfrm>
          <a:prstGeom prst="rect">
            <a:avLst/>
          </a:prstGeom>
          <a:noFill/>
          <a:ln>
            <a:noFill/>
          </a:ln>
        </p:spPr>
        <p:txBody>
          <a:bodyPr tIns="28800" bIns="28800">
            <a:noAutofit/>
          </a:bodyPr>
          <a:lstStyle/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lang="nl-NL" altLang="ja-JP" sz="2400" b="1" spc="-1" dirty="0">
                <a:solidFill>
                  <a:srgbClr val="000000"/>
                </a:solidFill>
                <a:latin typeface="Calibri"/>
              </a:rPr>
              <a:t>#2 IWG (18-20 Sept 2019, Geneva)</a:t>
            </a: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en-US" altLang="ja-JP" sz="2400" b="1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pc="-1" dirty="0">
              <a:solidFill>
                <a:srgbClr val="000000"/>
              </a:solidFill>
              <a:latin typeface="Calibri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角丸四角形 27">
            <a:extLst>
              <a:ext uri="{FF2B5EF4-FFF2-40B4-BE49-F238E27FC236}">
                <a16:creationId xmlns:a16="http://schemas.microsoft.com/office/drawing/2014/main" id="{3E673374-EB64-4069-B438-F4181B58BDEE}"/>
              </a:ext>
            </a:extLst>
          </p:cNvPr>
          <p:cNvSpPr/>
          <p:nvPr/>
        </p:nvSpPr>
        <p:spPr>
          <a:xfrm>
            <a:off x="323528" y="1292231"/>
            <a:ext cx="8359006" cy="1944216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9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Participation from China, EC, France, Germany, Japan, Korea, Netherlands, UK, US, OICA/CLEPA, Organizations for PTI, Insurance, etc.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9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Presentations on EDR/DSSAD comparison, EDR requirement/parameters and DSSAD requirement by China, Korea, EU, Japan, CLEPA-OICA, FSD</a:t>
            </a:r>
          </a:p>
        </p:txBody>
      </p:sp>
      <p:sp>
        <p:nvSpPr>
          <p:cNvPr id="7" name="角丸四角形 27">
            <a:extLst>
              <a:ext uri="{FF2B5EF4-FFF2-40B4-BE49-F238E27FC236}">
                <a16:creationId xmlns:a16="http://schemas.microsoft.com/office/drawing/2014/main" id="{3A4C8DDD-DFB0-4C3A-85EA-FBEF5B976B79}"/>
              </a:ext>
            </a:extLst>
          </p:cNvPr>
          <p:cNvSpPr/>
          <p:nvPr/>
        </p:nvSpPr>
        <p:spPr>
          <a:xfrm>
            <a:off x="179512" y="2636912"/>
            <a:ext cx="8856984" cy="4032448"/>
          </a:xfrm>
          <a:prstGeom prst="roundRect">
            <a:avLst/>
          </a:prstGeom>
          <a:noFill/>
          <a:ln w="28575">
            <a:solidFill>
              <a:schemeClr val="accent6"/>
            </a:solidFill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18000" tIns="0" rIns="18000" bIns="0" rtlCol="0" anchor="t"/>
          <a:lstStyle/>
          <a:p>
            <a:r>
              <a:rPr lang="en-US" altLang="ja-JP" sz="19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Conclusion/Action Items: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9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The IWG reviewed the </a:t>
            </a:r>
            <a:r>
              <a:rPr lang="en-US" altLang="ja-JP" sz="1900" dirty="0" err="1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ToR</a:t>
            </a:r>
            <a:r>
              <a:rPr lang="en-US" altLang="ja-JP" sz="19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and Framework document, and agreed on the tasks and deliverables assigned to the IWG under the </a:t>
            </a:r>
            <a:r>
              <a:rPr lang="en-US" altLang="ja-JP" sz="1900" dirty="0" err="1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ToR</a:t>
            </a:r>
            <a:r>
              <a:rPr lang="en-US" altLang="ja-JP" sz="19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, and also confirmed the IWG commitment to work toward producing the deliverables according to the schedule as specified in the Framework document.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9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The IWG discussed and agreed on the comparison table identifying the purposes and differences of EDR and DSSAD (as in the next slide)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9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DSSAD: IWG explores ways to identify parameters to develop technical requirements.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9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EDR: IWG initiated the review of draft technical requirements reflecting inputs from the parties taking care of the nature regarding data elements, event, capacity.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9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EDR: IWG discussed whether impacts with Vulnerable Road Users are ‘events’.</a:t>
            </a:r>
            <a:br>
              <a:rPr lang="en-US" altLang="ja-JP" sz="19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</a:br>
            <a:r>
              <a:rPr lang="en-US" altLang="ja-JP" sz="19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This is to be discussed further. Guidance from GRSG (118th session) requested.</a:t>
            </a:r>
          </a:p>
        </p:txBody>
      </p:sp>
    </p:spTree>
    <p:extLst>
      <p:ext uri="{BB962C8B-B14F-4D97-AF65-F5344CB8AC3E}">
        <p14:creationId xmlns:p14="http://schemas.microsoft.com/office/powerpoint/2010/main" val="2823623592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Shape 1">
            <a:extLst>
              <a:ext uri="{FF2B5EF4-FFF2-40B4-BE49-F238E27FC236}">
                <a16:creationId xmlns:a16="http://schemas.microsoft.com/office/drawing/2014/main" id="{25BFE474-E766-4788-A359-FCF224E908CF}"/>
              </a:ext>
            </a:extLst>
          </p:cNvPr>
          <p:cNvSpPr txBox="1"/>
          <p:nvPr/>
        </p:nvSpPr>
        <p:spPr>
          <a:xfrm>
            <a:off x="213048" y="168885"/>
            <a:ext cx="8787444" cy="443181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200" b="1" spc="-1" dirty="0">
                <a:solidFill>
                  <a:srgbClr val="000000"/>
                </a:solidFill>
                <a:latin typeface="Calibri"/>
              </a:rPr>
              <a:t>EDR/DSSAD </a:t>
            </a:r>
            <a:r>
              <a:rPr lang="nl-NL" sz="3200" b="1" spc="-1" dirty="0" err="1">
                <a:solidFill>
                  <a:srgbClr val="000000"/>
                </a:solidFill>
                <a:latin typeface="Calibri"/>
              </a:rPr>
              <a:t>Comparison</a:t>
            </a:r>
            <a:r>
              <a:rPr lang="nl-NL" sz="3200" b="1" spc="-1" dirty="0">
                <a:solidFill>
                  <a:srgbClr val="000000"/>
                </a:solidFill>
                <a:latin typeface="Calibri"/>
              </a:rPr>
              <a:t> (</a:t>
            </a:r>
            <a:r>
              <a:rPr lang="nl-NL" sz="3200" b="1" spc="-1" dirty="0" err="1">
                <a:solidFill>
                  <a:srgbClr val="000000"/>
                </a:solidFill>
                <a:latin typeface="Calibri"/>
              </a:rPr>
              <a:t>Reflecting</a:t>
            </a:r>
            <a:r>
              <a:rPr lang="nl-NL" sz="3200" b="1" spc="-1" dirty="0">
                <a:solidFill>
                  <a:srgbClr val="000000"/>
                </a:solidFill>
                <a:latin typeface="Calibri"/>
              </a:rPr>
              <a:t> GRVA views)</a:t>
            </a:r>
            <a:endParaRPr lang="nl-NL" sz="32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C6C3632E-265C-4BA4-BA82-80B5C879A4EE}"/>
              </a:ext>
            </a:extLst>
          </p:cNvPr>
          <p:cNvSpPr txBox="1"/>
          <p:nvPr/>
        </p:nvSpPr>
        <p:spPr>
          <a:xfrm>
            <a:off x="1475656" y="6444044"/>
            <a:ext cx="75248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b="1" dirty="0"/>
              <a:t>Detailed comparison table: refer to “GRSG-117-22 (EDR/DSSAD)”</a:t>
            </a:r>
            <a:endParaRPr kumimoji="1" lang="ja-JP" altLang="en-US" b="1" dirty="0"/>
          </a:p>
        </p:txBody>
      </p:sp>
      <p:graphicFrame>
        <p:nvGraphicFramePr>
          <p:cNvPr id="2" name="Tableau 1">
            <a:extLst>
              <a:ext uri="{FF2B5EF4-FFF2-40B4-BE49-F238E27FC236}">
                <a16:creationId xmlns:a16="http://schemas.microsoft.com/office/drawing/2014/main" id="{4B3CC2B4-499D-473B-AF79-5C3D30ACEDF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16749142"/>
              </p:ext>
            </p:extLst>
          </p:nvPr>
        </p:nvGraphicFramePr>
        <p:xfrm>
          <a:off x="467544" y="794071"/>
          <a:ext cx="8352928" cy="5608454"/>
        </p:xfrm>
        <a:graphic>
          <a:graphicData uri="http://schemas.openxmlformats.org/drawingml/2006/table">
            <a:tbl>
              <a:tblPr firstRow="1" firstCol="1" bandRow="1"/>
              <a:tblGrid>
                <a:gridCol w="936778">
                  <a:extLst>
                    <a:ext uri="{9D8B030D-6E8A-4147-A177-3AD203B41FA5}">
                      <a16:colId xmlns:a16="http://schemas.microsoft.com/office/drawing/2014/main" val="802504346"/>
                    </a:ext>
                  </a:extLst>
                </a:gridCol>
                <a:gridCol w="2420007">
                  <a:extLst>
                    <a:ext uri="{9D8B030D-6E8A-4147-A177-3AD203B41FA5}">
                      <a16:colId xmlns:a16="http://schemas.microsoft.com/office/drawing/2014/main" val="1162835337"/>
                    </a:ext>
                  </a:extLst>
                </a:gridCol>
                <a:gridCol w="1539759">
                  <a:extLst>
                    <a:ext uri="{9D8B030D-6E8A-4147-A177-3AD203B41FA5}">
                      <a16:colId xmlns:a16="http://schemas.microsoft.com/office/drawing/2014/main" val="4174662187"/>
                    </a:ext>
                  </a:extLst>
                </a:gridCol>
                <a:gridCol w="1274435">
                  <a:extLst>
                    <a:ext uri="{9D8B030D-6E8A-4147-A177-3AD203B41FA5}">
                      <a16:colId xmlns:a16="http://schemas.microsoft.com/office/drawing/2014/main" val="3740537739"/>
                    </a:ext>
                  </a:extLst>
                </a:gridCol>
                <a:gridCol w="2181949">
                  <a:extLst>
                    <a:ext uri="{9D8B030D-6E8A-4147-A177-3AD203B41FA5}">
                      <a16:colId xmlns:a16="http://schemas.microsoft.com/office/drawing/2014/main" val="3261003597"/>
                    </a:ext>
                  </a:extLst>
                </a:gridCol>
              </a:tblGrid>
              <a:tr h="783906"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b="1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Items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b="1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EDR for conventional vehicles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b="1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EDR for ADs</a:t>
                      </a:r>
                      <a:endParaRPr lang="en-GB" sz="180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b="1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 </a:t>
                      </a:r>
                      <a:endParaRPr lang="en-GB" sz="180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b="1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DSSAD </a:t>
                      </a:r>
                      <a:endParaRPr lang="en-GB" sz="180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b="1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(L3-L4)</a:t>
                      </a:r>
                      <a:endParaRPr lang="en-GB" sz="180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90262555"/>
                  </a:ext>
                </a:extLst>
              </a:tr>
              <a:tr h="2643599"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b="1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Scope</a:t>
                      </a:r>
                      <a:endParaRPr lang="en-GB" sz="180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b="1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(categories of vehicles in the text)</a:t>
                      </a:r>
                      <a:endParaRPr lang="en-GB" sz="180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Step1: Passenger cars and light duty vehicles (Vehicle categories according to R.E.3: M1, N1)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 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Step 2: [Heavy duty vehicles (Vehicle categories according to R.E.3: M2,M3,N2, N3)]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Step1: </a:t>
                      </a:r>
                      <a:r>
                        <a:rPr lang="en-US" sz="18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Passenger cars and light duty vehicles </a:t>
                      </a:r>
                      <a:r>
                        <a:rPr lang="en-US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of automation level 3 or 4 with ALKS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 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Step 2: Heavy duty vehicles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 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52979747"/>
                  </a:ext>
                </a:extLst>
              </a:tr>
              <a:tr h="252565">
                <a:tc row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b="1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System</a:t>
                      </a:r>
                      <a:endParaRPr lang="en-GB" sz="180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b="1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 </a:t>
                      </a:r>
                      <a:endParaRPr lang="en-GB" sz="180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 </a:t>
                      </a:r>
                      <a:endParaRPr lang="en-GB" sz="180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 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7791392"/>
                  </a:ext>
                </a:extLst>
              </a:tr>
              <a:tr h="1819823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b="1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Purpose 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(why do the contracting parties want to introduce this function into the vehicle?)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Accident analysis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  <a:p>
                      <a:pPr marL="17589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effectLst/>
                          <a:highlight>
                            <a:srgbClr val="FFFF00"/>
                          </a:highlight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 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effectLst/>
                          <a:latin typeface="Times New Roman" panose="02020603050405020304" pitchFamily="18" charset="0"/>
                          <a:ea typeface="Yu Mincho" panose="02020400000000000000" pitchFamily="18" charset="-128"/>
                          <a:cs typeface="Arial" panose="020B0604020202020204" pitchFamily="34" charset="0"/>
                        </a:rPr>
                        <a:t>Research, monitoring, reliability, legal responsibility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9394339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732163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TextShape 1"/>
          <p:cNvSpPr txBox="1"/>
          <p:nvPr/>
        </p:nvSpPr>
        <p:spPr>
          <a:xfrm>
            <a:off x="323528" y="-6052"/>
            <a:ext cx="8229240" cy="914772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600" b="1" strike="noStrike" spc="-1" dirty="0">
                <a:solidFill>
                  <a:srgbClr val="000000"/>
                </a:solidFill>
                <a:latin typeface="Calibri"/>
              </a:rPr>
              <a:t>Future Schedule</a:t>
            </a:r>
          </a:p>
        </p:txBody>
      </p:sp>
      <p:sp>
        <p:nvSpPr>
          <p:cNvPr id="98" name="TextShape 2"/>
          <p:cNvSpPr txBox="1"/>
          <p:nvPr/>
        </p:nvSpPr>
        <p:spPr>
          <a:xfrm>
            <a:off x="0" y="540939"/>
            <a:ext cx="9036502" cy="4579239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Upcoming IWG meetings: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#3 IWG: 10 - 12 December 2019 (Paris (OICA))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</a:rPr>
              <a:t>#4 IWG: </a:t>
            </a:r>
            <a:r>
              <a:rPr lang="nl-NL" altLang="ja-JP" sz="2400" spc="-1" dirty="0"/>
              <a:t>28 - 30 January </a:t>
            </a:r>
            <a:r>
              <a:rPr lang="nl-NL" altLang="ja-JP" sz="2400" spc="-1" dirty="0">
                <a:solidFill>
                  <a:srgbClr val="000000"/>
                </a:solidFill>
              </a:rPr>
              <a:t>2020 (Tokyo (JASIC))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</a:rPr>
              <a:t>[#5 IWG: (date to be determine later(US DOT))]</a:t>
            </a:r>
          </a:p>
          <a:p>
            <a:pPr marL="360">
              <a:lnSpc>
                <a:spcPct val="100000"/>
              </a:lnSpc>
              <a:spcBef>
                <a:spcPts val="1200"/>
              </a:spcBef>
              <a:buClr>
                <a:srgbClr val="000000"/>
              </a:buClr>
            </a:pPr>
            <a:r>
              <a:rPr lang="nl-NL" altLang="ja-JP" sz="2400" spc="-1" dirty="0">
                <a:solidFill>
                  <a:srgbClr val="000000"/>
                </a:solidFill>
              </a:rPr>
              <a:t>Remaining Tasks: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Revise/Finalize the DSSAD technical requirement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Revise/Finalize the EDR technical requirement 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Propose way foward for DSSAD beyond ALKS </a:t>
            </a:r>
          </a:p>
          <a:p>
            <a:pPr marL="343080" indent="-342720"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Propose way foward for EDR for new challenges incl. for vulnerable road users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endParaRPr lang="nl-NL" altLang="ja-JP" sz="2400" spc="-1" dirty="0">
              <a:solidFill>
                <a:srgbClr val="000000"/>
              </a:solidFill>
              <a:ea typeface="Noto Sans CJK SC Regular"/>
            </a:endParaRPr>
          </a:p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endParaRPr lang="nl-NL" altLang="ja-JP" sz="2400" spc="-1" dirty="0">
              <a:solidFill>
                <a:srgbClr val="000000"/>
              </a:solidFill>
              <a:ea typeface="Noto Sans CJK SC Regular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endParaRPr lang="nl-NL" altLang="ja-JP" sz="2800" spc="-1" dirty="0">
              <a:solidFill>
                <a:srgbClr val="000000"/>
              </a:solidFill>
            </a:endParaRPr>
          </a:p>
        </p:txBody>
      </p:sp>
      <p:graphicFrame>
        <p:nvGraphicFramePr>
          <p:cNvPr id="2" name="表 2">
            <a:extLst>
              <a:ext uri="{FF2B5EF4-FFF2-40B4-BE49-F238E27FC236}">
                <a16:creationId xmlns:a16="http://schemas.microsoft.com/office/drawing/2014/main" id="{9DB4718B-80A1-4300-991D-4E1CEF709F4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35375747"/>
              </p:ext>
            </p:extLst>
          </p:nvPr>
        </p:nvGraphicFramePr>
        <p:xfrm>
          <a:off x="323528" y="5013176"/>
          <a:ext cx="8712974" cy="1645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13847">
                  <a:extLst>
                    <a:ext uri="{9D8B030D-6E8A-4147-A177-3AD203B41FA5}">
                      <a16:colId xmlns:a16="http://schemas.microsoft.com/office/drawing/2014/main" val="1487215763"/>
                    </a:ext>
                  </a:extLst>
                </a:gridCol>
                <a:gridCol w="464006">
                  <a:extLst>
                    <a:ext uri="{9D8B030D-6E8A-4147-A177-3AD203B41FA5}">
                      <a16:colId xmlns:a16="http://schemas.microsoft.com/office/drawing/2014/main" val="2382557484"/>
                    </a:ext>
                  </a:extLst>
                </a:gridCol>
                <a:gridCol w="555829">
                  <a:extLst>
                    <a:ext uri="{9D8B030D-6E8A-4147-A177-3AD203B41FA5}">
                      <a16:colId xmlns:a16="http://schemas.microsoft.com/office/drawing/2014/main" val="3040674483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3164804844"/>
                    </a:ext>
                  </a:extLst>
                </a:gridCol>
                <a:gridCol w="481759">
                  <a:extLst>
                    <a:ext uri="{9D8B030D-6E8A-4147-A177-3AD203B41FA5}">
                      <a16:colId xmlns:a16="http://schemas.microsoft.com/office/drawing/2014/main" val="753572597"/>
                    </a:ext>
                  </a:extLst>
                </a:gridCol>
                <a:gridCol w="607362">
                  <a:extLst>
                    <a:ext uri="{9D8B030D-6E8A-4147-A177-3AD203B41FA5}">
                      <a16:colId xmlns:a16="http://schemas.microsoft.com/office/drawing/2014/main" val="1706406539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1678167190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2329981690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1868418254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4087592985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4018625028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307752867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260582784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3874873643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4000409663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3794029177"/>
                    </a:ext>
                  </a:extLst>
                </a:gridCol>
              </a:tblGrid>
              <a:tr h="250317">
                <a:tc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2019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11"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2020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41708078"/>
                  </a:ext>
                </a:extLst>
              </a:tr>
              <a:tr h="250317">
                <a:tc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SEP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OCT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NOV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DEC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JAN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FEB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MAR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APR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MAY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JUN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JULY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AUG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SEP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OCT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NOV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8371035"/>
                  </a:ext>
                </a:extLst>
              </a:tr>
              <a:tr h="250317">
                <a:tc>
                  <a:txBody>
                    <a:bodyPr/>
                    <a:lstStyle/>
                    <a:p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WP29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15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6086151"/>
                  </a:ext>
                </a:extLst>
              </a:tr>
              <a:tr h="250317">
                <a:tc>
                  <a:txBody>
                    <a:bodyPr/>
                    <a:lstStyle/>
                    <a:p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GRVA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15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11309812"/>
                  </a:ext>
                </a:extLst>
              </a:tr>
              <a:tr h="250317">
                <a:tc>
                  <a:txBody>
                    <a:bodyPr/>
                    <a:lstStyle/>
                    <a:p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GRSG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15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01844537"/>
                  </a:ext>
                </a:extLst>
              </a:tr>
              <a:tr h="250317">
                <a:tc>
                  <a:txBody>
                    <a:bodyPr/>
                    <a:lstStyle/>
                    <a:p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IWG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15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34970648"/>
                  </a:ext>
                </a:extLst>
              </a:tr>
            </a:tbl>
          </a:graphicData>
        </a:graphic>
      </p:graphicFrame>
      <p:sp>
        <p:nvSpPr>
          <p:cNvPr id="3" name="星 5 2"/>
          <p:cNvSpPr/>
          <p:nvPr/>
        </p:nvSpPr>
        <p:spPr>
          <a:xfrm>
            <a:off x="4438148" y="5589240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星 5 7"/>
          <p:cNvSpPr/>
          <p:nvPr/>
        </p:nvSpPr>
        <p:spPr>
          <a:xfrm>
            <a:off x="8625713" y="5589240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星 5 8"/>
          <p:cNvSpPr/>
          <p:nvPr/>
        </p:nvSpPr>
        <p:spPr>
          <a:xfrm>
            <a:off x="3635896" y="5868582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星 5 9"/>
          <p:cNvSpPr/>
          <p:nvPr/>
        </p:nvSpPr>
        <p:spPr>
          <a:xfrm>
            <a:off x="4788024" y="6126475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星 5 10"/>
          <p:cNvSpPr/>
          <p:nvPr/>
        </p:nvSpPr>
        <p:spPr>
          <a:xfrm>
            <a:off x="2699792" y="6384916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星 5 11"/>
          <p:cNvSpPr/>
          <p:nvPr/>
        </p:nvSpPr>
        <p:spPr>
          <a:xfrm>
            <a:off x="3203848" y="6384916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9" name="カギ線コネクタ 18"/>
          <p:cNvCxnSpPr>
            <a:cxnSpLocks/>
          </p:cNvCxnSpPr>
          <p:nvPr/>
        </p:nvCxnSpPr>
        <p:spPr>
          <a:xfrm flipV="1">
            <a:off x="3851920" y="5805264"/>
            <a:ext cx="720080" cy="168747"/>
          </a:xfrm>
          <a:prstGeom prst="bentConnector3">
            <a:avLst>
              <a:gd name="adj1" fmla="val 94270"/>
            </a:avLst>
          </a:prstGeom>
          <a:ln w="28575">
            <a:solidFill>
              <a:srgbClr val="FF0000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カギ線コネクタ 21"/>
          <p:cNvCxnSpPr/>
          <p:nvPr/>
        </p:nvCxnSpPr>
        <p:spPr>
          <a:xfrm rot="5400000" flipH="1" flipV="1">
            <a:off x="8307834" y="5808596"/>
            <a:ext cx="429223" cy="422561"/>
          </a:xfrm>
          <a:prstGeom prst="bentConnector3">
            <a:avLst>
              <a:gd name="adj1" fmla="val -6975"/>
            </a:avLst>
          </a:prstGeom>
          <a:ln w="28575">
            <a:solidFill>
              <a:srgbClr val="FF0000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Shape 1">
            <a:extLst>
              <a:ext uri="{FF2B5EF4-FFF2-40B4-BE49-F238E27FC236}">
                <a16:creationId xmlns:a16="http://schemas.microsoft.com/office/drawing/2014/main" id="{BADA2A94-FB83-44C0-9259-DC5BC767EEA5}"/>
              </a:ext>
            </a:extLst>
          </p:cNvPr>
          <p:cNvSpPr txBox="1"/>
          <p:nvPr/>
        </p:nvSpPr>
        <p:spPr>
          <a:xfrm>
            <a:off x="4636074" y="5695470"/>
            <a:ext cx="1098823" cy="365436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txBody>
          <a:bodyPr anchor="ctr"/>
          <a:lstStyle/>
          <a:p>
            <a:pPr>
              <a:lnSpc>
                <a:spcPct val="100000"/>
              </a:lnSpc>
            </a:pPr>
            <a:r>
              <a:rPr lang="nl-NL" sz="1400" b="1" spc="-1" dirty="0">
                <a:solidFill>
                  <a:srgbClr val="FF0000"/>
                </a:solidFill>
                <a:latin typeface="Calibri"/>
              </a:rPr>
              <a:t>DSSAD draft</a:t>
            </a:r>
            <a:endParaRPr lang="nl-NL" sz="1400" b="1" strike="noStrike" spc="-1" dirty="0">
              <a:solidFill>
                <a:srgbClr val="FF0000"/>
              </a:solidFill>
              <a:latin typeface="Calibri"/>
            </a:endParaRPr>
          </a:p>
        </p:txBody>
      </p:sp>
      <p:sp>
        <p:nvSpPr>
          <p:cNvPr id="27" name="TextShape 1">
            <a:extLst>
              <a:ext uri="{FF2B5EF4-FFF2-40B4-BE49-F238E27FC236}">
                <a16:creationId xmlns:a16="http://schemas.microsoft.com/office/drawing/2014/main" id="{BADA2A94-FB83-44C0-9259-DC5BC767EEA5}"/>
              </a:ext>
            </a:extLst>
          </p:cNvPr>
          <p:cNvSpPr txBox="1"/>
          <p:nvPr/>
        </p:nvSpPr>
        <p:spPr>
          <a:xfrm>
            <a:off x="7820561" y="6414635"/>
            <a:ext cx="1098823" cy="365436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1400" b="1" spc="-1" dirty="0">
                <a:solidFill>
                  <a:srgbClr val="FF0000"/>
                </a:solidFill>
                <a:latin typeface="Calibri"/>
              </a:rPr>
              <a:t>EDR draft</a:t>
            </a:r>
            <a:endParaRPr lang="nl-NL" sz="1400" b="1" strike="noStrike" spc="-1" dirty="0">
              <a:solidFill>
                <a:srgbClr val="FF0000"/>
              </a:solidFill>
              <a:latin typeface="Calibri"/>
            </a:endParaRPr>
          </a:p>
        </p:txBody>
      </p:sp>
      <p:sp>
        <p:nvSpPr>
          <p:cNvPr id="20" name="星 5 9">
            <a:extLst>
              <a:ext uri="{FF2B5EF4-FFF2-40B4-BE49-F238E27FC236}">
                <a16:creationId xmlns:a16="http://schemas.microsoft.com/office/drawing/2014/main" id="{9BAC5FE9-7B00-4E2E-BA54-91D3D5F4DF99}"/>
              </a:ext>
            </a:extLst>
          </p:cNvPr>
          <p:cNvSpPr/>
          <p:nvPr/>
        </p:nvSpPr>
        <p:spPr>
          <a:xfrm>
            <a:off x="8100392" y="6095356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1274751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TextShape 1"/>
          <p:cNvSpPr txBox="1"/>
          <p:nvPr/>
        </p:nvSpPr>
        <p:spPr>
          <a:xfrm>
            <a:off x="395536" y="332656"/>
            <a:ext cx="8229240" cy="86864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4400" b="0" strike="noStrike" spc="-1" dirty="0">
                <a:solidFill>
                  <a:srgbClr val="FF0000"/>
                </a:solidFill>
                <a:latin typeface="Calibri"/>
              </a:rPr>
              <a:t>Request </a:t>
            </a:r>
            <a:r>
              <a:rPr lang="nl-NL" sz="4400" b="0" strike="noStrike" spc="-1" dirty="0" err="1">
                <a:solidFill>
                  <a:srgbClr val="FF0000"/>
                </a:solidFill>
                <a:latin typeface="Calibri"/>
              </a:rPr>
              <a:t>to</a:t>
            </a:r>
            <a:r>
              <a:rPr lang="nl-NL" sz="4400" b="0" strike="noStrike" spc="-1" dirty="0">
                <a:solidFill>
                  <a:srgbClr val="FF0000"/>
                </a:solidFill>
                <a:latin typeface="Calibri"/>
              </a:rPr>
              <a:t> GRVA</a:t>
            </a:r>
          </a:p>
        </p:txBody>
      </p:sp>
      <p:sp>
        <p:nvSpPr>
          <p:cNvPr id="100" name="TextShape 2"/>
          <p:cNvSpPr txBox="1"/>
          <p:nvPr/>
        </p:nvSpPr>
        <p:spPr>
          <a:xfrm>
            <a:off x="457200" y="1600200"/>
            <a:ext cx="8229240" cy="3196952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sz="3200" spc="-1" dirty="0">
                <a:solidFill>
                  <a:srgbClr val="000000"/>
                </a:solidFill>
                <a:latin typeface="Calibri"/>
              </a:rPr>
              <a:t>IWG needs clear guidance on the scope </a:t>
            </a:r>
            <a:r>
              <a:rPr lang="nl-NL" sz="3200" spc="-1" dirty="0" err="1">
                <a:solidFill>
                  <a:srgbClr val="000000"/>
                </a:solidFill>
                <a:latin typeface="Calibri"/>
              </a:rPr>
              <a:t>for</a:t>
            </a:r>
            <a:r>
              <a:rPr lang="nl-NL" sz="3200" spc="-1" dirty="0">
                <a:solidFill>
                  <a:srgbClr val="000000"/>
                </a:solidFill>
                <a:latin typeface="Calibri"/>
              </a:rPr>
              <a:t> DSSAD</a:t>
            </a:r>
          </a:p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endParaRPr lang="nl-NL" sz="3200" spc="-1" dirty="0">
              <a:solidFill>
                <a:srgbClr val="000000"/>
              </a:solidFill>
              <a:latin typeface="Calibri"/>
            </a:endParaRPr>
          </a:p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endParaRPr lang="nl-NL" sz="3200" spc="-1" dirty="0">
              <a:solidFill>
                <a:srgbClr val="000000"/>
              </a:solidFill>
              <a:latin typeface="Calibri"/>
            </a:endParaRPr>
          </a:p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sz="3200" spc="-1" dirty="0" err="1">
                <a:solidFill>
                  <a:srgbClr val="000000"/>
                </a:solidFill>
                <a:latin typeface="Calibri"/>
              </a:rPr>
              <a:t>Result</a:t>
            </a:r>
            <a:r>
              <a:rPr lang="nl-NL" sz="3200" spc="-1" dirty="0">
                <a:solidFill>
                  <a:srgbClr val="000000"/>
                </a:solidFill>
                <a:latin typeface="Calibri"/>
              </a:rPr>
              <a:t> of </a:t>
            </a:r>
            <a:r>
              <a:rPr lang="nl-NL" sz="3200" spc="-1" dirty="0" err="1">
                <a:solidFill>
                  <a:srgbClr val="000000"/>
                </a:solidFill>
                <a:latin typeface="Calibri"/>
              </a:rPr>
              <a:t>discussion</a:t>
            </a:r>
            <a:r>
              <a:rPr lang="nl-NL" sz="3200" spc="-1" dirty="0">
                <a:solidFill>
                  <a:srgbClr val="000000"/>
                </a:solidFill>
                <a:latin typeface="Calibri"/>
              </a:rPr>
              <a:t> at GRVA </a:t>
            </a:r>
            <a:r>
              <a:rPr lang="nl-NL" sz="3200" spc="-1" dirty="0" err="1">
                <a:solidFill>
                  <a:srgbClr val="000000"/>
                </a:solidFill>
                <a:latin typeface="Calibri"/>
              </a:rPr>
              <a:t>reflected</a:t>
            </a:r>
            <a:r>
              <a:rPr lang="nl-NL" sz="3200" spc="-1" dirty="0">
                <a:solidFill>
                  <a:srgbClr val="000000"/>
                </a:solidFill>
                <a:latin typeface="Calibri"/>
              </a:rPr>
              <a:t> in </a:t>
            </a:r>
            <a:r>
              <a:rPr lang="nl-NL" sz="3200" spc="-1" dirty="0">
                <a:solidFill>
                  <a:srgbClr val="000000"/>
                </a:solidFill>
              </a:rPr>
              <a:t>document GRSG-117-22 (EDR/DSSAD)</a:t>
            </a:r>
            <a:endParaRPr lang="nl-NL" sz="3200" spc="-1" dirty="0">
              <a:solidFill>
                <a:srgbClr val="00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626797511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Shape 1">
            <a:extLst>
              <a:ext uri="{FF2B5EF4-FFF2-40B4-BE49-F238E27FC236}">
                <a16:creationId xmlns:a16="http://schemas.microsoft.com/office/drawing/2014/main" id="{C4022F25-508A-49CD-A342-56AE6F989226}"/>
              </a:ext>
            </a:extLst>
          </p:cNvPr>
          <p:cNvSpPr txBox="1"/>
          <p:nvPr/>
        </p:nvSpPr>
        <p:spPr>
          <a:xfrm>
            <a:off x="395536" y="332656"/>
            <a:ext cx="8229240" cy="86864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4400" b="0" strike="noStrike" spc="-1" dirty="0">
                <a:solidFill>
                  <a:srgbClr val="FF0000"/>
                </a:solidFill>
                <a:latin typeface="Calibri"/>
              </a:rPr>
              <a:t>Request to GRSG</a:t>
            </a:r>
          </a:p>
        </p:txBody>
      </p:sp>
      <p:sp>
        <p:nvSpPr>
          <p:cNvPr id="3" name="TextShape 2">
            <a:extLst>
              <a:ext uri="{FF2B5EF4-FFF2-40B4-BE49-F238E27FC236}">
                <a16:creationId xmlns:a16="http://schemas.microsoft.com/office/drawing/2014/main" id="{6E26F528-05D0-4142-B50A-CEC6DF0C20D3}"/>
              </a:ext>
            </a:extLst>
          </p:cNvPr>
          <p:cNvSpPr txBox="1"/>
          <p:nvPr/>
        </p:nvSpPr>
        <p:spPr>
          <a:xfrm>
            <a:off x="215516" y="1052736"/>
            <a:ext cx="8712968" cy="5257800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en-US" sz="3200" spc="-1" dirty="0">
                <a:solidFill>
                  <a:srgbClr val="000000"/>
                </a:solidFill>
              </a:rPr>
              <a:t>IWG needs clear guidance to proceed with regard to the place to store the data considering </a:t>
            </a:r>
          </a:p>
          <a:p>
            <a:pPr marL="876300" indent="-51435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AutoNum type="arabicParenR"/>
            </a:pPr>
            <a:r>
              <a:rPr lang="en-US" sz="3200" spc="-1" dirty="0">
                <a:solidFill>
                  <a:srgbClr val="000000"/>
                </a:solidFill>
              </a:rPr>
              <a:t>Mandating the data to be stored onboard,</a:t>
            </a:r>
          </a:p>
          <a:p>
            <a:pPr marL="876300" indent="-51435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AutoNum type="arabicParenR"/>
            </a:pPr>
            <a:r>
              <a:rPr lang="en-US" sz="3200" spc="-1" dirty="0">
                <a:solidFill>
                  <a:srgbClr val="000000"/>
                </a:solidFill>
              </a:rPr>
              <a:t>Accept the possibilities of storing onboard and at a backend (and taking care of this within the proposal / retrieval means),</a:t>
            </a:r>
          </a:p>
          <a:p>
            <a:pPr marL="876300" indent="-51435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AutoNum type="arabicParenR"/>
            </a:pPr>
            <a:r>
              <a:rPr lang="en-US" sz="3200" spc="-1" dirty="0">
                <a:solidFill>
                  <a:srgbClr val="000000"/>
                </a:solidFill>
              </a:rPr>
              <a:t>Taking into account both possibilities, (onboard / backend) but not mentioning at all in the proposal</a:t>
            </a:r>
          </a:p>
          <a:p>
            <a:pPr marL="876300" indent="-51435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AutoNum type="arabicParenR"/>
            </a:pPr>
            <a:r>
              <a:rPr lang="en-US" sz="3200" spc="-1" dirty="0">
                <a:solidFill>
                  <a:srgbClr val="000000"/>
                </a:solidFill>
              </a:rPr>
              <a:t>Other.</a:t>
            </a:r>
          </a:p>
        </p:txBody>
      </p:sp>
    </p:spTree>
    <p:extLst>
      <p:ext uri="{BB962C8B-B14F-4D97-AF65-F5344CB8AC3E}">
        <p14:creationId xmlns:p14="http://schemas.microsoft.com/office/powerpoint/2010/main" val="39625667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1446</TotalTime>
  <Words>829</Words>
  <Application>Microsoft Office PowerPoint</Application>
  <PresentationFormat>On-screen Show (4:3)</PresentationFormat>
  <Paragraphs>144</Paragraphs>
  <Slides>8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6" baseType="lpstr">
      <vt:lpstr>Meiryo UI</vt:lpstr>
      <vt:lpstr>Arial</vt:lpstr>
      <vt:lpstr>Calibri</vt:lpstr>
      <vt:lpstr>Symbol</vt:lpstr>
      <vt:lpstr>Times New Roman</vt:lpstr>
      <vt:lpstr>Wingdings</vt:lpstr>
      <vt:lpstr>Office Theme</vt:lpstr>
      <vt:lpstr>Kantoorthema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RDW Voertuiginformatie en -toelating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striekwp</dc:creator>
  <cp:keywords/>
  <cp:lastModifiedBy>Francois E. Guichard</cp:lastModifiedBy>
  <cp:revision>126</cp:revision>
  <cp:lastPrinted>2019-01-21T05:39:52Z</cp:lastPrinted>
  <dcterms:created xsi:type="dcterms:W3CDTF">2019-01-14T05:13:36Z</dcterms:created>
  <dcterms:modified xsi:type="dcterms:W3CDTF">2019-10-04T16:55:29Z</dcterms:modified>
  <cp:category/>
  <dc:language>fr-FR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14.0000</vt:lpwstr>
  </property>
  <property fmtid="{D5CDD505-2E9C-101B-9397-08002B2CF9AE}" pid="3" name="Company">
    <vt:lpwstr>RDW Voertuiginformatie en -toelating</vt:lpwstr>
  </property>
  <property fmtid="{D5CDD505-2E9C-101B-9397-08002B2CF9AE}" pid="4" name="HiddenSlides">
    <vt:i4>0</vt:i4>
  </property>
  <property fmtid="{D5CDD505-2E9C-101B-9397-08002B2CF9AE}" pid="5" name="HyperlinksChanged">
    <vt:bool>false</vt:bool>
  </property>
  <property fmtid="{D5CDD505-2E9C-101B-9397-08002B2CF9AE}" pid="6" name="LinksUpToDate">
    <vt:bool>false</vt:bool>
  </property>
  <property fmtid="{D5CDD505-2E9C-101B-9397-08002B2CF9AE}" pid="7" name="MMClips">
    <vt:i4>0</vt:i4>
  </property>
  <property fmtid="{D5CDD505-2E9C-101B-9397-08002B2CF9AE}" pid="8" name="Notes">
    <vt:i4>1</vt:i4>
  </property>
  <property fmtid="{D5CDD505-2E9C-101B-9397-08002B2CF9AE}" pid="9" name="PresentationFormat">
    <vt:lpwstr>画面に合わせる (4:3)</vt:lpwstr>
  </property>
  <property fmtid="{D5CDD505-2E9C-101B-9397-08002B2CF9AE}" pid="10" name="ScaleCrop">
    <vt:bool>false</vt:bool>
  </property>
  <property fmtid="{D5CDD505-2E9C-101B-9397-08002B2CF9AE}" pid="11" name="ShareDoc">
    <vt:bool>false</vt:bool>
  </property>
  <property fmtid="{D5CDD505-2E9C-101B-9397-08002B2CF9AE}" pid="12" name="Slides">
    <vt:i4>6</vt:i4>
  </property>
</Properties>
</file>