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71" r:id="rId3"/>
    <p:sldId id="272" r:id="rId4"/>
    <p:sldId id="276" r:id="rId5"/>
    <p:sldId id="274" r:id="rId6"/>
    <p:sldId id="273" r:id="rId7"/>
    <p:sldId id="278" r:id="rId8"/>
    <p:sldId id="350" r:id="rId9"/>
    <p:sldId id="352" r:id="rId10"/>
    <p:sldId id="35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8" name="Author" initials="A" lastIdx="0" clrIdx="8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2" d="100"/>
          <a:sy n="82" d="100"/>
        </p:scale>
        <p:origin x="552" y="10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48" d="100"/>
          <a:sy n="48" d="100"/>
        </p:scale>
        <p:origin x="1896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50FD148-4F23-4BF9-914F-B1EE1559375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D11770-4507-4993-8C51-7BD116A312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BF34D3-6C76-4C1F-956D-530BF6D7801C}" type="datetimeFigureOut">
              <a:rPr lang="en-US" smtClean="0"/>
              <a:t>24-Oct-19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524D57-2B16-406C-B659-DC23BF11DD0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C51096-2FC4-46CE-9215-D1164F238A9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950305-8CD7-41B6-B103-B40AA7D71F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463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2B268E-0D33-48EB-AC3F-210D26EB1CC7}" type="datetimeFigureOut">
              <a:rPr lang="de-DE" smtClean="0"/>
              <a:t>24.10.2019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99E956-0FED-4E01-9228-776299CDAB3F}" type="slidenum">
              <a:rPr lang="de-DE" smtClean="0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39422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17457-1F20-47F6-BE95-58D269157FAF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19566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51494-2638-4950-A237-19EE2C208B78}" type="datetime1">
              <a:rPr lang="en-US" smtClean="0"/>
              <a:t>24-Oct-19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CDAE6-5225-4586-A642-A76FAEF6F28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649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6FD25-A21C-42CA-9C92-582E4E416F4D}" type="datetime1">
              <a:rPr lang="en-US" smtClean="0"/>
              <a:t>24-Oct-19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CDAE6-5225-4586-A642-A76FAEF6F28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2676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DAC86-B538-4D6D-A33D-8A38C9F630D2}" type="datetime1">
              <a:rPr lang="en-US" smtClean="0"/>
              <a:t>24-Oct-19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CDAE6-5225-4586-A642-A76FAEF6F28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824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EA843-9264-4915-8FC7-693847198E51}" type="datetime1">
              <a:rPr lang="en-US" smtClean="0"/>
              <a:t>24-Oct-19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CDAE6-5225-4586-A642-A76FAEF6F28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277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1D82A-C96F-42A7-82AE-A1869E97F19D}" type="datetime1">
              <a:rPr lang="en-US" smtClean="0"/>
              <a:t>24-Oct-19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CDAE6-5225-4586-A642-A76FAEF6F28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815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23E65-42FA-4073-83B6-8291BE38315C}" type="datetime1">
              <a:rPr lang="en-US" smtClean="0"/>
              <a:t>24-Oct-19</a:t>
            </a:fld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CDAE6-5225-4586-A642-A76FAEF6F28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128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574D4-1199-4954-83CB-BBE07434AD48}" type="datetime1">
              <a:rPr lang="en-US" smtClean="0"/>
              <a:t>24-Oct-19</a:t>
            </a:fld>
            <a:endParaRPr lang="en-US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CDAE6-5225-4586-A642-A76FAEF6F28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0196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9AF7-DC35-4B6A-907E-21D80C3E5F66}" type="datetime1">
              <a:rPr lang="en-US" smtClean="0"/>
              <a:t>24-Oct-19</a:t>
            </a:fld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CDAE6-5225-4586-A642-A76FAEF6F28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565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272D8-368F-45A6-BB7C-48DE27C82DF2}" type="datetime1">
              <a:rPr lang="en-US" smtClean="0"/>
              <a:t>24-Oct-19</a:t>
            </a:fld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CDAE6-5225-4586-A642-A76FAEF6F28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7813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0E991-F428-4C73-B18A-CB323050FCF0}" type="datetime1">
              <a:rPr lang="en-US" smtClean="0"/>
              <a:t>24-Oct-19</a:t>
            </a:fld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CDAE6-5225-4586-A642-A76FAEF6F28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243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DCC86-F852-4493-A967-7B5C3D0F8AE4}" type="datetime1">
              <a:rPr lang="en-US" smtClean="0"/>
              <a:t>24-Oct-19</a:t>
            </a:fld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CDAE6-5225-4586-A642-A76FAEF6F28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531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8CD89B-232F-4D12-BBEB-7474F678B793}" type="datetime1">
              <a:rPr lang="en-US" smtClean="0"/>
              <a:t>24-Oct-19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5CDAE6-5225-4586-A642-A76FAEF6F28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275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73123" y="1354113"/>
            <a:ext cx="11245755" cy="2622016"/>
          </a:xfrm>
        </p:spPr>
        <p:txBody>
          <a:bodyPr>
            <a:normAutofit/>
          </a:bodyPr>
          <a:lstStyle/>
          <a:p>
            <a:r>
              <a:rPr lang="en-US" sz="4400" dirty="0"/>
              <a:t>Supporting document for GRE/2019/21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4436504"/>
            <a:ext cx="9144000" cy="1655762"/>
          </a:xfrm>
        </p:spPr>
        <p:txBody>
          <a:bodyPr>
            <a:normAutofit/>
          </a:bodyPr>
          <a:lstStyle/>
          <a:p>
            <a:r>
              <a:rPr lang="en-US" dirty="0"/>
              <a:t>2019-10-24</a:t>
            </a:r>
          </a:p>
          <a:p>
            <a:r>
              <a:rPr lang="en-US" dirty="0"/>
              <a:t>W. Schlager, Ph. Plathner</a:t>
            </a:r>
          </a:p>
          <a:p>
            <a:endParaRPr lang="en-US" dirty="0"/>
          </a:p>
        </p:txBody>
      </p:sp>
      <p:sp>
        <p:nvSpPr>
          <p:cNvPr id="5" name="ZoneTexte 3"/>
          <p:cNvSpPr txBox="1"/>
          <p:nvPr/>
        </p:nvSpPr>
        <p:spPr>
          <a:xfrm>
            <a:off x="251520" y="179348"/>
            <a:ext cx="40848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Submitted by the experts from IEC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0E1BEA1-C854-4712-8ABE-9BA164A276C1}"/>
              </a:ext>
            </a:extLst>
          </p:cNvPr>
          <p:cNvSpPr txBox="1"/>
          <p:nvPr/>
        </p:nvSpPr>
        <p:spPr>
          <a:xfrm>
            <a:off x="7286921" y="179348"/>
            <a:ext cx="42653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Informal 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document </a:t>
            </a:r>
            <a:r>
              <a:rPr lang="en-US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GRE-82-45</a:t>
            </a: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(82nd GRE, 22-25 October 2019, 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agenda Item 5) </a:t>
            </a:r>
          </a:p>
          <a:p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7E614C-5746-4AA7-BA0E-A5DC2A55C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CDAE6-5225-4586-A642-A76FAEF6F28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0558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579056-7B40-4060-A400-3BDEF06781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Details: why 80°C for LSD application and 60°C for RID application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3D86296-92D5-4AC2-9E59-B9606FCB10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US" dirty="0"/>
              <a:t>For Substitutes like W5W/LEDK or PY21W/LED the “bottom-heating” by a Halogen bulb was taken into account </a:t>
            </a:r>
            <a:r>
              <a:rPr lang="en-US" dirty="0">
                <a:sym typeface="Wingdings" panose="05000000000000000000" pitchFamily="2" charset="2"/>
              </a:rPr>
              <a:t> 80°C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228600" lvl="1">
              <a:spcBef>
                <a:spcPts val="1000"/>
              </a:spcBef>
            </a:pPr>
            <a:r>
              <a:rPr lang="en-US" sz="2800" dirty="0"/>
              <a:t>For H11/LED Substitutes, no “bottom heating”, additionally the significant self-heating of the Halogen bulb removed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A82B5AD-7E40-480A-BD26-0B5447E79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69777" y="6356350"/>
            <a:ext cx="2743200" cy="365125"/>
          </a:xfrm>
        </p:spPr>
        <p:txBody>
          <a:bodyPr/>
          <a:lstStyle/>
          <a:p>
            <a:fld id="{2E5CDAE6-5225-4586-A642-A76FAEF6F287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Sehne 4">
            <a:extLst>
              <a:ext uri="{FF2B5EF4-FFF2-40B4-BE49-F238E27FC236}">
                <a16:creationId xmlns:a16="http://schemas.microsoft.com/office/drawing/2014/main" id="{9D4CE272-4BAD-4FE2-90AD-A3AA5F5C6180}"/>
              </a:ext>
            </a:extLst>
          </p:cNvPr>
          <p:cNvSpPr/>
          <p:nvPr/>
        </p:nvSpPr>
        <p:spPr>
          <a:xfrm rot="1401948">
            <a:off x="3283131" y="2686859"/>
            <a:ext cx="1366339" cy="1366339"/>
          </a:xfrm>
          <a:prstGeom prst="chord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E1CA0F70-5536-4B3F-8EDF-5A3ACE9CD21B}"/>
              </a:ext>
            </a:extLst>
          </p:cNvPr>
          <p:cNvCxnSpPr/>
          <p:nvPr/>
        </p:nvCxnSpPr>
        <p:spPr>
          <a:xfrm flipH="1">
            <a:off x="3326673" y="3239597"/>
            <a:ext cx="879566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feld 7">
            <a:extLst>
              <a:ext uri="{FF2B5EF4-FFF2-40B4-BE49-F238E27FC236}">
                <a16:creationId xmlns:a16="http://schemas.microsoft.com/office/drawing/2014/main" id="{A0B143F9-1DF1-4972-88CF-27AECD78E584}"/>
              </a:ext>
            </a:extLst>
          </p:cNvPr>
          <p:cNvSpPr txBox="1"/>
          <p:nvPr/>
        </p:nvSpPr>
        <p:spPr>
          <a:xfrm>
            <a:off x="1515292" y="2708363"/>
            <a:ext cx="1932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Direction Indicator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390700D2-8A36-49C4-930E-3018F36C261C}"/>
              </a:ext>
            </a:extLst>
          </p:cNvPr>
          <p:cNvSpPr txBox="1"/>
          <p:nvPr/>
        </p:nvSpPr>
        <p:spPr>
          <a:xfrm>
            <a:off x="1859274" y="3418112"/>
            <a:ext cx="1460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Passing Beam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7FF12FE8-0DFA-41FA-9FE7-2B5311AE9039}"/>
              </a:ext>
            </a:extLst>
          </p:cNvPr>
          <p:cNvSpPr txBox="1"/>
          <p:nvPr/>
        </p:nvSpPr>
        <p:spPr>
          <a:xfrm>
            <a:off x="3386352" y="3489433"/>
            <a:ext cx="84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H11 fil.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974542F8-CF6C-41F5-AA7B-D55E0A71E730}"/>
              </a:ext>
            </a:extLst>
          </p:cNvPr>
          <p:cNvSpPr txBox="1"/>
          <p:nvPr/>
        </p:nvSpPr>
        <p:spPr>
          <a:xfrm>
            <a:off x="3448085" y="2763861"/>
            <a:ext cx="7078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PY21W</a:t>
            </a:r>
          </a:p>
          <a:p>
            <a:r>
              <a:rPr lang="en-US" sz="1400" dirty="0"/>
              <a:t>/LED</a:t>
            </a:r>
          </a:p>
        </p:txBody>
      </p: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5104051A-4952-444B-BFE0-E2ED522E7447}"/>
              </a:ext>
            </a:extLst>
          </p:cNvPr>
          <p:cNvCxnSpPr>
            <a:cxnSpLocks/>
          </p:cNvCxnSpPr>
          <p:nvPr/>
        </p:nvCxnSpPr>
        <p:spPr>
          <a:xfrm flipH="1">
            <a:off x="3966300" y="2893029"/>
            <a:ext cx="640531" cy="14092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feld 25">
            <a:extLst>
              <a:ext uri="{FF2B5EF4-FFF2-40B4-BE49-F238E27FC236}">
                <a16:creationId xmlns:a16="http://schemas.microsoft.com/office/drawing/2014/main" id="{3066CF49-C7DF-405B-B2D2-04A131C2353C}"/>
              </a:ext>
            </a:extLst>
          </p:cNvPr>
          <p:cNvSpPr txBox="1"/>
          <p:nvPr/>
        </p:nvSpPr>
        <p:spPr>
          <a:xfrm>
            <a:off x="4676154" y="2773079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&lt;80°C</a:t>
            </a:r>
          </a:p>
        </p:txBody>
      </p: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7FC171EE-FD6A-4DBA-AD03-C6E9B05B261A}"/>
              </a:ext>
            </a:extLst>
          </p:cNvPr>
          <p:cNvCxnSpPr/>
          <p:nvPr/>
        </p:nvCxnSpPr>
        <p:spPr>
          <a:xfrm flipV="1">
            <a:off x="3661500" y="3280047"/>
            <a:ext cx="0" cy="25302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E944980A-2199-477E-AFDC-6524BEC75A6D}"/>
              </a:ext>
            </a:extLst>
          </p:cNvPr>
          <p:cNvCxnSpPr/>
          <p:nvPr/>
        </p:nvCxnSpPr>
        <p:spPr>
          <a:xfrm flipV="1">
            <a:off x="3813900" y="3280047"/>
            <a:ext cx="0" cy="25302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9D21E25E-E776-40C7-9924-B6F0736ACE4B}"/>
              </a:ext>
            </a:extLst>
          </p:cNvPr>
          <p:cNvCxnSpPr/>
          <p:nvPr/>
        </p:nvCxnSpPr>
        <p:spPr>
          <a:xfrm flipV="1">
            <a:off x="3966300" y="3280047"/>
            <a:ext cx="0" cy="25302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Sehne 60">
            <a:extLst>
              <a:ext uri="{FF2B5EF4-FFF2-40B4-BE49-F238E27FC236}">
                <a16:creationId xmlns:a16="http://schemas.microsoft.com/office/drawing/2014/main" id="{7E5D88C7-E0E8-4DF8-99D6-0C06B8931881}"/>
              </a:ext>
            </a:extLst>
          </p:cNvPr>
          <p:cNvSpPr/>
          <p:nvPr/>
        </p:nvSpPr>
        <p:spPr>
          <a:xfrm rot="1401948">
            <a:off x="3191691" y="5186829"/>
            <a:ext cx="1366339" cy="1366339"/>
          </a:xfrm>
          <a:prstGeom prst="chord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2" name="Gerader Verbinder 61">
            <a:extLst>
              <a:ext uri="{FF2B5EF4-FFF2-40B4-BE49-F238E27FC236}">
                <a16:creationId xmlns:a16="http://schemas.microsoft.com/office/drawing/2014/main" id="{7C58AC81-DFF1-4B45-8EE0-C0241862E452}"/>
              </a:ext>
            </a:extLst>
          </p:cNvPr>
          <p:cNvCxnSpPr/>
          <p:nvPr/>
        </p:nvCxnSpPr>
        <p:spPr>
          <a:xfrm flipH="1">
            <a:off x="3235233" y="5739567"/>
            <a:ext cx="879566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feld 62">
            <a:extLst>
              <a:ext uri="{FF2B5EF4-FFF2-40B4-BE49-F238E27FC236}">
                <a16:creationId xmlns:a16="http://schemas.microsoft.com/office/drawing/2014/main" id="{6F90FC8B-318E-43D9-9594-6684AF91C973}"/>
              </a:ext>
            </a:extLst>
          </p:cNvPr>
          <p:cNvSpPr txBox="1"/>
          <p:nvPr/>
        </p:nvSpPr>
        <p:spPr>
          <a:xfrm>
            <a:off x="1423852" y="5208333"/>
            <a:ext cx="1932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Direction Indicator</a:t>
            </a:r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55F288FA-BA02-4604-828A-C1B350E1C014}"/>
              </a:ext>
            </a:extLst>
          </p:cNvPr>
          <p:cNvSpPr txBox="1"/>
          <p:nvPr/>
        </p:nvSpPr>
        <p:spPr>
          <a:xfrm>
            <a:off x="1767834" y="5918082"/>
            <a:ext cx="1460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Passing Beam</a:t>
            </a:r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BBA1C4AD-425A-40DF-AAAA-15F68967E89A}"/>
              </a:ext>
            </a:extLst>
          </p:cNvPr>
          <p:cNvSpPr txBox="1"/>
          <p:nvPr/>
        </p:nvSpPr>
        <p:spPr>
          <a:xfrm>
            <a:off x="3294912" y="5858769"/>
            <a:ext cx="8499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H11 fil.</a:t>
            </a:r>
          </a:p>
          <a:p>
            <a:r>
              <a:rPr lang="en-US" dirty="0"/>
              <a:t>~60W</a:t>
            </a:r>
          </a:p>
        </p:txBody>
      </p:sp>
      <p:cxnSp>
        <p:nvCxnSpPr>
          <p:cNvPr id="67" name="Gerade Verbindung mit Pfeil 66">
            <a:extLst>
              <a:ext uri="{FF2B5EF4-FFF2-40B4-BE49-F238E27FC236}">
                <a16:creationId xmlns:a16="http://schemas.microsoft.com/office/drawing/2014/main" id="{1C45CF66-6AB9-47C4-B59F-55D7357F3D4D}"/>
              </a:ext>
            </a:extLst>
          </p:cNvPr>
          <p:cNvCxnSpPr>
            <a:cxnSpLocks/>
          </p:cNvCxnSpPr>
          <p:nvPr/>
        </p:nvCxnSpPr>
        <p:spPr>
          <a:xfrm flipH="1">
            <a:off x="3807358" y="5801578"/>
            <a:ext cx="640531" cy="14092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feld 67">
            <a:extLst>
              <a:ext uri="{FF2B5EF4-FFF2-40B4-BE49-F238E27FC236}">
                <a16:creationId xmlns:a16="http://schemas.microsoft.com/office/drawing/2014/main" id="{69B3DB12-745C-4443-B211-8BEBF238E640}"/>
              </a:ext>
            </a:extLst>
          </p:cNvPr>
          <p:cNvSpPr txBox="1"/>
          <p:nvPr/>
        </p:nvSpPr>
        <p:spPr>
          <a:xfrm>
            <a:off x="4517212" y="5681628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~80°C</a:t>
            </a:r>
          </a:p>
        </p:txBody>
      </p:sp>
      <p:sp>
        <p:nvSpPr>
          <p:cNvPr id="72" name="Sehne 71">
            <a:extLst>
              <a:ext uri="{FF2B5EF4-FFF2-40B4-BE49-F238E27FC236}">
                <a16:creationId xmlns:a16="http://schemas.microsoft.com/office/drawing/2014/main" id="{CC841150-323F-4B50-B273-0BDDC116FF7A}"/>
              </a:ext>
            </a:extLst>
          </p:cNvPr>
          <p:cNvSpPr/>
          <p:nvPr/>
        </p:nvSpPr>
        <p:spPr>
          <a:xfrm rot="1401948">
            <a:off x="6961139" y="5184444"/>
            <a:ext cx="1366339" cy="1366339"/>
          </a:xfrm>
          <a:prstGeom prst="chord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3" name="Gerader Verbinder 72">
            <a:extLst>
              <a:ext uri="{FF2B5EF4-FFF2-40B4-BE49-F238E27FC236}">
                <a16:creationId xmlns:a16="http://schemas.microsoft.com/office/drawing/2014/main" id="{DB112321-21C7-47B7-90EF-DE7715E0C0D9}"/>
              </a:ext>
            </a:extLst>
          </p:cNvPr>
          <p:cNvCxnSpPr/>
          <p:nvPr/>
        </p:nvCxnSpPr>
        <p:spPr>
          <a:xfrm flipH="1">
            <a:off x="7004681" y="5737182"/>
            <a:ext cx="879566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feld 75">
            <a:extLst>
              <a:ext uri="{FF2B5EF4-FFF2-40B4-BE49-F238E27FC236}">
                <a16:creationId xmlns:a16="http://schemas.microsoft.com/office/drawing/2014/main" id="{2D63A00F-344C-46F4-B652-62F14B9C58A9}"/>
              </a:ext>
            </a:extLst>
          </p:cNvPr>
          <p:cNvSpPr txBox="1"/>
          <p:nvPr/>
        </p:nvSpPr>
        <p:spPr>
          <a:xfrm>
            <a:off x="6986979" y="5818321"/>
            <a:ext cx="10054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H11/LED</a:t>
            </a:r>
          </a:p>
          <a:p>
            <a:r>
              <a:rPr lang="en-US" dirty="0"/>
              <a:t>~20W</a:t>
            </a:r>
          </a:p>
        </p:txBody>
      </p:sp>
      <p:cxnSp>
        <p:nvCxnSpPr>
          <p:cNvPr id="78" name="Gerade Verbindung mit Pfeil 77">
            <a:extLst>
              <a:ext uri="{FF2B5EF4-FFF2-40B4-BE49-F238E27FC236}">
                <a16:creationId xmlns:a16="http://schemas.microsoft.com/office/drawing/2014/main" id="{A3A08E39-80AC-423C-BA53-2CAC0ED18C18}"/>
              </a:ext>
            </a:extLst>
          </p:cNvPr>
          <p:cNvCxnSpPr>
            <a:cxnSpLocks/>
          </p:cNvCxnSpPr>
          <p:nvPr/>
        </p:nvCxnSpPr>
        <p:spPr>
          <a:xfrm flipH="1">
            <a:off x="7644307" y="5766453"/>
            <a:ext cx="640531" cy="14092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feld 78">
            <a:extLst>
              <a:ext uri="{FF2B5EF4-FFF2-40B4-BE49-F238E27FC236}">
                <a16:creationId xmlns:a16="http://schemas.microsoft.com/office/drawing/2014/main" id="{0ACEACEE-2247-46FF-BAF8-80D5C24720A0}"/>
              </a:ext>
            </a:extLst>
          </p:cNvPr>
          <p:cNvSpPr txBox="1"/>
          <p:nvPr/>
        </p:nvSpPr>
        <p:spPr>
          <a:xfrm>
            <a:off x="8354161" y="5646503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~55°C</a:t>
            </a:r>
          </a:p>
        </p:txBody>
      </p:sp>
      <p:sp>
        <p:nvSpPr>
          <p:cNvPr id="83" name="Pfeil: nach rechts 82">
            <a:extLst>
              <a:ext uri="{FF2B5EF4-FFF2-40B4-BE49-F238E27FC236}">
                <a16:creationId xmlns:a16="http://schemas.microsoft.com/office/drawing/2014/main" id="{8B1ADAD7-B16D-4874-BD16-B7C01CA7E654}"/>
              </a:ext>
            </a:extLst>
          </p:cNvPr>
          <p:cNvSpPr/>
          <p:nvPr/>
        </p:nvSpPr>
        <p:spPr>
          <a:xfrm>
            <a:off x="5460713" y="5577665"/>
            <a:ext cx="1379623" cy="5304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Substitute</a:t>
            </a:r>
          </a:p>
        </p:txBody>
      </p:sp>
    </p:spTree>
    <p:extLst>
      <p:ext uri="{BB962C8B-B14F-4D97-AF65-F5344CB8AC3E}">
        <p14:creationId xmlns:p14="http://schemas.microsoft.com/office/powerpoint/2010/main" val="2864891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7364" y="689756"/>
            <a:ext cx="8430290" cy="4587550"/>
          </a:xfrm>
          <a:prstGeom prst="rect">
            <a:avLst/>
          </a:prstGeom>
        </p:spPr>
      </p:pic>
      <p:sp>
        <p:nvSpPr>
          <p:cNvPr id="7" name="Ellipse 6"/>
          <p:cNvSpPr/>
          <p:nvPr/>
        </p:nvSpPr>
        <p:spPr>
          <a:xfrm>
            <a:off x="3195687" y="1616381"/>
            <a:ext cx="1385022" cy="55840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" name="Ellipse 7"/>
          <p:cNvSpPr/>
          <p:nvPr/>
        </p:nvSpPr>
        <p:spPr>
          <a:xfrm>
            <a:off x="1233516" y="3222170"/>
            <a:ext cx="6974264" cy="40144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/>
          <p:cNvSpPr txBox="1"/>
          <p:nvPr/>
        </p:nvSpPr>
        <p:spPr>
          <a:xfrm>
            <a:off x="1037364" y="5211787"/>
            <a:ext cx="92924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/>
              <a:t>Questions on footnote 3, raised during GRE82: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/>
              <a:t>#1: Justification for choosing elevated ambient air temperature of 60°C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/>
              <a:t>#2: Justification for choosing luminous flux limit of at least 70%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537331" y="243410"/>
            <a:ext cx="2658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Extract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GRE/2019/21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72091DE-3A13-485E-B531-5282A355C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CDAE6-5225-4586-A642-A76FAEF6F28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789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#1: Justification for elevated ambient air temperature of 60°C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199" y="1825625"/>
            <a:ext cx="11057709" cy="4351338"/>
          </a:xfrm>
        </p:spPr>
        <p:txBody>
          <a:bodyPr>
            <a:normAutofit/>
          </a:bodyPr>
          <a:lstStyle/>
          <a:p>
            <a:r>
              <a:rPr lang="en-US" sz="2400" dirty="0"/>
              <a:t>The temperature of 60°C was chosen to make this light source suitable for applications that require an ambient temperature range up to 60°C, e.g. electric cars, motorcycles, …</a:t>
            </a:r>
          </a:p>
          <a:p>
            <a:r>
              <a:rPr lang="en-US" sz="2400" dirty="0"/>
              <a:t>During the design-in of an H11 solution, the set-maker and carmaker decide, whether the substitute option with 60°C temperature range is suitable (or not)</a:t>
            </a:r>
          </a:p>
          <a:p>
            <a:pPr marL="457200" lvl="1" indent="0">
              <a:buNone/>
            </a:pPr>
            <a:r>
              <a:rPr lang="en-US" sz="2000" b="1" i="1" dirty="0">
                <a:solidFill>
                  <a:srgbClr val="0070C0"/>
                </a:solidFill>
              </a:rPr>
              <a:t>Note 1: the use of an LED substitute is optional / voluntary and is subject to dual approval</a:t>
            </a:r>
          </a:p>
          <a:p>
            <a:endParaRPr lang="en-US" sz="2400" dirty="0"/>
          </a:p>
          <a:p>
            <a:r>
              <a:rPr lang="en-US" sz="2400" dirty="0"/>
              <a:t>As LED technology is expected to develop further, categories with higher ambient temperature range can be defined in future (using the interlock to prohibit interchangeability)</a:t>
            </a:r>
          </a:p>
          <a:p>
            <a:pPr marL="457200" lvl="1" indent="0">
              <a:buNone/>
            </a:pPr>
            <a:r>
              <a:rPr lang="en-US" sz="2000" b="1" i="1" dirty="0">
                <a:solidFill>
                  <a:srgbClr val="0070C0"/>
                </a:solidFill>
              </a:rPr>
              <a:t>Note 2: the 60°C proposal reflects current state-of-the-art (given the specified cap size)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55EA4D-D9BC-4BB9-928C-4C31954E8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CDAE6-5225-4586-A642-A76FAEF6F287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45680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#2: Justification for 70% luminous flux limit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choice of the luminous flux limit of at least 70% is supported by: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Lumen ratio of other LED (substitute) categories in R.E.5 at elevated temperature</a:t>
            </a:r>
          </a:p>
          <a:p>
            <a:r>
              <a:rPr lang="en-US" dirty="0"/>
              <a:t>Life-time definition in IEC 60810 for LED light sources</a:t>
            </a:r>
          </a:p>
          <a:p>
            <a:r>
              <a:rPr lang="en-US" dirty="0"/>
              <a:t>Luminous flux maintenance in SAE J2560 for halogen light sources  </a:t>
            </a:r>
          </a:p>
          <a:p>
            <a:endParaRPr lang="en-US" dirty="0"/>
          </a:p>
          <a:p>
            <a:r>
              <a:rPr lang="en-US" dirty="0"/>
              <a:t>Real world conditions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D02FEF-8FCB-4D00-9A26-242E925B7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CDAE6-5225-4586-A642-A76FAEF6F28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29158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37301D3-7288-4F1C-B34A-906ACAADC7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101907"/>
            <a:ext cx="7228433" cy="3235462"/>
          </a:xfrm>
          <a:prstGeom prst="rect">
            <a:avLst/>
          </a:prstGeom>
          <a:ln w="15875">
            <a:solidFill>
              <a:schemeClr val="accent1"/>
            </a:solidFill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E00CE45-5054-4797-A7EF-91F504D80C8F}"/>
              </a:ext>
            </a:extLst>
          </p:cNvPr>
          <p:cNvSpPr/>
          <p:nvPr/>
        </p:nvSpPr>
        <p:spPr>
          <a:xfrm>
            <a:off x="5144077" y="2134610"/>
            <a:ext cx="4808305" cy="2664807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for defined temperature ranges </a:t>
            </a:r>
            <a:br>
              <a:rPr lang="en-US" dirty="0"/>
            </a:br>
            <a:r>
              <a:rPr lang="en-US" dirty="0"/>
              <a:t>in R.E.5 today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4629965"/>
              </p:ext>
            </p:extLst>
          </p:nvPr>
        </p:nvGraphicFramePr>
        <p:xfrm>
          <a:off x="5505443" y="1871741"/>
          <a:ext cx="5587099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95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726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248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Category</a:t>
                      </a:r>
                      <a:r>
                        <a:rPr lang="de-DE" dirty="0"/>
                        <a:t> in UNECE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/>
                        <a:t>Temperature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range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up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to</a:t>
                      </a:r>
                      <a:r>
                        <a:rPr lang="de-DE" dirty="0"/>
                        <a:t> 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/>
                        <a:t>Luminous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flux</a:t>
                      </a:r>
                      <a:endParaRPr lang="de-DE" dirty="0"/>
                    </a:p>
                    <a:p>
                      <a:pPr algn="ctr"/>
                      <a:r>
                        <a:rPr lang="de-DE" dirty="0" err="1"/>
                        <a:t>limit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PY21W/LED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80°C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65%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W5W/LED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80°C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70%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WY5W/LED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80°C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70%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C5W/LED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80°C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70%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R5W/LED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80°C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70%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Oval 6">
            <a:extLst>
              <a:ext uri="{FF2B5EF4-FFF2-40B4-BE49-F238E27FC236}">
                <a16:creationId xmlns:a16="http://schemas.microsoft.com/office/drawing/2014/main" id="{A34105C2-B0AC-447E-BCF2-E5142882D283}"/>
              </a:ext>
            </a:extLst>
          </p:cNvPr>
          <p:cNvSpPr/>
          <p:nvPr/>
        </p:nvSpPr>
        <p:spPr>
          <a:xfrm>
            <a:off x="678094" y="5332288"/>
            <a:ext cx="6780944" cy="42124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B89EC61-AF86-4BF0-B97E-64E1E5ADA61A}"/>
              </a:ext>
            </a:extLst>
          </p:cNvPr>
          <p:cNvSpPr txBox="1"/>
          <p:nvPr/>
        </p:nvSpPr>
        <p:spPr>
          <a:xfrm>
            <a:off x="838200" y="2518066"/>
            <a:ext cx="27975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Example: C5W/LEDK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70C9D3-2532-49A7-9696-57C978278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CDAE6-5225-4586-A642-A76FAEF6F287}" type="slidenum">
              <a:rPr lang="en-US" smtClean="0"/>
              <a:t>5</a:t>
            </a:fld>
            <a:endParaRPr lang="en-US" dirty="0"/>
          </a:p>
        </p:txBody>
      </p:sp>
      <p:sp>
        <p:nvSpPr>
          <p:cNvPr id="11" name="Oval 6">
            <a:extLst>
              <a:ext uri="{FF2B5EF4-FFF2-40B4-BE49-F238E27FC236}">
                <a16:creationId xmlns:a16="http://schemas.microsoft.com/office/drawing/2014/main" id="{1EA94CFA-FB33-4A4C-94A0-3A16C703145B}"/>
              </a:ext>
            </a:extLst>
          </p:cNvPr>
          <p:cNvSpPr/>
          <p:nvPr/>
        </p:nvSpPr>
        <p:spPr>
          <a:xfrm>
            <a:off x="9609325" y="2134610"/>
            <a:ext cx="745750" cy="257672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5532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IEC 60810 lifetime for LED light sources </a:t>
            </a: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 L70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*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355" y="1886093"/>
            <a:ext cx="6821407" cy="2664053"/>
          </a:xfrm>
          <a:prstGeom prst="rect">
            <a:avLst/>
          </a:prstGeom>
        </p:spPr>
      </p:pic>
      <p:sp>
        <p:nvSpPr>
          <p:cNvPr id="5" name="Ellipse 4"/>
          <p:cNvSpPr/>
          <p:nvPr/>
        </p:nvSpPr>
        <p:spPr>
          <a:xfrm>
            <a:off x="366855" y="2916463"/>
            <a:ext cx="5220878" cy="60331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0416" y="1690688"/>
            <a:ext cx="4769130" cy="4431842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B5BF44A-4D07-4DB9-861C-D2C64122E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CDAE6-5225-4586-A642-A76FAEF6F287}" type="slidenum">
              <a:rPr lang="en-US" smtClean="0"/>
              <a:t>6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350DC49-0FC5-4DBD-B55F-71DBD34F3460}"/>
              </a:ext>
            </a:extLst>
          </p:cNvPr>
          <p:cNvSpPr txBox="1"/>
          <p:nvPr/>
        </p:nvSpPr>
        <p:spPr>
          <a:xfrm>
            <a:off x="650269" y="4952379"/>
            <a:ext cx="6398079" cy="92333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*</a:t>
            </a:r>
            <a:r>
              <a:rPr lang="en-US" dirty="0"/>
              <a:t>The lifetime of a LED light source is defined as the time it takes until its light output, or lumen maintenance, reaches 70% of the initial output. This is called L70. </a:t>
            </a:r>
          </a:p>
        </p:txBody>
      </p:sp>
    </p:spTree>
    <p:extLst>
      <p:ext uri="{BB962C8B-B14F-4D97-AF65-F5344CB8AC3E}">
        <p14:creationId xmlns:p14="http://schemas.microsoft.com/office/powerpoint/2010/main" val="42542693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 dirty="0"/>
              <a:t>SAE J2560 Halogen Luminous Flux Maintenance</a:t>
            </a:r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B5439FC6-6DFD-41D0-85D6-0B47DEC2EF9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7728"/>
          <a:stretch/>
        </p:blipFill>
        <p:spPr>
          <a:xfrm>
            <a:off x="1139708" y="4597473"/>
            <a:ext cx="9091997" cy="1753385"/>
          </a:xfrm>
          <a:prstGeom prst="rect">
            <a:avLst/>
          </a:prstGeom>
        </p:spPr>
      </p:pic>
      <p:pic>
        <p:nvPicPr>
          <p:cNvPr id="5" name="Picture 1">
            <a:extLst>
              <a:ext uri="{FF2B5EF4-FFF2-40B4-BE49-F238E27FC236}">
                <a16:creationId xmlns:a16="http://schemas.microsoft.com/office/drawing/2014/main" id="{AC0B0CB9-5CF4-4CB6-8421-B0B8B9B3F8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50199" y="2121253"/>
            <a:ext cx="7984504" cy="2374804"/>
          </a:xfrm>
          <a:prstGeom prst="rect">
            <a:avLst/>
          </a:prstGeom>
        </p:spPr>
      </p:pic>
      <p:sp>
        <p:nvSpPr>
          <p:cNvPr id="6" name="Ellipse 5"/>
          <p:cNvSpPr/>
          <p:nvPr/>
        </p:nvSpPr>
        <p:spPr>
          <a:xfrm>
            <a:off x="545120" y="5615719"/>
            <a:ext cx="9946066" cy="79545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A9EDDA8-DA91-4C04-A631-2F45BE97A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CDAE6-5225-4586-A642-A76FAEF6F287}" type="slidenum">
              <a:rPr lang="en-US" smtClean="0"/>
              <a:t>7</a:t>
            </a:fld>
            <a:endParaRPr lang="en-US" dirty="0"/>
          </a:p>
        </p:txBody>
      </p:sp>
      <p:sp>
        <p:nvSpPr>
          <p:cNvPr id="7" name="Ellipse 5">
            <a:extLst>
              <a:ext uri="{FF2B5EF4-FFF2-40B4-BE49-F238E27FC236}">
                <a16:creationId xmlns:a16="http://schemas.microsoft.com/office/drawing/2014/main" id="{DE5409F2-3560-4EE7-A804-A647E19CD286}"/>
              </a:ext>
            </a:extLst>
          </p:cNvPr>
          <p:cNvSpPr/>
          <p:nvPr/>
        </p:nvSpPr>
        <p:spPr>
          <a:xfrm>
            <a:off x="7573617" y="2195528"/>
            <a:ext cx="1461052" cy="69458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3520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Comparison of </a:t>
            </a:r>
            <a:r>
              <a:rPr lang="en-US" u="sng" dirty="0">
                <a:solidFill>
                  <a:schemeClr val="tx1"/>
                </a:solidFill>
              </a:rPr>
              <a:t>minimum</a:t>
            </a:r>
            <a:r>
              <a:rPr lang="en-US" dirty="0">
                <a:solidFill>
                  <a:schemeClr val="tx1"/>
                </a:solidFill>
              </a:rPr>
              <a:t> luminous flux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under </a:t>
            </a:r>
            <a:r>
              <a:rPr lang="en-US" u="sng" dirty="0">
                <a:solidFill>
                  <a:schemeClr val="tx1"/>
                </a:solidFill>
              </a:rPr>
              <a:t>real world conditions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70114" y="1816198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100" b="1" dirty="0">
                <a:ea typeface="+mj-ea"/>
                <a:cs typeface="+mj-cs"/>
              </a:rPr>
              <a:t>H11 Filament light source</a:t>
            </a:r>
          </a:p>
          <a:p>
            <a:pPr marL="539750" lvl="1" indent="-269875">
              <a:buFont typeface="+mj-lt"/>
              <a:buAutoNum type="arabicPeriod"/>
            </a:pPr>
            <a:r>
              <a:rPr lang="en-US" sz="2600" b="0" dirty="0">
                <a:solidFill>
                  <a:schemeClr val="tx1"/>
                </a:solidFill>
              </a:rPr>
              <a:t>Objective luminous flux tolerance: </a:t>
            </a:r>
            <a:r>
              <a:rPr lang="en-US" sz="2600" b="0" dirty="0">
                <a:solidFill>
                  <a:srgbClr val="0070C0"/>
                </a:solidFill>
              </a:rPr>
              <a:t>- 10% </a:t>
            </a:r>
            <a:r>
              <a:rPr lang="en-US" sz="2100" i="1" dirty="0"/>
              <a:t>(see H11 category sheet, 1350 </a:t>
            </a:r>
            <a:r>
              <a:rPr lang="en-US" sz="2100" i="1" dirty="0" err="1"/>
              <a:t>lm</a:t>
            </a:r>
            <a:r>
              <a:rPr lang="en-US" sz="2100" i="1" dirty="0"/>
              <a:t> ± 10%)</a:t>
            </a:r>
            <a:endParaRPr lang="en-US" sz="2600" i="1" dirty="0"/>
          </a:p>
          <a:p>
            <a:pPr marL="539750" lvl="1" indent="-269875">
              <a:buFont typeface="+mj-lt"/>
              <a:buAutoNum type="arabicPeriod"/>
            </a:pPr>
            <a:r>
              <a:rPr lang="en-US" sz="2600" b="0" dirty="0">
                <a:solidFill>
                  <a:schemeClr val="tx1"/>
                </a:solidFill>
              </a:rPr>
              <a:t>~ no dependency on ambient temperature: </a:t>
            </a:r>
            <a:r>
              <a:rPr lang="en-US" sz="2600" b="0" dirty="0">
                <a:solidFill>
                  <a:schemeClr val="accent2">
                    <a:lumMod val="75000"/>
                  </a:schemeClr>
                </a:solidFill>
              </a:rPr>
              <a:t>0%</a:t>
            </a:r>
            <a:r>
              <a:rPr lang="en-US" sz="2600" b="0" dirty="0">
                <a:solidFill>
                  <a:schemeClr val="tx1"/>
                </a:solidFill>
              </a:rPr>
              <a:t> </a:t>
            </a:r>
            <a:r>
              <a:rPr lang="en-US" sz="2100" i="1" dirty="0"/>
              <a:t>(typical halogen bulb property)</a:t>
            </a:r>
            <a:endParaRPr lang="en-US" sz="2600" b="0" dirty="0">
              <a:solidFill>
                <a:schemeClr val="tx1"/>
              </a:solidFill>
            </a:endParaRPr>
          </a:p>
          <a:p>
            <a:pPr marL="539750" lvl="1" indent="-269875">
              <a:buFont typeface="+mj-lt"/>
              <a:buAutoNum type="arabicPeriod"/>
            </a:pPr>
            <a:r>
              <a:rPr lang="en-US" sz="2600" b="0" dirty="0">
                <a:solidFill>
                  <a:schemeClr val="tx1"/>
                </a:solidFill>
              </a:rPr>
              <a:t>Lumen maintenance @</a:t>
            </a:r>
            <a:r>
              <a:rPr lang="en-US" sz="2600" dirty="0"/>
              <a:t>35</a:t>
            </a:r>
            <a:r>
              <a:rPr lang="en-US" sz="2600" b="0" dirty="0">
                <a:solidFill>
                  <a:schemeClr val="tx1"/>
                </a:solidFill>
              </a:rPr>
              <a:t>0 h: </a:t>
            </a:r>
            <a:r>
              <a:rPr lang="en-US" sz="2600" b="0" dirty="0">
                <a:solidFill>
                  <a:srgbClr val="7030A0"/>
                </a:solidFill>
              </a:rPr>
              <a:t>- </a:t>
            </a:r>
            <a:r>
              <a:rPr lang="en-US" sz="2600" dirty="0">
                <a:solidFill>
                  <a:srgbClr val="7030A0"/>
                </a:solidFill>
              </a:rPr>
              <a:t>30</a:t>
            </a:r>
            <a:r>
              <a:rPr lang="en-US" sz="2600" b="0" dirty="0">
                <a:solidFill>
                  <a:srgbClr val="7030A0"/>
                </a:solidFill>
              </a:rPr>
              <a:t>% </a:t>
            </a:r>
            <a:r>
              <a:rPr lang="en-US" sz="2100" i="1" dirty="0"/>
              <a:t>(see manufacturer information, resp. SAE J2560)</a:t>
            </a:r>
            <a:endParaRPr lang="en-US" sz="2600" b="0" i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b="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b="0" dirty="0">
                <a:solidFill>
                  <a:srgbClr val="FF0000"/>
                </a:solidFill>
              </a:rPr>
              <a:t>Worst case </a:t>
            </a:r>
            <a:r>
              <a:rPr lang="en-US" sz="2100" i="1" dirty="0"/>
              <a:t>(= min. flux @350h)</a:t>
            </a:r>
            <a:r>
              <a:rPr lang="en-US" b="0" dirty="0">
                <a:solidFill>
                  <a:schemeClr val="tx1"/>
                </a:solidFill>
              </a:rPr>
              <a:t>: </a:t>
            </a:r>
            <a:r>
              <a:rPr lang="en-US" b="0" dirty="0">
                <a:solidFill>
                  <a:srgbClr val="0070C0"/>
                </a:solidFill>
              </a:rPr>
              <a:t>0,9</a:t>
            </a:r>
            <a:r>
              <a:rPr lang="en-US" b="0" dirty="0">
                <a:solidFill>
                  <a:schemeClr val="tx1"/>
                </a:solidFill>
              </a:rPr>
              <a:t> </a:t>
            </a:r>
            <a:r>
              <a:rPr lang="en-US" b="0" dirty="0">
                <a:solidFill>
                  <a:schemeClr val="tx1"/>
                </a:solidFill>
                <a:sym typeface="Symbol" panose="05050102010706020507" pitchFamily="18" charset="2"/>
              </a:rPr>
              <a:t></a:t>
            </a:r>
            <a:r>
              <a:rPr lang="en-US" b="0" dirty="0">
                <a:solidFill>
                  <a:schemeClr val="tx1"/>
                </a:solidFill>
              </a:rPr>
              <a:t> </a:t>
            </a:r>
            <a:r>
              <a:rPr lang="en-US" b="0" dirty="0">
                <a:solidFill>
                  <a:schemeClr val="accent2">
                    <a:lumMod val="75000"/>
                  </a:schemeClr>
                </a:solidFill>
              </a:rPr>
              <a:t>1,0</a:t>
            </a:r>
            <a:r>
              <a:rPr lang="en-US" b="0" dirty="0">
                <a:solidFill>
                  <a:schemeClr val="tx1"/>
                </a:solidFill>
              </a:rPr>
              <a:t> </a:t>
            </a:r>
            <a:r>
              <a:rPr lang="en-US" dirty="0">
                <a:sym typeface="Symbol" panose="05050102010706020507" pitchFamily="18" charset="2"/>
              </a:rPr>
              <a:t></a:t>
            </a:r>
            <a:r>
              <a:rPr lang="en-US" b="0" dirty="0">
                <a:solidFill>
                  <a:schemeClr val="tx1"/>
                </a:solidFill>
              </a:rPr>
              <a:t> </a:t>
            </a:r>
            <a:r>
              <a:rPr lang="en-US" b="0" dirty="0">
                <a:solidFill>
                  <a:srgbClr val="7030A0"/>
                </a:solidFill>
              </a:rPr>
              <a:t>0,7</a:t>
            </a:r>
            <a:r>
              <a:rPr lang="en-US" b="0" dirty="0">
                <a:solidFill>
                  <a:schemeClr val="tx1"/>
                </a:solidFill>
              </a:rPr>
              <a:t> </a:t>
            </a:r>
            <a:r>
              <a:rPr lang="en-US" b="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dirty="0">
                <a:solidFill>
                  <a:srgbClr val="FF0000"/>
                </a:solidFill>
              </a:rPr>
              <a:t>- 37 % of nominal</a:t>
            </a:r>
          </a:p>
          <a:p>
            <a:pPr marL="285750" indent="-285750">
              <a:buFontTx/>
              <a:buChar char="-"/>
            </a:pPr>
            <a:endParaRPr lang="en-US" b="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3100" b="1" dirty="0">
                <a:ea typeface="+mj-ea"/>
                <a:cs typeface="+mj-cs"/>
              </a:rPr>
              <a:t>H11/LED Substitute light source</a:t>
            </a:r>
          </a:p>
          <a:p>
            <a:pPr marL="539750" lvl="1" indent="-269875">
              <a:buFont typeface="+mj-lt"/>
              <a:buAutoNum type="arabicPeriod"/>
            </a:pPr>
            <a:r>
              <a:rPr lang="en-US" sz="2600" dirty="0"/>
              <a:t>Objective luminous flux tolerance: </a:t>
            </a:r>
            <a:r>
              <a:rPr lang="en-US" sz="2600" dirty="0">
                <a:solidFill>
                  <a:srgbClr val="0070C0"/>
                </a:solidFill>
              </a:rPr>
              <a:t>- 10% </a:t>
            </a:r>
            <a:r>
              <a:rPr lang="en-US" sz="2100" i="1" dirty="0"/>
              <a:t>(GRE/2019/21)</a:t>
            </a:r>
            <a:endParaRPr lang="en-US" sz="2600" i="1" dirty="0"/>
          </a:p>
          <a:p>
            <a:pPr marL="539750" lvl="1" indent="-269875">
              <a:buFont typeface="+mj-lt"/>
              <a:buAutoNum type="arabicPeriod"/>
            </a:pPr>
            <a:r>
              <a:rPr lang="en-US" sz="2600" dirty="0"/>
              <a:t>Maximum drop at 60°C: </a:t>
            </a:r>
            <a:r>
              <a:rPr lang="en-US" sz="2600" dirty="0">
                <a:solidFill>
                  <a:schemeClr val="accent2">
                    <a:lumMod val="75000"/>
                  </a:schemeClr>
                </a:solidFill>
              </a:rPr>
              <a:t>-30% </a:t>
            </a:r>
            <a:r>
              <a:rPr lang="en-US" sz="2100" i="1" dirty="0"/>
              <a:t>(GRE/2019/21)</a:t>
            </a:r>
            <a:endParaRPr lang="en-US" sz="2600" dirty="0"/>
          </a:p>
          <a:p>
            <a:pPr marL="539750" lvl="1" indent="-269875">
              <a:buFont typeface="+mj-lt"/>
              <a:buAutoNum type="arabicPeriod"/>
            </a:pPr>
            <a:r>
              <a:rPr lang="en-US" sz="2600" dirty="0"/>
              <a:t>Lumen maintenance @350 h: </a:t>
            </a:r>
            <a:r>
              <a:rPr lang="en-US" sz="2600" dirty="0">
                <a:solidFill>
                  <a:srgbClr val="7030A0"/>
                </a:solidFill>
              </a:rPr>
              <a:t>- 2%</a:t>
            </a:r>
            <a:r>
              <a:rPr lang="en-US" sz="2600" dirty="0"/>
              <a:t> </a:t>
            </a:r>
            <a:r>
              <a:rPr lang="en-US" sz="2100" i="1" dirty="0"/>
              <a:t>(typical white LED property)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>
                <a:solidFill>
                  <a:srgbClr val="FF0000"/>
                </a:solidFill>
              </a:rPr>
              <a:t>Worst case </a:t>
            </a:r>
            <a:r>
              <a:rPr lang="en-US" sz="2100" i="1" dirty="0"/>
              <a:t>(= min. flux @60°C @350h)</a:t>
            </a:r>
            <a:r>
              <a:rPr lang="en-US" dirty="0"/>
              <a:t>: </a:t>
            </a:r>
            <a:r>
              <a:rPr lang="en-US" dirty="0">
                <a:solidFill>
                  <a:srgbClr val="0070C0"/>
                </a:solidFill>
              </a:rPr>
              <a:t>0,9</a:t>
            </a:r>
            <a:r>
              <a:rPr lang="en-US" dirty="0"/>
              <a:t> </a:t>
            </a:r>
            <a:r>
              <a:rPr lang="en-US" dirty="0">
                <a:sym typeface="Symbol" panose="05050102010706020507" pitchFamily="18" charset="2"/>
              </a:rPr>
              <a:t></a:t>
            </a:r>
            <a:r>
              <a:rPr lang="en-US" dirty="0"/>
              <a:t>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0,7</a:t>
            </a:r>
            <a:r>
              <a:rPr lang="en-US" dirty="0"/>
              <a:t> </a:t>
            </a:r>
            <a:r>
              <a:rPr lang="en-US" dirty="0">
                <a:sym typeface="Symbol" panose="05050102010706020507" pitchFamily="18" charset="2"/>
              </a:rPr>
              <a:t></a:t>
            </a:r>
            <a:r>
              <a:rPr lang="en-US" dirty="0"/>
              <a:t> </a:t>
            </a:r>
            <a:r>
              <a:rPr lang="en-US" dirty="0">
                <a:solidFill>
                  <a:srgbClr val="7030A0"/>
                </a:solidFill>
              </a:rPr>
              <a:t>0,98</a:t>
            </a:r>
            <a:r>
              <a:rPr lang="en-US" dirty="0"/>
              <a:t>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- 38 % of nominal</a:t>
            </a:r>
            <a:endParaRPr lang="en-US" sz="2400" dirty="0">
              <a:solidFill>
                <a:srgbClr val="FF0000"/>
              </a:solidFill>
              <a:ea typeface="+mj-ea"/>
              <a:cs typeface="+mj-cs"/>
            </a:endParaRPr>
          </a:p>
          <a:p>
            <a:endParaRPr lang="en-US" sz="2000" dirty="0"/>
          </a:p>
        </p:txBody>
      </p:sp>
      <p:grpSp>
        <p:nvGrpSpPr>
          <p:cNvPr id="18" name="Gruppieren 17"/>
          <p:cNvGrpSpPr/>
          <p:nvPr/>
        </p:nvGrpSpPr>
        <p:grpSpPr>
          <a:xfrm>
            <a:off x="10277748" y="2805483"/>
            <a:ext cx="1580877" cy="369332"/>
            <a:chOff x="10189029" y="3020088"/>
            <a:chExt cx="2089374" cy="369332"/>
          </a:xfrm>
        </p:grpSpPr>
        <p:cxnSp>
          <p:nvCxnSpPr>
            <p:cNvPr id="3" name="Gerade Verbindung mit Pfeil 2">
              <a:extLst>
                <a:ext uri="{FF2B5EF4-FFF2-40B4-BE49-F238E27FC236}">
                  <a16:creationId xmlns:a16="http://schemas.microsoft.com/office/drawing/2014/main" id="{BEFB5C55-2226-4A5A-94F4-F9731076A997}"/>
                </a:ext>
              </a:extLst>
            </p:cNvPr>
            <p:cNvCxnSpPr/>
            <p:nvPr/>
          </p:nvCxnSpPr>
          <p:spPr>
            <a:xfrm flipH="1">
              <a:off x="10189029" y="3204754"/>
              <a:ext cx="696685" cy="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076ACFFE-D470-4D82-8D8F-05ACA2B03F70}"/>
                </a:ext>
              </a:extLst>
            </p:cNvPr>
            <p:cNvSpPr txBox="1"/>
            <p:nvPr/>
          </p:nvSpPr>
          <p:spPr>
            <a:xfrm>
              <a:off x="10885714" y="3020088"/>
              <a:ext cx="13926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Irreversible !</a:t>
              </a:r>
            </a:p>
          </p:txBody>
        </p:sp>
      </p:grpSp>
      <p:grpSp>
        <p:nvGrpSpPr>
          <p:cNvPr id="17" name="Gruppieren 16"/>
          <p:cNvGrpSpPr/>
          <p:nvPr/>
        </p:nvGrpSpPr>
        <p:grpSpPr>
          <a:xfrm>
            <a:off x="9464243" y="4342601"/>
            <a:ext cx="2468742" cy="923330"/>
            <a:chOff x="10721897" y="4442029"/>
            <a:chExt cx="2870548" cy="923330"/>
          </a:xfrm>
        </p:grpSpPr>
        <p:cxnSp>
          <p:nvCxnSpPr>
            <p:cNvPr id="11" name="Gerade Verbindung mit Pfeil 10">
              <a:extLst>
                <a:ext uri="{FF2B5EF4-FFF2-40B4-BE49-F238E27FC236}">
                  <a16:creationId xmlns:a16="http://schemas.microsoft.com/office/drawing/2014/main" id="{4E64417D-E7D2-424E-B2C6-80FF3C182ACB}"/>
                </a:ext>
              </a:extLst>
            </p:cNvPr>
            <p:cNvCxnSpPr/>
            <p:nvPr/>
          </p:nvCxnSpPr>
          <p:spPr>
            <a:xfrm flipH="1">
              <a:off x="10721897" y="4903694"/>
              <a:ext cx="696685" cy="0"/>
            </a:xfrm>
            <a:prstGeom prst="straightConnector1">
              <a:avLst/>
            </a:prstGeom>
            <a:ln w="762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8AE697FA-2D02-4D95-8A2B-0953523009F2}"/>
                </a:ext>
              </a:extLst>
            </p:cNvPr>
            <p:cNvSpPr txBox="1"/>
            <p:nvPr/>
          </p:nvSpPr>
          <p:spPr>
            <a:xfrm>
              <a:off x="11696670" y="4442029"/>
              <a:ext cx="189577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B050"/>
                  </a:solidFill>
                </a:rPr>
                <a:t>Temporarily</a:t>
              </a:r>
            </a:p>
            <a:p>
              <a:r>
                <a:rPr lang="en-US" b="1" dirty="0">
                  <a:solidFill>
                    <a:srgbClr val="00B050"/>
                  </a:solidFill>
                </a:rPr>
                <a:t>e.g. when vehicle </a:t>
              </a:r>
            </a:p>
            <a:p>
              <a:r>
                <a:rPr lang="en-US" b="1" dirty="0">
                  <a:solidFill>
                    <a:srgbClr val="00B050"/>
                  </a:solidFill>
                </a:rPr>
                <a:t>is stationary </a:t>
              </a:r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0BF6BC2-C230-4AB7-B0FB-B87EF6631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CDAE6-5225-4586-A642-A76FAEF6F287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3659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F40E822-08F3-4E58-9919-2B48930CC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CDAE6-5225-4586-A642-A76FAEF6F287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9254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678</Words>
  <Application>Microsoft Office PowerPoint</Application>
  <PresentationFormat>Widescreen</PresentationFormat>
  <Paragraphs>99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Supporting document for GRE/2019/21</vt:lpstr>
      <vt:lpstr>PowerPoint Presentation</vt:lpstr>
      <vt:lpstr>#1: Justification for elevated ambient air temperature of 60°C</vt:lpstr>
      <vt:lpstr>#2: Justification for 70% luminous flux limit</vt:lpstr>
      <vt:lpstr>Example for defined temperature ranges  in R.E.5 today</vt:lpstr>
      <vt:lpstr>IEC 60810 lifetime for LED light sources   L70*</vt:lpstr>
      <vt:lpstr>SAE J2560 Halogen Luminous Flux Maintenance</vt:lpstr>
      <vt:lpstr>Comparison of minimum luminous flux under real world conditions</vt:lpstr>
      <vt:lpstr>PowerPoint Presentation</vt:lpstr>
      <vt:lpstr>Details: why 80°C for LSD application and 60°C for RID application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2019-10-24T07:31:08Z</dcterms:created>
  <dcterms:modified xsi:type="dcterms:W3CDTF">2019-10-24T15:46:07Z</dcterms:modified>
</cp:coreProperties>
</file>