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2" r:id="rId1"/>
  </p:sldMasterIdLst>
  <p:notesMasterIdLst>
    <p:notesMasterId r:id="rId5"/>
  </p:notesMasterIdLst>
  <p:sldIdLst>
    <p:sldId id="256" r:id="rId2"/>
    <p:sldId id="294" r:id="rId3"/>
    <p:sldId id="284" r:id="rId4"/>
  </p:sldIdLst>
  <p:sldSz cx="9144000" cy="6858000" type="screen4x3"/>
  <p:notesSz cx="6738938" cy="9869488"/>
  <p:custDataLst>
    <p:tags r:id="rId6"/>
  </p:custData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CC"/>
    <a:srgbClr val="00FF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Style moyen 1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Style moyen 3 - Accentuation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36" autoAdjust="0"/>
    <p:restoredTop sz="94671" autoAdjust="0"/>
  </p:normalViewPr>
  <p:slideViewPr>
    <p:cSldViewPr>
      <p:cViewPr varScale="1">
        <p:scale>
          <a:sx n="78" d="100"/>
          <a:sy n="78" d="100"/>
        </p:scale>
        <p:origin x="1560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0206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7172" y="0"/>
            <a:ext cx="2920206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D324DB-82CF-4A99-93A1-97318DDE2051}" type="datetimeFigureOut">
              <a:rPr kumimoji="1" lang="ja-JP" altLang="en-US" smtClean="0"/>
              <a:t>2019/10/18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894" y="4688007"/>
            <a:ext cx="5391150" cy="444127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4301"/>
            <a:ext cx="2920206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7172" y="9374301"/>
            <a:ext cx="2920206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7E92C2-FE68-4557-965C-556BB6C4EB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1094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E92C2-FE68-4557-965C-556BB6C4EB9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6289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46AAE-E62E-4615-B6FD-23EFF162837F}" type="datetime1">
              <a:rPr kumimoji="1" lang="ja-JP" altLang="fr-FR" smtClean="0"/>
              <a:t>2019/10/18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6496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F731C-CFA5-4AE8-B1EA-B87E8A14DF44}" type="datetime1">
              <a:rPr kumimoji="1" lang="ja-JP" altLang="fr-FR" smtClean="0"/>
              <a:t>2019/10/18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3882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E1A73-6C3A-444A-8827-1A10F032311F}" type="datetime1">
              <a:rPr kumimoji="1" lang="ja-JP" altLang="fr-FR" smtClean="0"/>
              <a:t>2019/10/18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7657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7768797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6" name="think-cell Folie" r:id="rId4" imgW="493" imgH="493" progId="TCLayout.ActiveDocument.1">
                  <p:embed/>
                </p:oleObj>
              </mc:Choice>
              <mc:Fallback>
                <p:oleObj name="think-cell Folie" r:id="rId4" imgW="493" imgH="493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02119-C271-44F5-9D5E-A576701CEBA5}" type="datetime1">
              <a:rPr kumimoji="1" lang="ja-JP" altLang="fr-FR" smtClean="0"/>
              <a:t>2019/10/18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59770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FFDDB-8FB2-4C49-A6E7-DC318DBBC169}" type="datetime1">
              <a:rPr kumimoji="1" lang="ja-JP" altLang="fr-FR" smtClean="0"/>
              <a:t>2019/10/18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9740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EEF0A-E870-4B0A-9F91-D0CB075B1967}" type="datetime1">
              <a:rPr kumimoji="1" lang="ja-JP" altLang="fr-FR" smtClean="0"/>
              <a:t>2019/10/18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1429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573C1-B549-41E3-B7A6-734780ABE747}" type="datetime1">
              <a:rPr kumimoji="1" lang="ja-JP" altLang="fr-FR" smtClean="0"/>
              <a:t>2019/10/18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1287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EBBAD-2A1F-4B46-993D-4B8C70860F06}" type="datetime1">
              <a:rPr kumimoji="1" lang="ja-JP" altLang="fr-FR" smtClean="0"/>
              <a:t>2019/10/18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2903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0A558-D9AA-4E93-B8C0-3FAB12457AEB}" type="datetime1">
              <a:rPr kumimoji="1" lang="ja-JP" altLang="fr-FR" smtClean="0"/>
              <a:t>2019/10/18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4653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7EC1B-E2AC-4129-943E-B9AC20FC19C8}" type="datetime1">
              <a:rPr kumimoji="1" lang="ja-JP" altLang="fr-FR" smtClean="0"/>
              <a:t>2019/10/18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8162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A303F-813C-44AB-A188-3EEB54391537}" type="datetime1">
              <a:rPr kumimoji="1" lang="ja-JP" altLang="fr-FR" smtClean="0"/>
              <a:t>2019/10/18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3716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298468452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2" name="think-cell Folie" r:id="rId15" imgW="493" imgH="493" progId="TCLayout.ActiveDocument.1">
                  <p:embed/>
                </p:oleObj>
              </mc:Choice>
              <mc:Fallback>
                <p:oleObj name="think-cell Folie" r:id="rId15" imgW="493" imgH="493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B446FD-D62F-4F2E-8C6A-9DABF211BB28}" type="datetime1">
              <a:rPr kumimoji="1" lang="ja-JP" altLang="fr-FR" smtClean="0"/>
              <a:t>2019/10/18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AC0D15-F965-4AF5-930F-AAC5B3CB5B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341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7" Type="http://schemas.openxmlformats.org/officeDocument/2006/relationships/image" Target="../media/image1.emf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0641597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0" name="think-cell Folie" r:id="rId6" imgW="493" imgH="493" progId="TCLayout.ActiveDocument.1">
                  <p:embed/>
                </p:oleObj>
              </mc:Choice>
              <mc:Fallback>
                <p:oleObj name="think-cell Folie" r:id="rId6" imgW="493" imgH="493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hteck 1" hidden="1"/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GB" sz="2400" b="1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220072" y="116632"/>
            <a:ext cx="3672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Informal </a:t>
            </a: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document </a:t>
            </a:r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GRE-82-24</a:t>
            </a:r>
            <a:endParaRPr lang="en-US" sz="1600" b="1" dirty="0">
              <a:solidFill>
                <a:srgbClr val="FF0000"/>
              </a:solidFill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(82</a:t>
            </a:r>
            <a:r>
              <a:rPr lang="en-US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GRE, 22-25 October 2019, agenda item 7.(a)) </a:t>
            </a:r>
          </a:p>
        </p:txBody>
      </p:sp>
      <p:sp>
        <p:nvSpPr>
          <p:cNvPr id="10" name="ZoneTexte 3"/>
          <p:cNvSpPr txBox="1"/>
          <p:nvPr/>
        </p:nvSpPr>
        <p:spPr>
          <a:xfrm>
            <a:off x="251520" y="179348"/>
            <a:ext cx="35283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Submitted by the experts of TF-EMC</a:t>
            </a:r>
          </a:p>
        </p:txBody>
      </p:sp>
      <p:sp>
        <p:nvSpPr>
          <p:cNvPr id="11" name="Titre 1"/>
          <p:cNvSpPr>
            <a:spLocks noGrp="1"/>
          </p:cNvSpPr>
          <p:nvPr>
            <p:ph type="ctrTitle"/>
          </p:nvPr>
        </p:nvSpPr>
        <p:spPr>
          <a:xfrm>
            <a:off x="395536" y="1052736"/>
            <a:ext cx="8496944" cy="4464496"/>
          </a:xfrm>
        </p:spPr>
        <p:txBody>
          <a:bodyPr/>
          <a:lstStyle/>
          <a:p>
            <a:r>
              <a:rPr lang="en-GB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 Force </a:t>
            </a:r>
            <a:br>
              <a:rPr lang="en-GB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Electro-Magnetic Compatibility </a:t>
            </a:r>
            <a:br>
              <a:rPr lang="en-GB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(TF-EMC)</a:t>
            </a:r>
            <a:br>
              <a:rPr lang="en-GB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 report to GRE-82</a:t>
            </a:r>
            <a:br>
              <a:rPr lang="en-GB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October 2019</a:t>
            </a:r>
          </a:p>
        </p:txBody>
      </p:sp>
    </p:spTree>
    <p:extLst>
      <p:ext uri="{BB962C8B-B14F-4D97-AF65-F5344CB8AC3E}">
        <p14:creationId xmlns:p14="http://schemas.microsoft.com/office/powerpoint/2010/main" val="1334979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7" name="Text Box 4"/>
          <p:cNvSpPr txBox="1">
            <a:spLocks noChangeArrowheads="1"/>
          </p:cNvSpPr>
          <p:nvPr/>
        </p:nvSpPr>
        <p:spPr bwMode="auto">
          <a:xfrm>
            <a:off x="238125" y="1412776"/>
            <a:ext cx="8667750" cy="496855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292100" indent="-2921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en-US" sz="2000" dirty="0">
                <a:latin typeface="+mn-lt"/>
                <a:cs typeface="Arial" panose="020B0604020202020204" pitchFamily="34" charset="0"/>
              </a:rPr>
              <a:t>TF-EMC had its 19th meeting on Thursday, 26</a:t>
            </a:r>
            <a:r>
              <a:rPr lang="en-US" sz="2000" baseline="30000" dirty="0">
                <a:latin typeface="+mn-lt"/>
                <a:cs typeface="Arial" panose="020B0604020202020204" pitchFamily="34" charset="0"/>
              </a:rPr>
              <a:t>th</a:t>
            </a:r>
            <a:r>
              <a:rPr lang="en-US" sz="2000" dirty="0">
                <a:latin typeface="+mn-lt"/>
                <a:cs typeface="Arial" panose="020B0604020202020204" pitchFamily="34" charset="0"/>
              </a:rPr>
              <a:t> of September 2019.</a:t>
            </a:r>
          </a:p>
          <a:p>
            <a:r>
              <a:rPr lang="en-US" sz="2000" dirty="0">
                <a:latin typeface="+mn-lt"/>
                <a:cs typeface="Arial" panose="020B0604020202020204" pitchFamily="34" charset="0"/>
              </a:rPr>
              <a:t>TF-EMC will report on the work on R116 EMC annexes, asked by GRSG as informal documents</a:t>
            </a:r>
          </a:p>
          <a:p>
            <a:pPr lvl="1"/>
            <a:r>
              <a:rPr lang="en-US" sz="1600" b="1" dirty="0">
                <a:latin typeface="+mn-lt"/>
                <a:cs typeface="Arial" panose="020B0604020202020204" pitchFamily="34" charset="0"/>
              </a:rPr>
              <a:t>GRSG/2019/12 </a:t>
            </a:r>
            <a:r>
              <a:rPr lang="en-US" sz="1600" dirty="0">
                <a:latin typeface="+mn-lt"/>
                <a:cs typeface="Arial" panose="020B0604020202020204" pitchFamily="34" charset="0"/>
              </a:rPr>
              <a:t>– (GRE TF EMC) Proposal for EMC annex to R116 immobilizer</a:t>
            </a:r>
          </a:p>
          <a:p>
            <a:pPr lvl="1"/>
            <a:r>
              <a:rPr lang="en-US" sz="1600" b="1" dirty="0">
                <a:latin typeface="+mn-lt"/>
                <a:cs typeface="Arial" panose="020B0604020202020204" pitchFamily="34" charset="0"/>
              </a:rPr>
              <a:t>GRSG/2019/13 </a:t>
            </a:r>
            <a:r>
              <a:rPr lang="en-US" sz="1600" dirty="0">
                <a:latin typeface="+mn-lt"/>
                <a:cs typeface="Arial" panose="020B0604020202020204" pitchFamily="34" charset="0"/>
              </a:rPr>
              <a:t>– (GRE TF EMC) Proposal for EMC annex to R116 Devices on unauthorized use</a:t>
            </a:r>
          </a:p>
          <a:p>
            <a:pPr lvl="1">
              <a:spcAft>
                <a:spcPts val="1200"/>
              </a:spcAft>
            </a:pPr>
            <a:r>
              <a:rPr lang="en-US" sz="1600" b="1" dirty="0">
                <a:latin typeface="+mn-lt"/>
                <a:cs typeface="Arial" panose="020B0604020202020204" pitchFamily="34" charset="0"/>
              </a:rPr>
              <a:t>GRSG/2019/14 </a:t>
            </a:r>
            <a:r>
              <a:rPr lang="en-US" sz="1600" dirty="0">
                <a:latin typeface="+mn-lt"/>
                <a:cs typeface="Arial" panose="020B0604020202020204" pitchFamily="34" charset="0"/>
              </a:rPr>
              <a:t>– (GRE TF EMC) Proposal for EMC annex to R116 VAS</a:t>
            </a:r>
          </a:p>
          <a:p>
            <a:pPr>
              <a:spcAft>
                <a:spcPts val="1200"/>
              </a:spcAft>
            </a:pPr>
            <a:r>
              <a:rPr lang="en-US" sz="2000" dirty="0">
                <a:latin typeface="+mn-lt"/>
                <a:cs typeface="Arial" panose="020B0604020202020204" pitchFamily="34" charset="0"/>
              </a:rPr>
              <a:t>TF-EMC delivered these proposals to GRSG.</a:t>
            </a:r>
            <a:r>
              <a:rPr lang="de-DE" sz="2000" dirty="0">
                <a:latin typeface="+mn-lt"/>
                <a:cs typeface="Arial" panose="020B0604020202020204" pitchFamily="34" charset="0"/>
              </a:rPr>
              <a:t> </a:t>
            </a:r>
          </a:p>
          <a:p>
            <a:pPr>
              <a:spcAft>
                <a:spcPts val="1200"/>
              </a:spcAft>
            </a:pPr>
            <a:r>
              <a:rPr lang="en-GB" sz="2000" dirty="0">
                <a:latin typeface="+mn-lt"/>
                <a:cs typeface="Arial" panose="020B0604020202020204" pitchFamily="34" charset="0"/>
              </a:rPr>
              <a:t>GRSG decided to </a:t>
            </a:r>
            <a:r>
              <a:rPr lang="en-GB" sz="2000" dirty="0" err="1">
                <a:latin typeface="+mn-lt"/>
                <a:cs typeface="Arial" panose="020B0604020202020204" pitchFamily="34" charset="0"/>
              </a:rPr>
              <a:t>combime</a:t>
            </a:r>
            <a:r>
              <a:rPr lang="en-GB" sz="2000" dirty="0">
                <a:latin typeface="+mn-lt"/>
                <a:cs typeface="Arial" panose="020B0604020202020204" pitchFamily="34" charset="0"/>
              </a:rPr>
              <a:t> those documents with the 3 formal proposals to produce 3 consolidated versions for GRSG 118th session in April 2020.</a:t>
            </a:r>
          </a:p>
          <a:p>
            <a:pPr>
              <a:spcAft>
                <a:spcPts val="1200"/>
              </a:spcAft>
            </a:pPr>
            <a:r>
              <a:rPr lang="de-DE" sz="2000" dirty="0">
                <a:latin typeface="+mn-lt"/>
                <a:cs typeface="Arial" panose="020B0604020202020204" pitchFamily="34" charset="0"/>
              </a:rPr>
              <a:t>TF-EMC will </a:t>
            </a:r>
            <a:r>
              <a:rPr lang="en-GB" sz="2000" dirty="0">
                <a:latin typeface="+mn-lt"/>
                <a:cs typeface="Arial" panose="020B0604020202020204" pitchFamily="34" charset="0"/>
              </a:rPr>
              <a:t>present</a:t>
            </a:r>
            <a:r>
              <a:rPr lang="de-DE" sz="2000" dirty="0">
                <a:latin typeface="+mn-lt"/>
                <a:cs typeface="Arial" panose="020B0604020202020204" pitchFamily="34" charset="0"/>
              </a:rPr>
              <a:t> </a:t>
            </a:r>
            <a:r>
              <a:rPr lang="de-DE" sz="2000" dirty="0" err="1">
                <a:latin typeface="+mn-lt"/>
                <a:cs typeface="Arial" panose="020B0604020202020204" pitchFamily="34" charset="0"/>
              </a:rPr>
              <a:t>and</a:t>
            </a:r>
            <a:r>
              <a:rPr lang="de-DE" sz="2000" dirty="0">
                <a:latin typeface="+mn-lt"/>
                <a:cs typeface="Arial" panose="020B0604020202020204" pitchFamily="34" charset="0"/>
              </a:rPr>
              <a:t> </a:t>
            </a:r>
            <a:r>
              <a:rPr lang="en-GB" sz="2000" dirty="0">
                <a:latin typeface="+mn-lt"/>
                <a:cs typeface="Arial" panose="020B0604020202020204" pitchFamily="34" charset="0"/>
              </a:rPr>
              <a:t>explain the document No. </a:t>
            </a:r>
            <a:r>
              <a:rPr lang="en-US" sz="2000" b="1" dirty="0">
                <a:latin typeface="+mn-lt"/>
                <a:cs typeface="Arial" panose="020B0604020202020204" pitchFamily="34" charset="0"/>
              </a:rPr>
              <a:t>2019/27 - (Netherlands) Proposal for amendments to UN Regulation No. 10</a:t>
            </a:r>
            <a:br>
              <a:rPr lang="en-US" sz="2000" b="1" dirty="0">
                <a:latin typeface="+mn-lt"/>
                <a:cs typeface="Arial" panose="020B0604020202020204" pitchFamily="34" charset="0"/>
              </a:rPr>
            </a:br>
            <a:r>
              <a:rPr lang="en-US" sz="2000" dirty="0">
                <a:latin typeface="+mn-lt"/>
                <a:cs typeface="Arial" panose="020B0604020202020204" pitchFamily="34" charset="0"/>
              </a:rPr>
              <a:t>with the aim to </a:t>
            </a:r>
            <a:r>
              <a:rPr lang="en-GB" sz="2000" dirty="0">
                <a:latin typeface="+mn-lt"/>
                <a:cs typeface="Arial" panose="020B0604020202020204" pitchFamily="34" charset="0"/>
              </a:rPr>
              <a:t>improve paragraph 3.1.8. by an addition </a:t>
            </a:r>
            <a:endParaRPr lang="en-US" sz="2000" dirty="0">
              <a:latin typeface="+mn-lt"/>
              <a:cs typeface="Arial" panose="020B0604020202020204" pitchFamily="34" charset="0"/>
            </a:endParaRPr>
          </a:p>
          <a:p>
            <a:pPr>
              <a:spcAft>
                <a:spcPts val="1200"/>
              </a:spcAft>
            </a:pPr>
            <a:endParaRPr lang="de-DE" sz="2000" dirty="0">
              <a:latin typeface="+mn-lt"/>
              <a:cs typeface="Arial" panose="020B0604020202020204" pitchFamily="34" charset="0"/>
            </a:endParaRPr>
          </a:p>
          <a:p>
            <a:pPr>
              <a:spcAft>
                <a:spcPts val="1200"/>
              </a:spcAft>
            </a:pPr>
            <a:endParaRPr lang="en-US" sz="2000" dirty="0">
              <a:latin typeface="+mn-lt"/>
              <a:cs typeface="Arial" panose="020B0604020202020204" pitchFamily="34" charset="0"/>
            </a:endParaRPr>
          </a:p>
          <a:p>
            <a:pPr>
              <a:spcAft>
                <a:spcPts val="1200"/>
              </a:spcAft>
            </a:pPr>
            <a:endParaRPr lang="en-US" sz="2000" dirty="0">
              <a:latin typeface="+mn-lt"/>
              <a:cs typeface="Arial" panose="020B0604020202020204" pitchFamily="34" charset="0"/>
            </a:endParaRPr>
          </a:p>
          <a:p>
            <a:pPr>
              <a:spcAft>
                <a:spcPts val="1200"/>
              </a:spcAft>
            </a:pPr>
            <a:endParaRPr lang="en-US" sz="2000" dirty="0">
              <a:latin typeface="+mn-lt"/>
              <a:cs typeface="Arial" panose="020B0604020202020204" pitchFamily="34" charset="0"/>
            </a:endParaRPr>
          </a:p>
          <a:p>
            <a:pPr lvl="1"/>
            <a:endParaRPr lang="en-US" sz="2000" dirty="0">
              <a:latin typeface="+mn-lt"/>
              <a:cs typeface="Arial" panose="020B0604020202020204" pitchFamily="34" charset="0"/>
            </a:endParaRPr>
          </a:p>
          <a:p>
            <a:endParaRPr lang="en-US" sz="2000" dirty="0">
              <a:latin typeface="+mn-lt"/>
              <a:cs typeface="Arial" panose="020B0604020202020204" pitchFamily="34" charset="0"/>
            </a:endParaRPr>
          </a:p>
          <a:p>
            <a:endParaRPr lang="en-US" sz="20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12" name="Titre 1"/>
          <p:cNvSpPr txBox="1">
            <a:spLocks/>
          </p:cNvSpPr>
          <p:nvPr/>
        </p:nvSpPr>
        <p:spPr bwMode="auto">
          <a:xfrm>
            <a:off x="179512" y="188640"/>
            <a:ext cx="864000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en-GB" sz="2800" b="1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TF-EMC Status Report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fld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28641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7" name="Text Box 4"/>
          <p:cNvSpPr txBox="1">
            <a:spLocks noChangeArrowheads="1"/>
          </p:cNvSpPr>
          <p:nvPr/>
        </p:nvSpPr>
        <p:spPr bwMode="auto">
          <a:xfrm>
            <a:off x="238125" y="1412776"/>
            <a:ext cx="8667750" cy="496855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292100" indent="-2921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en-GB" sz="1900" dirty="0">
                <a:latin typeface="+mn-lt"/>
                <a:cs typeface="Arial" panose="020B0604020202020204" pitchFamily="34" charset="0"/>
              </a:rPr>
              <a:t>The UN R10.06 was excepted by WP.29 and published at October, 15</a:t>
            </a:r>
            <a:r>
              <a:rPr lang="en-GB" sz="1900" baseline="30000" dirty="0">
                <a:latin typeface="+mn-lt"/>
                <a:cs typeface="Arial" panose="020B0604020202020204" pitchFamily="34" charset="0"/>
              </a:rPr>
              <a:t>th</a:t>
            </a:r>
            <a:r>
              <a:rPr lang="en-GB" sz="1900" dirty="0">
                <a:latin typeface="+mn-lt"/>
                <a:cs typeface="Arial" panose="020B0604020202020204" pitchFamily="34" charset="0"/>
              </a:rPr>
              <a:t>  2019</a:t>
            </a:r>
          </a:p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de-DE" sz="1900" dirty="0">
                <a:latin typeface="+mn-lt"/>
                <a:cs typeface="Arial" panose="020B0604020202020204" pitchFamily="34" charset="0"/>
              </a:rPr>
              <a:t>In TF-EMC </a:t>
            </a:r>
            <a:r>
              <a:rPr lang="de-DE" sz="1900" dirty="0" err="1">
                <a:latin typeface="+mn-lt"/>
                <a:cs typeface="Arial" panose="020B0604020202020204" pitchFamily="34" charset="0"/>
              </a:rPr>
              <a:t>the</a:t>
            </a:r>
            <a:r>
              <a:rPr lang="de-DE" sz="1900" dirty="0">
                <a:latin typeface="+mn-lt"/>
                <a:cs typeface="Arial" panose="020B0604020202020204" pitchFamily="34" charset="0"/>
              </a:rPr>
              <a:t> </a:t>
            </a:r>
            <a:r>
              <a:rPr lang="de-DE" sz="1900" dirty="0" err="1">
                <a:latin typeface="+mn-lt"/>
                <a:cs typeface="Arial" panose="020B0604020202020204" pitchFamily="34" charset="0"/>
              </a:rPr>
              <a:t>development</a:t>
            </a:r>
            <a:r>
              <a:rPr lang="de-DE" sz="1900" dirty="0">
                <a:latin typeface="+mn-lt"/>
                <a:cs typeface="Arial" panose="020B0604020202020204" pitchFamily="34" charset="0"/>
              </a:rPr>
              <a:t> </a:t>
            </a:r>
            <a:r>
              <a:rPr lang="de-DE" sz="1900" dirty="0" err="1">
                <a:latin typeface="+mn-lt"/>
                <a:cs typeface="Arial" panose="020B0604020202020204" pitchFamily="34" charset="0"/>
              </a:rPr>
              <a:t>of</a:t>
            </a:r>
            <a:r>
              <a:rPr lang="de-DE" sz="1900" dirty="0">
                <a:latin typeface="+mn-lt"/>
                <a:cs typeface="Arial" panose="020B0604020202020204" pitchFamily="34" charset="0"/>
              </a:rPr>
              <a:t> R10 </a:t>
            </a:r>
            <a:r>
              <a:rPr lang="de-DE" sz="1900" dirty="0" err="1">
                <a:latin typeface="+mn-lt"/>
                <a:cs typeface="Arial" panose="020B0604020202020204" pitchFamily="34" charset="0"/>
              </a:rPr>
              <a:t>is</a:t>
            </a:r>
            <a:r>
              <a:rPr lang="de-DE" sz="1900" dirty="0">
                <a:latin typeface="+mn-lt"/>
                <a:cs typeface="Arial" panose="020B0604020202020204" pitchFamily="34" charset="0"/>
              </a:rPr>
              <a:t> </a:t>
            </a:r>
            <a:r>
              <a:rPr lang="de-DE" sz="1900" dirty="0" err="1">
                <a:latin typeface="+mn-lt"/>
                <a:cs typeface="Arial" panose="020B0604020202020204" pitchFamily="34" charset="0"/>
              </a:rPr>
              <a:t>continued</a:t>
            </a:r>
            <a:r>
              <a:rPr lang="de-DE" sz="1900" dirty="0">
                <a:latin typeface="+mn-lt"/>
                <a:cs typeface="Arial" panose="020B0604020202020204" pitchFamily="34" charset="0"/>
              </a:rPr>
              <a:t>. Topics, </a:t>
            </a:r>
            <a:r>
              <a:rPr lang="de-DE" sz="1900" dirty="0" err="1">
                <a:latin typeface="+mn-lt"/>
                <a:cs typeface="Arial" panose="020B0604020202020204" pitchFamily="34" charset="0"/>
              </a:rPr>
              <a:t>which</a:t>
            </a:r>
            <a:r>
              <a:rPr lang="de-DE" sz="1900" dirty="0">
                <a:latin typeface="+mn-lt"/>
                <a:cs typeface="Arial" panose="020B0604020202020204" pitchFamily="34" charset="0"/>
              </a:rPr>
              <a:t> </a:t>
            </a:r>
            <a:r>
              <a:rPr lang="de-DE" sz="1900" dirty="0" err="1">
                <a:latin typeface="+mn-lt"/>
                <a:cs typeface="Arial" panose="020B0604020202020204" pitchFamily="34" charset="0"/>
              </a:rPr>
              <a:t>couldn‘t</a:t>
            </a:r>
            <a:r>
              <a:rPr lang="de-DE" sz="1900" dirty="0">
                <a:latin typeface="+mn-lt"/>
                <a:cs typeface="Arial" panose="020B0604020202020204" pitchFamily="34" charset="0"/>
              </a:rPr>
              <a:t> </a:t>
            </a:r>
            <a:r>
              <a:rPr lang="de-DE" sz="1900" dirty="0" err="1">
                <a:latin typeface="+mn-lt"/>
                <a:cs typeface="Arial" panose="020B0604020202020204" pitchFamily="34" charset="0"/>
              </a:rPr>
              <a:t>be</a:t>
            </a:r>
            <a:r>
              <a:rPr lang="de-DE" sz="1900" dirty="0">
                <a:latin typeface="+mn-lt"/>
                <a:cs typeface="Arial" panose="020B0604020202020204" pitchFamily="34" charset="0"/>
              </a:rPr>
              <a:t> </a:t>
            </a:r>
            <a:r>
              <a:rPr lang="de-DE" sz="1900" dirty="0" err="1">
                <a:latin typeface="+mn-lt"/>
                <a:cs typeface="Arial" panose="020B0604020202020204" pitchFamily="34" charset="0"/>
              </a:rPr>
              <a:t>finalized</a:t>
            </a:r>
            <a:r>
              <a:rPr lang="de-DE" sz="1900" dirty="0">
                <a:latin typeface="+mn-lt"/>
                <a:cs typeface="Arial" panose="020B0604020202020204" pitchFamily="34" charset="0"/>
              </a:rPr>
              <a:t> for R10.06 </a:t>
            </a:r>
            <a:r>
              <a:rPr lang="de-DE" sz="1900" dirty="0" err="1">
                <a:latin typeface="+mn-lt"/>
                <a:cs typeface="Arial" panose="020B0604020202020204" pitchFamily="34" charset="0"/>
              </a:rPr>
              <a:t>are</a:t>
            </a:r>
            <a:r>
              <a:rPr lang="de-DE" sz="1900" dirty="0">
                <a:latin typeface="+mn-lt"/>
                <a:cs typeface="Arial" panose="020B0604020202020204" pitchFamily="34" charset="0"/>
              </a:rPr>
              <a:t> </a:t>
            </a:r>
            <a:r>
              <a:rPr lang="de-DE" sz="1900" dirty="0" err="1">
                <a:latin typeface="+mn-lt"/>
                <a:cs typeface="Arial" panose="020B0604020202020204" pitchFamily="34" charset="0"/>
              </a:rPr>
              <a:t>under</a:t>
            </a:r>
            <a:r>
              <a:rPr lang="de-DE" sz="1900" dirty="0">
                <a:latin typeface="+mn-lt"/>
                <a:cs typeface="Arial" panose="020B0604020202020204" pitchFamily="34" charset="0"/>
              </a:rPr>
              <a:t> </a:t>
            </a:r>
            <a:r>
              <a:rPr lang="de-DE" sz="1900" dirty="0" err="1">
                <a:latin typeface="+mn-lt"/>
                <a:cs typeface="Arial" panose="020B0604020202020204" pitchFamily="34" charset="0"/>
              </a:rPr>
              <a:t>further</a:t>
            </a:r>
            <a:r>
              <a:rPr lang="de-DE" sz="1900" dirty="0">
                <a:latin typeface="+mn-lt"/>
                <a:cs typeface="Arial" panose="020B0604020202020204" pitchFamily="34" charset="0"/>
              </a:rPr>
              <a:t> </a:t>
            </a:r>
            <a:r>
              <a:rPr lang="de-DE" sz="1900" dirty="0" err="1">
                <a:latin typeface="+mn-lt"/>
                <a:cs typeface="Arial" panose="020B0604020202020204" pitchFamily="34" charset="0"/>
              </a:rPr>
              <a:t>development</a:t>
            </a:r>
            <a:r>
              <a:rPr lang="en-US" sz="1900" dirty="0">
                <a:latin typeface="+mn-lt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en-US" sz="1900" dirty="0">
                <a:latin typeface="+mn-lt"/>
                <a:cs typeface="Arial" panose="020B0604020202020204" pitchFamily="34" charset="0"/>
              </a:rPr>
              <a:t>New items delivered by </a:t>
            </a:r>
            <a:r>
              <a:rPr lang="en-US" sz="1900" dirty="0" err="1">
                <a:latin typeface="+mn-lt"/>
                <a:cs typeface="Arial" panose="020B0604020202020204" pitchFamily="34" charset="0"/>
              </a:rPr>
              <a:t>Contrating</a:t>
            </a:r>
            <a:r>
              <a:rPr lang="en-US" sz="1900" dirty="0">
                <a:latin typeface="+mn-lt"/>
                <a:cs typeface="Arial" panose="020B0604020202020204" pitchFamily="34" charset="0"/>
              </a:rPr>
              <a:t> </a:t>
            </a:r>
            <a:r>
              <a:rPr lang="en-US" sz="1900" dirty="0" err="1">
                <a:latin typeface="+mn-lt"/>
                <a:cs typeface="Arial" panose="020B0604020202020204" pitchFamily="34" charset="0"/>
              </a:rPr>
              <a:t>Partiess</a:t>
            </a:r>
            <a:r>
              <a:rPr lang="en-US" sz="1900" dirty="0">
                <a:latin typeface="+mn-lt"/>
                <a:cs typeface="Arial" panose="020B0604020202020204" pitchFamily="34" charset="0"/>
              </a:rPr>
              <a:t> are under discussion – probably will be asked to amend the R10.06 in 2020.</a:t>
            </a:r>
          </a:p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en-US" sz="1900" dirty="0">
                <a:latin typeface="+mn-lt"/>
                <a:cs typeface="Arial" panose="020B0604020202020204" pitchFamily="34" charset="0"/>
              </a:rPr>
              <a:t>24 modification proposals are under discussion</a:t>
            </a:r>
          </a:p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en-US" sz="1900" dirty="0">
                <a:latin typeface="+mn-lt"/>
                <a:cs typeface="Arial" panose="020B0604020202020204" pitchFamily="34" charset="0"/>
              </a:rPr>
              <a:t>Priority of the work on R116</a:t>
            </a:r>
          </a:p>
          <a:p>
            <a:pPr marL="0" indent="0">
              <a:buNone/>
            </a:pPr>
            <a:endParaRPr lang="en-US" sz="24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12" name="Titre 1"/>
          <p:cNvSpPr txBox="1">
            <a:spLocks/>
          </p:cNvSpPr>
          <p:nvPr/>
        </p:nvSpPr>
        <p:spPr bwMode="auto">
          <a:xfrm>
            <a:off x="179512" y="188640"/>
            <a:ext cx="864000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en-GB" sz="2800" b="1" ker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TF-EMC </a:t>
            </a:r>
            <a:r>
              <a:rPr lang="en-GB" sz="2800" b="1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 Report </a:t>
            </a:r>
          </a:p>
          <a:p>
            <a:pPr algn="l"/>
            <a:r>
              <a:rPr lang="en-GB" sz="2200" b="1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 of the work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fld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9469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I_T8aLaQFuWPAz4qsxqwA"/>
</p:tagLst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318</TotalTime>
  <Words>245</Words>
  <Application>Microsoft Office PowerPoint</Application>
  <PresentationFormat>On-screen Show (4:3)</PresentationFormat>
  <Paragraphs>28</Paragraphs>
  <Slides>3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Office ​​テーマ</vt:lpstr>
      <vt:lpstr>think-cell Folie</vt:lpstr>
      <vt:lpstr>Task Force  on Electro-Magnetic Compatibility  (TF-EMC)  Status report to GRE-82 October 2019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Report WG# to ISO/TC22/SC32 Month dd, 20yy</dc:title>
  <dc:creator>jsae</dc:creator>
  <cp:lastModifiedBy>Konstantin Glukhenkiy</cp:lastModifiedBy>
  <cp:revision>447</cp:revision>
  <cp:lastPrinted>2016-10-19T06:28:33Z</cp:lastPrinted>
  <dcterms:created xsi:type="dcterms:W3CDTF">2014-08-07T00:59:03Z</dcterms:created>
  <dcterms:modified xsi:type="dcterms:W3CDTF">2019-10-18T10:25:37Z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