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7" r:id="rId2"/>
    <p:sldId id="337" r:id="rId3"/>
    <p:sldId id="338" r:id="rId4"/>
    <p:sldId id="339" r:id="rId5"/>
    <p:sldId id="340" r:id="rId6"/>
    <p:sldId id="345" r:id="rId7"/>
    <p:sldId id="346" r:id="rId8"/>
    <p:sldId id="347" r:id="rId9"/>
    <p:sldId id="348" r:id="rId10"/>
    <p:sldId id="325" r:id="rId11"/>
  </p:sldIdLst>
  <p:sldSz cx="9144000" cy="6858000" type="screen4x3"/>
  <p:notesSz cx="6858000" cy="9144000"/>
  <p:defaultTextStyle>
    <a:defPPr>
      <a:defRPr lang="it-IT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t Terburg" initials="BT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CC00"/>
    <a:srgbClr val="D205FB"/>
    <a:srgbClr val="FC6204"/>
    <a:srgbClr val="FB8605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39" autoAdjust="0"/>
    <p:restoredTop sz="93957" autoAdjust="0"/>
  </p:normalViewPr>
  <p:slideViewPr>
    <p:cSldViewPr>
      <p:cViewPr varScale="1">
        <p:scale>
          <a:sx n="67" d="100"/>
          <a:sy n="67" d="100"/>
        </p:scale>
        <p:origin x="1651" y="58"/>
      </p:cViewPr>
      <p:guideLst>
        <p:guide orient="horz" pos="960"/>
        <p:guide pos="292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62" y="-10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C4B4F730-E3AC-4E37-9973-8AB243ECB66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269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4F730-E3AC-4E37-9973-8AB243ECB66C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226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C53E75-67A2-4D18-ACCF-A01438105B48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36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4F730-E3AC-4E37-9973-8AB243ECB66C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909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4F730-E3AC-4E37-9973-8AB243ECB66C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205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4F730-E3AC-4E37-9973-8AB243ECB66C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442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4F730-E3AC-4E37-9973-8AB243ECB66C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6375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4F730-E3AC-4E37-9973-8AB243ECB66C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376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4F730-E3AC-4E37-9973-8AB243ECB66C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393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4F730-E3AC-4E37-9973-8AB243ECB66C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043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4F730-E3AC-4E37-9973-8AB243ECB66C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33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7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7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7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8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6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7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8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7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7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8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10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6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7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8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3124200" y="6237312"/>
            <a:ext cx="2895600" cy="457200"/>
          </a:xfrm>
          <a:noFill/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Document LS-xxxx</a:t>
            </a:r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8" name="Slide Number Placeholder 2"/>
          <p:cNvSpPr>
            <a:spLocks noGrp="1"/>
          </p:cNvSpPr>
          <p:nvPr userDrawn="1"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it-IT"/>
              <a:t>GTB Document No. CE-XXXX</a:t>
            </a:r>
          </a:p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6DD45E-0221-4ACF-A69C-65A61901C5D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152400" y="6019800"/>
            <a:ext cx="21336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defRPr/>
            </a:pPr>
            <a:r>
              <a:rPr lang="it-IT" sz="1800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G T B</a:t>
            </a:r>
          </a:p>
          <a:p>
            <a:pPr algn="l" eaLnBrk="0" hangingPunct="0">
              <a:defRPr/>
            </a:pPr>
            <a:r>
              <a:rPr lang="it-IT" sz="800" b="1" i="1">
                <a:solidFill>
                  <a:srgbClr val="333399"/>
                </a:solidFill>
                <a:latin typeface="Arial" charset="0"/>
              </a:rPr>
              <a:t>The International Automotive Lighting</a:t>
            </a:r>
            <a:br>
              <a:rPr lang="it-IT" sz="800" b="1" i="1">
                <a:solidFill>
                  <a:srgbClr val="333399"/>
                </a:solidFill>
                <a:latin typeface="Arial" charset="0"/>
              </a:rPr>
            </a:br>
            <a:r>
              <a:rPr lang="it-IT" sz="800" b="1" i="1">
                <a:solidFill>
                  <a:srgbClr val="333399"/>
                </a:solidFill>
                <a:latin typeface="Arial" charset="0"/>
              </a:rPr>
              <a:t>and Light Signalling Expert Group</a:t>
            </a:r>
          </a:p>
          <a:p>
            <a:pPr algn="l" eaLnBrk="0" hangingPunct="0">
              <a:spcBef>
                <a:spcPts val="600"/>
              </a:spcBef>
              <a:defRPr/>
            </a:pPr>
            <a:r>
              <a:rPr lang="it-IT" sz="800" b="1" i="1">
                <a:solidFill>
                  <a:srgbClr val="333399"/>
                </a:solidFill>
                <a:latin typeface="Arial" charset="0"/>
              </a:rPr>
              <a:t>G</a:t>
            </a:r>
            <a:r>
              <a:rPr lang="it-IT" sz="800" i="1">
                <a:solidFill>
                  <a:srgbClr val="333399"/>
                </a:solidFill>
                <a:latin typeface="Arial" charset="0"/>
              </a:rPr>
              <a:t>roupe de </a:t>
            </a:r>
            <a:r>
              <a:rPr lang="it-IT" sz="800" b="1" i="1">
                <a:solidFill>
                  <a:srgbClr val="333399"/>
                </a:solidFill>
                <a:latin typeface="Arial" charset="0"/>
              </a:rPr>
              <a:t>T</a:t>
            </a:r>
            <a:r>
              <a:rPr lang="it-IT" sz="800" i="1">
                <a:solidFill>
                  <a:srgbClr val="333399"/>
                </a:solidFill>
                <a:latin typeface="Arial" charset="0"/>
              </a:rPr>
              <a:t>ravail  “</a:t>
            </a:r>
            <a:r>
              <a:rPr lang="it-IT" sz="800" b="1" i="1">
                <a:solidFill>
                  <a:srgbClr val="333399"/>
                </a:solidFill>
                <a:latin typeface="Arial" charset="0"/>
              </a:rPr>
              <a:t>B</a:t>
            </a:r>
            <a:r>
              <a:rPr lang="it-IT" sz="800" i="1">
                <a:solidFill>
                  <a:srgbClr val="333399"/>
                </a:solidFill>
                <a:latin typeface="Arial" charset="0"/>
              </a:rPr>
              <a:t>ruxelles 1952”</a:t>
            </a:r>
            <a:r>
              <a:rPr lang="it-IT" sz="1000" i="1">
                <a:solidFill>
                  <a:srgbClr val="333399"/>
                </a:solidFill>
                <a:latin typeface="Arial" charset="0"/>
              </a:rPr>
              <a:t> </a:t>
            </a:r>
          </a:p>
        </p:txBody>
      </p:sp>
      <p:cxnSp>
        <p:nvCxnSpPr>
          <p:cNvPr id="2" name="Straight Connector 10"/>
          <p:cNvCxnSpPr>
            <a:cxnSpLocks noChangeShapeType="1"/>
          </p:cNvCxnSpPr>
          <p:nvPr userDrawn="1"/>
        </p:nvCxnSpPr>
        <p:spPr bwMode="auto">
          <a:xfrm>
            <a:off x="1066800" y="6172200"/>
            <a:ext cx="8077200" cy="0"/>
          </a:xfrm>
          <a:prstGeom prst="line">
            <a:avLst/>
          </a:prstGeom>
          <a:noFill/>
          <a:ln w="9525" algn="ctr">
            <a:solidFill>
              <a:srgbClr val="333399"/>
            </a:solidFill>
            <a:round/>
            <a:headEnd/>
            <a:tailEnd/>
          </a:ln>
        </p:spPr>
      </p:cxnSp>
      <p:cxnSp>
        <p:nvCxnSpPr>
          <p:cNvPr id="1032" name="Straight Connector 10"/>
          <p:cNvCxnSpPr>
            <a:cxnSpLocks noChangeShapeType="1"/>
          </p:cNvCxnSpPr>
          <p:nvPr userDrawn="1"/>
        </p:nvCxnSpPr>
        <p:spPr bwMode="auto">
          <a:xfrm>
            <a:off x="0" y="6172200"/>
            <a:ext cx="152400" cy="0"/>
          </a:xfrm>
          <a:prstGeom prst="line">
            <a:avLst/>
          </a:prstGeom>
          <a:noFill/>
          <a:ln w="9525" algn="ctr">
            <a:solidFill>
              <a:srgbClr val="333399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37" r:id="rId1"/>
    <p:sldLayoutId id="2147484938" r:id="rId2"/>
    <p:sldLayoutId id="2147484939" r:id="rId3"/>
    <p:sldLayoutId id="2147484940" r:id="rId4"/>
    <p:sldLayoutId id="2147484941" r:id="rId5"/>
    <p:sldLayoutId id="2147484942" r:id="rId6"/>
    <p:sldLayoutId id="2147484943" r:id="rId7"/>
    <p:sldLayoutId id="2147484944" r:id="rId8"/>
    <p:sldLayoutId id="2147484945" r:id="rId9"/>
    <p:sldLayoutId id="2147484946" r:id="rId10"/>
    <p:sldLayoutId id="2147484947" r:id="rId11"/>
    <p:sldLayoutId id="2147484948" r:id="rId12"/>
    <p:sldLayoutId id="2147484949" r:id="rId13"/>
    <p:sldLayoutId id="2147484950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1794" y="1844824"/>
            <a:ext cx="7772400" cy="1143000"/>
          </a:xfrm>
        </p:spPr>
        <p:txBody>
          <a:bodyPr/>
          <a:lstStyle/>
          <a:p>
            <a:pPr eaLnBrk="1" hangingPunct="1"/>
            <a:r>
              <a:rPr lang="it-IT" dirty="0"/>
              <a:t>GTB</a:t>
            </a:r>
            <a:endParaRPr lang="it-IT" dirty="0">
              <a:solidFill>
                <a:srgbClr val="3333FF"/>
              </a:solidFill>
            </a:endParaRPr>
          </a:p>
        </p:txBody>
      </p:sp>
      <p:graphicFrame>
        <p:nvGraphicFramePr>
          <p:cNvPr id="6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637097"/>
              </p:ext>
            </p:extLst>
          </p:nvPr>
        </p:nvGraphicFramePr>
        <p:xfrm>
          <a:off x="215516" y="224644"/>
          <a:ext cx="8604956" cy="807720"/>
        </p:xfrm>
        <a:graphic>
          <a:graphicData uri="http://schemas.openxmlformats.org/drawingml/2006/table">
            <a:tbl>
              <a:tblPr/>
              <a:tblGrid>
                <a:gridCol w="4516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072">
                <a:tc>
                  <a:txBody>
                    <a:bodyPr/>
                    <a:lstStyle/>
                    <a:p>
                      <a:pPr marL="177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Transmitted by the expert from GTB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7795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Informal document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GRE-81-03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1377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(81st GRE, 15 - 18  April 2019,</a:t>
                      </a:r>
                    </a:p>
                    <a:p>
                      <a:pPr marL="137795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 agenda item 5)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44">
                <a:tc>
                  <a:txBody>
                    <a:bodyPr/>
                    <a:lstStyle/>
                    <a:p>
                      <a:pPr marL="809625" marR="0" lvl="0" indent="-269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09625" marR="0" lvl="0" indent="-269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810297" y="3645024"/>
            <a:ext cx="79037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latin typeface="+mn-lt"/>
              </a:rPr>
              <a:t>Substitute Light Sources </a:t>
            </a:r>
          </a:p>
          <a:p>
            <a:pPr algn="ctr"/>
            <a:r>
              <a:rPr lang="en-US" b="1" dirty="0">
                <a:ln w="0"/>
                <a:latin typeface="+mn-lt"/>
              </a:rPr>
              <a:t>Equivalence Reports for C5W and R5W</a:t>
            </a:r>
          </a:p>
          <a:p>
            <a:pPr algn="ctr"/>
            <a:endParaRPr lang="de-DE" b="1" dirty="0">
              <a:ln w="0"/>
              <a:latin typeface="+mn-lt"/>
            </a:endParaRPr>
          </a:p>
          <a:p>
            <a:pPr algn="ctr"/>
            <a:r>
              <a:rPr lang="de-DE" cap="none" spc="0" dirty="0">
                <a:ln w="0"/>
                <a:latin typeface="+mn-lt"/>
              </a:rPr>
              <a:t>In support of </a:t>
            </a:r>
            <a:r>
              <a:rPr lang="de-DE" cap="none" spc="0" dirty="0" err="1">
                <a:ln w="0"/>
                <a:latin typeface="+mn-lt"/>
              </a:rPr>
              <a:t>document</a:t>
            </a:r>
            <a:r>
              <a:rPr lang="de-DE" cap="none" spc="0" dirty="0">
                <a:ln w="0"/>
                <a:latin typeface="+mn-lt"/>
              </a:rPr>
              <a:t> </a:t>
            </a:r>
            <a:r>
              <a:rPr lang="de-DE" dirty="0">
                <a:ln w="0"/>
                <a:latin typeface="+mn-lt"/>
              </a:rPr>
              <a:t>ECE/TRANS/WP.29/GRE/2019/9</a:t>
            </a:r>
            <a:endParaRPr lang="de-DE" sz="1600" dirty="0">
              <a:ln w="0"/>
              <a:solidFill>
                <a:srgbClr val="FF0000"/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85800" y="908050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en-US" kern="0" dirty="0">
              <a:latin typeface="+mj-lt"/>
            </a:endParaRPr>
          </a:p>
          <a:p>
            <a:pPr algn="ctr" eaLnBrk="0" hangingPunct="0">
              <a:defRPr/>
            </a:pPr>
            <a:endParaRPr lang="en-US" kern="0" dirty="0">
              <a:latin typeface="+mj-lt"/>
            </a:endParaRPr>
          </a:p>
          <a:p>
            <a:pPr algn="ctr" eaLnBrk="0" hangingPunct="0">
              <a:defRPr/>
            </a:pPr>
            <a:endParaRPr lang="en-US" kern="0" dirty="0">
              <a:latin typeface="+mj-lt"/>
            </a:endParaRPr>
          </a:p>
          <a:p>
            <a:pPr algn="ctr" eaLnBrk="0" hangingPunct="0">
              <a:defRPr/>
            </a:pPr>
            <a:endParaRPr lang="en-US" kern="0" dirty="0">
              <a:latin typeface="+mj-lt"/>
            </a:endParaRPr>
          </a:p>
          <a:p>
            <a:pPr algn="ctr" eaLnBrk="0" hangingPunct="0">
              <a:defRPr/>
            </a:pPr>
            <a:endParaRPr lang="en-US" kern="0" dirty="0">
              <a:latin typeface="+mj-lt"/>
            </a:endParaRPr>
          </a:p>
          <a:p>
            <a:pPr algn="ctr" eaLnBrk="0" hangingPunct="0">
              <a:defRPr/>
            </a:pPr>
            <a:endParaRPr lang="en-US" kern="0" dirty="0">
              <a:latin typeface="+mj-lt"/>
            </a:endParaRPr>
          </a:p>
          <a:p>
            <a:pPr algn="ctr" eaLnBrk="0" hangingPunct="0">
              <a:defRPr/>
            </a:pPr>
            <a:r>
              <a:rPr lang="en-US" kern="0" dirty="0">
                <a:latin typeface="+mj-lt"/>
              </a:rPr>
              <a:t>END</a:t>
            </a:r>
            <a:endParaRPr lang="en-GB" kern="0" dirty="0">
              <a:latin typeface="+mj-lt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92C9F2BD-890F-449C-BD34-E7F525B14626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</a:p>
          <a:p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Equivalence Report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886200"/>
            <a:ext cx="8604956" cy="17526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C5W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US" dirty="0"/>
              <a:t>According to Regulation No. 128</a:t>
            </a:r>
          </a:p>
          <a:p>
            <a:r>
              <a:rPr lang="en-US" dirty="0"/>
              <a:t>Equivalence Requirements GRE-80-02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</a:p>
          <a:p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81083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 for Equivalence of Parameters 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C5W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9F2BD-890F-449C-BD34-E7F525B14626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91072" y="1109700"/>
            <a:ext cx="8352928" cy="540060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u="sng" dirty="0"/>
              <a:t>Parameters</a:t>
            </a:r>
            <a:r>
              <a:rPr lang="en-GB" sz="1100" dirty="0"/>
              <a:t>		</a:t>
            </a:r>
            <a:r>
              <a:rPr lang="en-GB" sz="1100" u="sng" dirty="0"/>
              <a:t>Check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3.1.	Parameters with the same values	</a:t>
            </a:r>
          </a:p>
          <a:p>
            <a:pPr marL="0" indent="0">
              <a:buNone/>
              <a:tabLst>
                <a:tab pos="352425" algn="l"/>
                <a:tab pos="1071563" algn="l"/>
                <a:tab pos="6456363" algn="r"/>
              </a:tabLst>
            </a:pPr>
            <a:r>
              <a:rPr lang="en-GB" sz="1100" dirty="0"/>
              <a:t>	3.1.1.	Holder (as in in accordance with the given IEC Publication 60061)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3.1.2.	Maximum lamp outline dimensions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3.1.3.	Electrical connector	</a:t>
            </a:r>
            <a:r>
              <a:rPr lang="en-GB" sz="1100" i="1" dirty="0">
                <a:solidFill>
                  <a:srgbClr val="3333FF"/>
                </a:solidFill>
              </a:rPr>
              <a:t>n/a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3.1.4.	Test voltage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3.1.5.	Objective luminous flux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3.1.6.	Colour of emitted light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3.1.7.	Light centre length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3.1.8.	Distortion free zone (if any)	</a:t>
            </a:r>
            <a:r>
              <a:rPr lang="en-GB" sz="1100" i="1" dirty="0">
                <a:solidFill>
                  <a:srgbClr val="3333FF"/>
                </a:solidFill>
              </a:rPr>
              <a:t>n/a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3.2.	Parameters with similar values	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3.2.1.	Normalized luminous intensity distribution	</a:t>
            </a:r>
            <a:r>
              <a:rPr lang="en-GB" sz="1100" i="1" dirty="0">
                <a:solidFill>
                  <a:srgbClr val="3333FF"/>
                </a:solidFill>
              </a:rPr>
              <a:t>see page 4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3.2.2.	Size and position of the light-emitting-area	 </a:t>
            </a:r>
            <a:r>
              <a:rPr lang="en-GB" sz="1100" i="1" dirty="0">
                <a:solidFill>
                  <a:srgbClr val="3333FF"/>
                </a:solidFill>
              </a:rPr>
              <a:t>see page 5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3.2.3.	Homogeneity of the light-emitting-area	 </a:t>
            </a:r>
            <a:r>
              <a:rPr lang="en-GB" sz="1100" i="1" dirty="0">
                <a:solidFill>
                  <a:srgbClr val="3333FF"/>
                </a:solidFill>
              </a:rPr>
              <a:t>see page 5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3.3.	Parameters with different values	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3.3.1.	Maximum electrical power consumption	</a:t>
            </a:r>
            <a:r>
              <a:rPr lang="en-GB" sz="1100" i="1" dirty="0">
                <a:solidFill>
                  <a:srgbClr val="3333FF"/>
                </a:solidFill>
              </a:rPr>
              <a:t>2W</a:t>
            </a:r>
            <a:r>
              <a:rPr lang="en-GB" sz="1100" dirty="0"/>
              <a:t>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3.3.2.	The minimum voltage range	</a:t>
            </a:r>
            <a:r>
              <a:rPr lang="en-GB" sz="1100" i="1" dirty="0">
                <a:solidFill>
                  <a:srgbClr val="3333FF"/>
                </a:solidFill>
              </a:rPr>
              <a:t>R128 Annex 4 (9-16V)</a:t>
            </a:r>
            <a:r>
              <a:rPr lang="de-DE" sz="1100" i="1" dirty="0">
                <a:solidFill>
                  <a:srgbClr val="3333FF"/>
                </a:solidFill>
                <a:latin typeface="Symbol" pitchFamily="18" charset="2"/>
                <a:sym typeface="Wingdings"/>
              </a:rPr>
              <a:t>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3.3.3.	The spectral content	</a:t>
            </a:r>
            <a:r>
              <a:rPr lang="en-US" sz="1100" i="1" dirty="0">
                <a:solidFill>
                  <a:srgbClr val="3333FF"/>
                </a:solidFill>
              </a:rPr>
              <a:t> R128 par. 3.12.4.** [in combination with functional interlock]</a:t>
            </a:r>
            <a:r>
              <a:rPr lang="en-GB" sz="1100" dirty="0"/>
              <a:t>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3.3.4.	</a:t>
            </a:r>
            <a:r>
              <a:rPr lang="en-US" sz="1100" dirty="0"/>
              <a:t>Functional interlock between light source and application	</a:t>
            </a:r>
            <a:r>
              <a:rPr lang="en-US" sz="1100" i="1" u="sng" dirty="0">
                <a:solidFill>
                  <a:srgbClr val="3333FF"/>
                </a:solidFill>
              </a:rPr>
              <a:t>IEC Cap:</a:t>
            </a:r>
            <a:r>
              <a:rPr lang="en-US" sz="1100" i="1" dirty="0">
                <a:solidFill>
                  <a:srgbClr val="3333FF"/>
                </a:solidFill>
              </a:rPr>
              <a:t> SVX8.5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3.4.	Additional parameters	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3.4.1.	Thermal behaviour	 </a:t>
            </a:r>
            <a:r>
              <a:rPr lang="en-GB" sz="1100" i="1" dirty="0">
                <a:solidFill>
                  <a:srgbClr val="3333FF"/>
                </a:solidFill>
              </a:rPr>
              <a:t>R128 Annex 4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 </a:t>
            </a:r>
            <a:endParaRPr lang="en-GB" sz="1100" dirty="0"/>
          </a:p>
          <a:p>
            <a:pPr>
              <a:buAutoNum type="arabicPeriod" startAt="4"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Requirements regarding failure detection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4.1	Failure detection	</a:t>
            </a:r>
            <a:r>
              <a:rPr lang="en-GB" sz="1100" i="1" dirty="0">
                <a:solidFill>
                  <a:srgbClr val="3333FF"/>
                </a:solidFill>
              </a:rPr>
              <a:t>75 …. 170 mA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 </a:t>
            </a:r>
            <a:endParaRPr lang="en-GB" sz="1100" dirty="0">
              <a:sym typeface="Wingdings"/>
            </a:endParaRP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>
                <a:sym typeface="Wingdings"/>
              </a:rPr>
              <a:t>	</a:t>
            </a:r>
            <a:r>
              <a:rPr lang="en-GB" sz="1100" dirty="0"/>
              <a:t>4.2	Failure behaviour	</a:t>
            </a:r>
            <a:r>
              <a:rPr lang="en-US" sz="1100" i="1" dirty="0">
                <a:solidFill>
                  <a:srgbClr val="3333FF"/>
                </a:solidFill>
                <a:sym typeface="Wingdings"/>
              </a:rPr>
              <a:t>below 25 mA</a:t>
            </a:r>
            <a:r>
              <a:rPr lang="en-GB" sz="1100" i="1" dirty="0">
                <a:solidFill>
                  <a:srgbClr val="3333FF"/>
                </a:solidFill>
              </a:rPr>
              <a:t>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US" sz="1100" dirty="0">
              <a:sym typeface="Wingdings"/>
            </a:endParaRP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		</a:t>
            </a:r>
            <a:r>
              <a:rPr lang="en-GB" sz="1100" i="1" dirty="0">
                <a:solidFill>
                  <a:srgbClr val="3333FF"/>
                </a:solidFill>
              </a:rPr>
              <a:t>no flash R128 3.12.3.**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 </a:t>
            </a:r>
            <a:endParaRPr lang="en-GB" sz="11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6237312"/>
            <a:ext cx="26548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 GRE-adopted proposal GRE/2018/39</a:t>
            </a:r>
          </a:p>
        </p:txBody>
      </p:sp>
    </p:spTree>
    <p:extLst>
      <p:ext uri="{BB962C8B-B14F-4D97-AF65-F5344CB8AC3E}">
        <p14:creationId xmlns:p14="http://schemas.microsoft.com/office/powerpoint/2010/main" val="401546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Normalised</a:t>
            </a:r>
            <a:r>
              <a:rPr lang="en-US" dirty="0"/>
              <a:t> Intensity Distribution 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C5W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9F2BD-890F-449C-BD34-E7F525B14626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616578"/>
            <a:ext cx="6905241" cy="446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</a:p>
          <a:p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7" name="Textfeld 5"/>
          <p:cNvSpPr txBox="1"/>
          <p:nvPr/>
        </p:nvSpPr>
        <p:spPr>
          <a:xfrm>
            <a:off x="7732825" y="34341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+mn-lt"/>
              </a:rPr>
              <a:t>C0</a:t>
            </a:r>
          </a:p>
        </p:txBody>
      </p:sp>
    </p:spTree>
    <p:extLst>
      <p:ext uri="{BB962C8B-B14F-4D97-AF65-F5344CB8AC3E}">
        <p14:creationId xmlns:p14="http://schemas.microsoft.com/office/powerpoint/2010/main" val="137873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Size, Position and Homogeneity of the Light-Emitting-Area </a:t>
            </a:r>
            <a:r>
              <a:rPr lang="en-US" dirty="0">
                <a:solidFill>
                  <a:schemeClr val="accent2"/>
                </a:solidFill>
              </a:rPr>
              <a:t>C5W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9F2BD-890F-449C-BD34-E7F525B14626}" type="slidenum">
              <a:rPr lang="it-IT" smtClean="0"/>
              <a:pPr/>
              <a:t>5</a:t>
            </a:fld>
            <a:endParaRPr lang="it-IT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4442" y="1369406"/>
            <a:ext cx="7701994" cy="4723890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68176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Equivalence Report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R5W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US" dirty="0"/>
              <a:t>According to Regulation No. 128</a:t>
            </a:r>
          </a:p>
          <a:p>
            <a:r>
              <a:rPr lang="en-US" dirty="0"/>
              <a:t>Equivalence Requirements GRE-80-02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</a:p>
          <a:p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09331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 for Equivalence of Parameters 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R5W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9F2BD-890F-449C-BD34-E7F525B14626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</a:p>
          <a:p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47564" y="1052736"/>
            <a:ext cx="8352928" cy="4896544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u="sng" dirty="0"/>
              <a:t>Parameters</a:t>
            </a:r>
            <a:r>
              <a:rPr lang="en-GB" sz="1100" dirty="0"/>
              <a:t>		</a:t>
            </a:r>
            <a:r>
              <a:rPr lang="en-GB" sz="1100" u="sng" dirty="0"/>
              <a:t>Check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3.1.	Parameters with the same values	</a:t>
            </a:r>
          </a:p>
          <a:p>
            <a:pPr marL="0" indent="0">
              <a:buNone/>
              <a:tabLst>
                <a:tab pos="352425" algn="l"/>
                <a:tab pos="1071563" algn="l"/>
                <a:tab pos="6456363" algn="r"/>
              </a:tabLst>
            </a:pPr>
            <a:r>
              <a:rPr lang="en-GB" sz="1100" dirty="0"/>
              <a:t>	3.1.1.	Holder (as in in accordance with the given IEC Publication 60061)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3.1.2.	Maximum lamp outline dimensions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3.1.3.	Electrical connector	</a:t>
            </a:r>
            <a:r>
              <a:rPr lang="en-GB" sz="1100" i="1" dirty="0">
                <a:solidFill>
                  <a:srgbClr val="3333FF"/>
                </a:solidFill>
              </a:rPr>
              <a:t>n/a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3.1.4.	Test voltage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3.1.5.	Objective luminous flux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3.1.6.	Colour of emitted light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3.1.7.	Light centre length	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 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3.1.8.	Distortion free zone (if any)	</a:t>
            </a:r>
            <a:r>
              <a:rPr lang="en-GB" sz="1100" i="1" dirty="0">
                <a:solidFill>
                  <a:srgbClr val="3333FF"/>
                </a:solidFill>
              </a:rPr>
              <a:t>n/a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3.2.	Parameters with similar values	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3.2.1.	Normalized luminous intensity distribution	</a:t>
            </a:r>
            <a:r>
              <a:rPr lang="en-GB" sz="1100" i="1" dirty="0">
                <a:solidFill>
                  <a:srgbClr val="3333FF"/>
                </a:solidFill>
              </a:rPr>
              <a:t>see page 8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3.2.2.	Size and position of the light-emitting-area	 </a:t>
            </a:r>
            <a:r>
              <a:rPr lang="en-GB" sz="1100" i="1" dirty="0">
                <a:solidFill>
                  <a:srgbClr val="3333FF"/>
                </a:solidFill>
              </a:rPr>
              <a:t>see page 9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3.2.3.	Homogeneity of the light-emitting-area	 </a:t>
            </a:r>
            <a:r>
              <a:rPr lang="en-GB" sz="1100" i="1" dirty="0">
                <a:solidFill>
                  <a:srgbClr val="3333FF"/>
                </a:solidFill>
              </a:rPr>
              <a:t>see page 9</a:t>
            </a:r>
            <a:r>
              <a:rPr lang="en-GB" sz="1100" dirty="0"/>
              <a:t>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3.3.	Parameters with different values	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3.3.1.	Maximum electrical power consumption	</a:t>
            </a:r>
            <a:r>
              <a:rPr lang="en-GB" sz="1100" i="1" dirty="0">
                <a:solidFill>
                  <a:srgbClr val="3333FF"/>
                </a:solidFill>
              </a:rPr>
              <a:t>2W</a:t>
            </a:r>
            <a:r>
              <a:rPr lang="en-GB" sz="1100" dirty="0"/>
              <a:t>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3.3.2.	The minimum voltage range	</a:t>
            </a:r>
            <a:r>
              <a:rPr lang="en-GB" sz="1100" i="1" dirty="0">
                <a:solidFill>
                  <a:srgbClr val="3333FF"/>
                </a:solidFill>
              </a:rPr>
              <a:t>R128 Annex 4 (9-16V)</a:t>
            </a:r>
            <a:r>
              <a:rPr lang="de-DE" sz="1100" i="1" dirty="0">
                <a:solidFill>
                  <a:srgbClr val="3333FF"/>
                </a:solidFill>
                <a:latin typeface="Symbol" pitchFamily="18" charset="2"/>
                <a:sym typeface="Wingdings"/>
              </a:rPr>
              <a:t>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3.3.3.	The spectral content	 </a:t>
            </a:r>
            <a:r>
              <a:rPr lang="en-US" sz="1100" i="1" dirty="0">
                <a:solidFill>
                  <a:srgbClr val="3333FF"/>
                </a:solidFill>
              </a:rPr>
              <a:t>R128 par. 3.12.4.** [in combination with functional interlock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</a:t>
            </a:r>
            <a:r>
              <a:rPr lang="en-US" sz="1100" dirty="0"/>
              <a:t>3.3.4.	Functional interlock between light source and application	</a:t>
            </a:r>
            <a:r>
              <a:rPr lang="en-US" sz="1100" i="1" u="sng" dirty="0">
                <a:solidFill>
                  <a:srgbClr val="3333FF"/>
                </a:solidFill>
              </a:rPr>
              <a:t>IEC Cap:</a:t>
            </a:r>
            <a:r>
              <a:rPr lang="en-US" sz="1100" i="1" dirty="0">
                <a:solidFill>
                  <a:srgbClr val="3333FF"/>
                </a:solidFill>
              </a:rPr>
              <a:t> BA15s-3(110°)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3.4.	Additional parameters	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3.4.1.	Thermal behaviour	 </a:t>
            </a:r>
            <a:r>
              <a:rPr lang="en-GB" sz="1100" i="1" dirty="0">
                <a:solidFill>
                  <a:srgbClr val="3333FF"/>
                </a:solidFill>
              </a:rPr>
              <a:t>R128 Annex 4</a:t>
            </a:r>
          </a:p>
          <a:p>
            <a:pPr>
              <a:buAutoNum type="arabicPeriod" startAt="4"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Requirements regarding failure detection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/>
              <a:t>	4.1	Failure detection	</a:t>
            </a:r>
            <a:r>
              <a:rPr lang="en-GB" sz="1100" i="1" dirty="0">
                <a:solidFill>
                  <a:srgbClr val="3333FF"/>
                </a:solidFill>
              </a:rPr>
              <a:t>75 …. 170 mA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>
              <a:sym typeface="Wingdings"/>
            </a:endParaRP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GB" sz="1100" dirty="0">
                <a:sym typeface="Wingdings"/>
              </a:rPr>
              <a:t>	</a:t>
            </a:r>
            <a:r>
              <a:rPr lang="en-GB" sz="1100" dirty="0"/>
              <a:t>4.2	Failure behaviour	</a:t>
            </a:r>
            <a:r>
              <a:rPr lang="en-US" sz="1100" dirty="0">
                <a:sym typeface="Wingdings"/>
              </a:rPr>
              <a:t> </a:t>
            </a:r>
            <a:r>
              <a:rPr lang="en-US" sz="1100" i="1" dirty="0">
                <a:solidFill>
                  <a:srgbClr val="3333FF"/>
                </a:solidFill>
                <a:sym typeface="Wingdings"/>
              </a:rPr>
              <a:t>below 25 mA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r>
              <a:rPr lang="en-US" sz="1100" dirty="0">
                <a:sym typeface="Wingdings"/>
              </a:rPr>
              <a:t> </a:t>
            </a:r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r>
              <a:rPr lang="en-US" sz="1100" dirty="0">
                <a:sym typeface="Wingdings"/>
              </a:rPr>
              <a:t>			</a:t>
            </a:r>
            <a:r>
              <a:rPr lang="en-GB" sz="1100" i="1" dirty="0">
                <a:solidFill>
                  <a:srgbClr val="3333FF"/>
                </a:solidFill>
              </a:rPr>
              <a:t>no flash R128 3.12.3.** </a:t>
            </a:r>
            <a:r>
              <a:rPr lang="de-DE" sz="1100" dirty="0">
                <a:solidFill>
                  <a:srgbClr val="00B050"/>
                </a:solidFill>
                <a:latin typeface="Symbol" pitchFamily="18" charset="2"/>
                <a:sym typeface="Wingdings"/>
              </a:rPr>
              <a:t></a:t>
            </a:r>
            <a:endParaRPr lang="en-GB" sz="1100" dirty="0"/>
          </a:p>
          <a:p>
            <a:pPr marL="0" indent="0">
              <a:buNone/>
              <a:tabLst>
                <a:tab pos="352425" algn="l"/>
                <a:tab pos="1071563" algn="l"/>
                <a:tab pos="6453188" algn="r"/>
              </a:tabLst>
            </a:pPr>
            <a:endParaRPr lang="en-GB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5508104" y="6237312"/>
            <a:ext cx="26548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 GRE-adopted proposal GRE/2018/39</a:t>
            </a:r>
          </a:p>
        </p:txBody>
      </p:sp>
    </p:spTree>
    <p:extLst>
      <p:ext uri="{BB962C8B-B14F-4D97-AF65-F5344CB8AC3E}">
        <p14:creationId xmlns:p14="http://schemas.microsoft.com/office/powerpoint/2010/main" val="258251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Normalised</a:t>
            </a:r>
            <a:r>
              <a:rPr lang="en-US" dirty="0"/>
              <a:t> Intensity Distribution 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R5W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9F2BD-890F-449C-BD34-E7F525B14626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</a:p>
          <a:p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844824"/>
            <a:ext cx="6552037" cy="4234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5"/>
          <p:cNvSpPr txBox="1"/>
          <p:nvPr/>
        </p:nvSpPr>
        <p:spPr>
          <a:xfrm>
            <a:off x="7596336" y="350100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+mn-lt"/>
              </a:rPr>
              <a:t>C0</a:t>
            </a:r>
          </a:p>
        </p:txBody>
      </p:sp>
    </p:spTree>
    <p:extLst>
      <p:ext uri="{BB962C8B-B14F-4D97-AF65-F5344CB8AC3E}">
        <p14:creationId xmlns:p14="http://schemas.microsoft.com/office/powerpoint/2010/main" val="152523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Size, Position and Homogeneity of the Light-Emitting-Area </a:t>
            </a:r>
            <a:r>
              <a:rPr lang="en-US" dirty="0">
                <a:solidFill>
                  <a:schemeClr val="accent2"/>
                </a:solidFill>
              </a:rPr>
              <a:t>R5W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9F2BD-890F-449C-BD34-E7F525B14626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457200"/>
          </a:xfrm>
        </p:spPr>
        <p:txBody>
          <a:bodyPr/>
          <a:lstStyle/>
          <a:p>
            <a:r>
              <a:rPr lang="it-IT" dirty="0">
                <a:latin typeface="Calibri" pitchFamily="34" charset="0"/>
              </a:rPr>
              <a:t>GTB </a:t>
            </a:r>
            <a:r>
              <a:rPr lang="it-IT" dirty="0" err="1">
                <a:latin typeface="Calibri" pitchFamily="34" charset="0"/>
              </a:rPr>
              <a:t>Document</a:t>
            </a:r>
            <a:r>
              <a:rPr lang="it-IT" dirty="0">
                <a:latin typeface="Calibri" pitchFamily="34" charset="0"/>
              </a:rPr>
              <a:t> CE-5551</a:t>
            </a:r>
          </a:p>
          <a:p>
            <a:endParaRPr lang="it-IT" dirty="0"/>
          </a:p>
          <a:p>
            <a:endParaRPr lang="it-IT" dirty="0">
              <a:solidFill>
                <a:srgbClr val="FF0000"/>
              </a:solidFill>
              <a:latin typeface="Calibri" pitchFamily="34" charset="0"/>
            </a:endParaRPr>
          </a:p>
          <a:p>
            <a:endParaRPr lang="it-IT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410758"/>
            <a:ext cx="7898546" cy="464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4783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A7EB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A7EB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171</Words>
  <Application>Microsoft Office PowerPoint</Application>
  <PresentationFormat>On-screen Show (4:3)</PresentationFormat>
  <Paragraphs>118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Mincho</vt:lpstr>
      <vt:lpstr>Arial</vt:lpstr>
      <vt:lpstr>Arial Black</vt:lpstr>
      <vt:lpstr>Calibri</vt:lpstr>
      <vt:lpstr>Symbol</vt:lpstr>
      <vt:lpstr>Tahoma</vt:lpstr>
      <vt:lpstr>Times New Roman</vt:lpstr>
      <vt:lpstr>Wingdings</vt:lpstr>
      <vt:lpstr>Struttura predefinita</vt:lpstr>
      <vt:lpstr>GTB</vt:lpstr>
      <vt:lpstr>Equivalence Report</vt:lpstr>
      <vt:lpstr>Checklist for Equivalence of Parameters  C5W</vt:lpstr>
      <vt:lpstr>Normalised Intensity Distribution  C5W</vt:lpstr>
      <vt:lpstr>Size, Position and Homogeneity of the Light-Emitting-Area C5W</vt:lpstr>
      <vt:lpstr>Equivalence Report</vt:lpstr>
      <vt:lpstr>Checklist for Equivalence of Parameters  R5W</vt:lpstr>
      <vt:lpstr>Normalised Intensity Distribution  R5W</vt:lpstr>
      <vt:lpstr>Size, Position and Homogeneity of the Light-Emitting-Area R5W</vt:lpstr>
      <vt:lpstr>PowerPoint Presentation</vt:lpstr>
    </vt:vector>
  </TitlesOfParts>
  <Company>CUNA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GTB Working Group  Light Sources</dc:title>
  <dc:subject>Progress report to GRE</dc:subject>
  <dc:creator>Ad de Visser</dc:creator>
  <cp:lastModifiedBy>Konstantin Glukhenkiy</cp:lastModifiedBy>
  <cp:revision>661</cp:revision>
  <dcterms:created xsi:type="dcterms:W3CDTF">2011-02-15T18:00:14Z</dcterms:created>
  <dcterms:modified xsi:type="dcterms:W3CDTF">2019-03-12T15:47:36Z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c8e0fde-d954-47be-ab67-d16694a3feef_Enabled">
    <vt:lpwstr>True</vt:lpwstr>
  </property>
  <property fmtid="{D5CDD505-2E9C-101B-9397-08002B2CF9AE}" pid="3" name="MSIP_Label_1c8e0fde-d954-47be-ab67-d16694a3feef_SiteId">
    <vt:lpwstr>ec1ca250-c234-4d56-a76b-7dfb9eee0c46</vt:lpwstr>
  </property>
  <property fmtid="{D5CDD505-2E9C-101B-9397-08002B2CF9AE}" pid="4" name="MSIP_Label_1c8e0fde-d954-47be-ab67-d16694a3feef_Ref">
    <vt:lpwstr>https://api.informationprotection.azure.com/api/ec1ca250-c234-4d56-a76b-7dfb9eee0c46</vt:lpwstr>
  </property>
  <property fmtid="{D5CDD505-2E9C-101B-9397-08002B2CF9AE}" pid="5" name="MSIP_Label_1c8e0fde-d954-47be-ab67-d16694a3feef_Owner">
    <vt:lpwstr>Bart.Terburg@osram.com</vt:lpwstr>
  </property>
  <property fmtid="{D5CDD505-2E9C-101B-9397-08002B2CF9AE}" pid="6" name="MSIP_Label_1c8e0fde-d954-47be-ab67-d16694a3feef_SetDate">
    <vt:lpwstr>2019-01-13T21:09:51.4260427-05:00</vt:lpwstr>
  </property>
  <property fmtid="{D5CDD505-2E9C-101B-9397-08002B2CF9AE}" pid="7" name="MSIP_Label_1c8e0fde-d954-47be-ab67-d16694a3feef_Name">
    <vt:lpwstr>Internal Use</vt:lpwstr>
  </property>
  <property fmtid="{D5CDD505-2E9C-101B-9397-08002B2CF9AE}" pid="8" name="MSIP_Label_1c8e0fde-d954-47be-ab67-d16694a3feef_Application">
    <vt:lpwstr>Microsoft Azure Information Protection</vt:lpwstr>
  </property>
  <property fmtid="{D5CDD505-2E9C-101B-9397-08002B2CF9AE}" pid="9" name="MSIP_Label_1c8e0fde-d954-47be-ab67-d16694a3feef_Extended_MSFT_Method">
    <vt:lpwstr>Automatic</vt:lpwstr>
  </property>
  <property fmtid="{D5CDD505-2E9C-101B-9397-08002B2CF9AE}" pid="10" name="MSIP_Label_f9dda1df-3fca-45c7-91be-5629a3733338_Enabled">
    <vt:lpwstr>True</vt:lpwstr>
  </property>
  <property fmtid="{D5CDD505-2E9C-101B-9397-08002B2CF9AE}" pid="11" name="MSIP_Label_f9dda1df-3fca-45c7-91be-5629a3733338_SiteId">
    <vt:lpwstr>ec1ca250-c234-4d56-a76b-7dfb9eee0c46</vt:lpwstr>
  </property>
  <property fmtid="{D5CDD505-2E9C-101B-9397-08002B2CF9AE}" pid="12" name="MSIP_Label_f9dda1df-3fca-45c7-91be-5629a3733338_Ref">
    <vt:lpwstr>https://api.informationprotection.azure.com/api/ec1ca250-c234-4d56-a76b-7dfb9eee0c46</vt:lpwstr>
  </property>
  <property fmtid="{D5CDD505-2E9C-101B-9397-08002B2CF9AE}" pid="13" name="MSIP_Label_f9dda1df-3fca-45c7-91be-5629a3733338_Owner">
    <vt:lpwstr>Bart.Terburg@osram.com</vt:lpwstr>
  </property>
  <property fmtid="{D5CDD505-2E9C-101B-9397-08002B2CF9AE}" pid="14" name="MSIP_Label_f9dda1df-3fca-45c7-91be-5629a3733338_SetDate">
    <vt:lpwstr>2019-01-13T21:09:51.4260427-05:00</vt:lpwstr>
  </property>
  <property fmtid="{D5CDD505-2E9C-101B-9397-08002B2CF9AE}" pid="15" name="MSIP_Label_f9dda1df-3fca-45c7-91be-5629a3733338_Name">
    <vt:lpwstr>All employees (unprotected)</vt:lpwstr>
  </property>
  <property fmtid="{D5CDD505-2E9C-101B-9397-08002B2CF9AE}" pid="16" name="MSIP_Label_f9dda1df-3fca-45c7-91be-5629a3733338_Application">
    <vt:lpwstr>Microsoft Azure Information Protection</vt:lpwstr>
  </property>
  <property fmtid="{D5CDD505-2E9C-101B-9397-08002B2CF9AE}" pid="17" name="MSIP_Label_f9dda1df-3fca-45c7-91be-5629a3733338_Extended_MSFT_Method">
    <vt:lpwstr>Automatic</vt:lpwstr>
  </property>
  <property fmtid="{D5CDD505-2E9C-101B-9397-08002B2CF9AE}" pid="18" name="MSIP_Label_f9dda1df-3fca-45c7-91be-5629a3733338_Parent">
    <vt:lpwstr>1c8e0fde-d954-47be-ab67-d16694a3feef</vt:lpwstr>
  </property>
  <property fmtid="{D5CDD505-2E9C-101B-9397-08002B2CF9AE}" pid="19" name="Sensitivity">
    <vt:lpwstr>Internal Use All employees (unprotected)</vt:lpwstr>
  </property>
</Properties>
</file>