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37" userDrawn="1">
          <p15:clr>
            <a:srgbClr val="A4A3A4"/>
          </p15:clr>
        </p15:guide>
        <p15:guide id="2" pos="567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6C57"/>
    <a:srgbClr val="315F52"/>
    <a:srgbClr val="2A504C"/>
    <a:srgbClr val="318DDE"/>
    <a:srgbClr val="F875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 showGuides="1">
      <p:cViewPr>
        <p:scale>
          <a:sx n="32" d="100"/>
          <a:sy n="32" d="100"/>
        </p:scale>
        <p:origin x="2118" y="-102"/>
      </p:cViewPr>
      <p:guideLst>
        <p:guide orient="horz" pos="7937"/>
        <p:guide pos="56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199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646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240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729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891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74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500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054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178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448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565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9017A-ED2F-4655-90AE-A5F3D53E8E2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254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9.jpeg"/><Relationship Id="rId3" Type="http://schemas.microsoft.com/office/2007/relationships/hdphoto" Target="../media/hdphoto1.wdp"/><Relationship Id="rId7" Type="http://schemas.openxmlformats.org/officeDocument/2006/relationships/image" Target="../media/image3.jpeg"/><Relationship Id="rId12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unece.org/publications/oes/welcome.html" TargetMode="External"/><Relationship Id="rId11" Type="http://schemas.openxmlformats.org/officeDocument/2006/relationships/image" Target="../media/image7.jpeg"/><Relationship Id="rId5" Type="http://schemas.openxmlformats.org/officeDocument/2006/relationships/hyperlink" Target="https://www.unece.org/trade/agr/standard/dry/DDP-Standards.html" TargetMode="External"/><Relationship Id="rId10" Type="http://schemas.openxmlformats.org/officeDocument/2006/relationships/image" Target="../media/image6.jpeg"/><Relationship Id="rId4" Type="http://schemas.openxmlformats.org/officeDocument/2006/relationships/image" Target="../media/image2.png"/><Relationship Id="rId9" Type="http://schemas.openxmlformats.org/officeDocument/2006/relationships/image" Target="../media/image5.jpeg"/><Relationship Id="rId1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9DF5E25-5AAF-427C-BF50-45B53E3F13E7}"/>
              </a:ext>
            </a:extLst>
          </p:cNvPr>
          <p:cNvGrpSpPr/>
          <p:nvPr/>
        </p:nvGrpSpPr>
        <p:grpSpPr>
          <a:xfrm>
            <a:off x="328470" y="1902254"/>
            <a:ext cx="17342166" cy="2394818"/>
            <a:chOff x="267517" y="626534"/>
            <a:chExt cx="9067238" cy="1252115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1D03E400-1BB9-419A-A647-298764A7234D}"/>
                </a:ext>
              </a:extLst>
            </p:cNvPr>
            <p:cNvGrpSpPr/>
            <p:nvPr/>
          </p:nvGrpSpPr>
          <p:grpSpPr>
            <a:xfrm>
              <a:off x="267517" y="626534"/>
              <a:ext cx="9067238" cy="1252115"/>
              <a:chOff x="53681" y="785232"/>
              <a:chExt cx="9503201" cy="1252115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40A3073-61B6-41B1-9D73-CEA524BBA96C}"/>
                  </a:ext>
                </a:extLst>
              </p:cNvPr>
              <p:cNvSpPr/>
              <p:nvPr/>
            </p:nvSpPr>
            <p:spPr>
              <a:xfrm>
                <a:off x="53681" y="1556084"/>
                <a:ext cx="9503201" cy="481263"/>
              </a:xfrm>
              <a:prstGeom prst="rect">
                <a:avLst/>
              </a:prstGeom>
              <a:solidFill>
                <a:srgbClr val="318DD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2B171671-3E7F-4766-A8F3-194A98358A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56753" y="785232"/>
                <a:ext cx="1433111" cy="1235182"/>
              </a:xfrm>
              <a:prstGeom prst="rect">
                <a:avLst/>
              </a:prstGeom>
            </p:spPr>
          </p:pic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DED7D8D-6E3E-41E7-9776-0197F3B255FB}"/>
                </a:ext>
              </a:extLst>
            </p:cNvPr>
            <p:cNvSpPr txBox="1"/>
            <p:nvPr/>
          </p:nvSpPr>
          <p:spPr>
            <a:xfrm>
              <a:off x="398850" y="1461370"/>
              <a:ext cx="3659163" cy="3379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3600" b="1" spc="3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DEFINITION &amp; CLASSIFICATION</a:t>
              </a:r>
              <a:endParaRPr lang="en-US" sz="3600" b="1" spc="300" dirty="0">
                <a:solidFill>
                  <a:schemeClr val="bg1"/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7" name="Metin kutusu 4">
            <a:extLst>
              <a:ext uri="{FF2B5EF4-FFF2-40B4-BE49-F238E27FC236}">
                <a16:creationId xmlns:a16="http://schemas.microsoft.com/office/drawing/2014/main" id="{1F1E96DF-EDF7-43C0-8AB5-89EA12BF8718}"/>
              </a:ext>
            </a:extLst>
          </p:cNvPr>
          <p:cNvSpPr txBox="1"/>
          <p:nvPr/>
        </p:nvSpPr>
        <p:spPr>
          <a:xfrm>
            <a:off x="328000" y="4519374"/>
            <a:ext cx="173421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200"/>
              </a:spcBef>
            </a:pPr>
            <a:r>
              <a:rPr lang="tr-TR" sz="2400" dirty="0">
                <a:latin typeface="Arial Narrow" panose="020B0606020202030204" pitchFamily="34" charset="0"/>
              </a:rPr>
              <a:t>The UNECE standard applies </a:t>
            </a:r>
            <a:r>
              <a:rPr lang="tr-TR" sz="2400" dirty="0" err="1">
                <a:latin typeface="Arial Narrow" panose="020B0606020202030204" pitchFamily="34" charset="0"/>
              </a:rPr>
              <a:t>to</a:t>
            </a:r>
            <a:r>
              <a:rPr lang="tr-TR" sz="2400" dirty="0">
                <a:latin typeface="Arial Narrow" panose="020B0606020202030204" pitchFamily="34" charset="0"/>
              </a:rPr>
              <a:t> </a:t>
            </a:r>
            <a:r>
              <a:rPr lang="en-US" sz="2400" dirty="0">
                <a:latin typeface="Arial Narrow" panose="020B0606020202030204" pitchFamily="34" charset="0"/>
              </a:rPr>
              <a:t>seed-bearing and seedless dried grapes from varieties (cultivars) grown from </a:t>
            </a:r>
            <a:r>
              <a:rPr lang="en-US" sz="2400" dirty="0" err="1">
                <a:latin typeface="Arial Narrow" panose="020B0606020202030204" pitchFamily="34" charset="0"/>
              </a:rPr>
              <a:t>Vitis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vinifera</a:t>
            </a:r>
            <a:r>
              <a:rPr lang="en-US" sz="2400" dirty="0">
                <a:latin typeface="Arial Narrow" panose="020B0606020202030204" pitchFamily="34" charset="0"/>
              </a:rPr>
              <a:t> L. intended </a:t>
            </a:r>
            <a:r>
              <a:rPr lang="tr-TR" sz="2400" dirty="0" err="1">
                <a:latin typeface="Arial Narrow" panose="020B0606020202030204" pitchFamily="34" charset="0"/>
              </a:rPr>
              <a:t>for</a:t>
            </a:r>
            <a:r>
              <a:rPr lang="tr-TR" sz="2400" dirty="0">
                <a:latin typeface="Arial Narrow" panose="020B0606020202030204" pitchFamily="34" charset="0"/>
              </a:rPr>
              <a:t> </a:t>
            </a:r>
            <a:r>
              <a:rPr lang="tr-TR" sz="2400" dirty="0" err="1">
                <a:latin typeface="Arial Narrow" panose="020B0606020202030204" pitchFamily="34" charset="0"/>
              </a:rPr>
              <a:t>direct</a:t>
            </a:r>
            <a:r>
              <a:rPr lang="tr-TR" sz="2400" dirty="0">
                <a:latin typeface="Arial Narrow" panose="020B0606020202030204" pitchFamily="34" charset="0"/>
              </a:rPr>
              <a:t> </a:t>
            </a:r>
            <a:r>
              <a:rPr lang="tr-TR" sz="2400" dirty="0" err="1" smtClean="0">
                <a:latin typeface="Arial Narrow" panose="020B0606020202030204" pitchFamily="34" charset="0"/>
              </a:rPr>
              <a:t>consumption</a:t>
            </a:r>
            <a:r>
              <a:rPr lang="tr-TR" sz="2400" dirty="0" smtClean="0">
                <a:latin typeface="Arial Narrow" panose="020B0606020202030204" pitchFamily="34" charset="0"/>
              </a:rPr>
              <a:t>. </a:t>
            </a:r>
            <a:r>
              <a:rPr lang="tr-TR" sz="2400" dirty="0" err="1" smtClean="0">
                <a:latin typeface="Arial Narrow" panose="020B0606020202030204" pitchFamily="34" charset="0"/>
              </a:rPr>
              <a:t>Dried</a:t>
            </a:r>
            <a:r>
              <a:rPr lang="tr-TR" sz="2400" dirty="0" smtClean="0">
                <a:latin typeface="Arial Narrow" panose="020B0606020202030204" pitchFamily="34" charset="0"/>
              </a:rPr>
              <a:t> </a:t>
            </a:r>
            <a:r>
              <a:rPr lang="tr-TR" sz="2400" dirty="0" err="1" smtClean="0">
                <a:latin typeface="Arial Narrow" panose="020B0606020202030204" pitchFamily="34" charset="0"/>
              </a:rPr>
              <a:t>grapes</a:t>
            </a:r>
            <a:r>
              <a:rPr lang="tr-TR" sz="2400" dirty="0" smtClean="0">
                <a:latin typeface="Arial Narrow" panose="020B0606020202030204" pitchFamily="34" charset="0"/>
              </a:rPr>
              <a:t> </a:t>
            </a:r>
            <a:r>
              <a:rPr lang="tr-TR" sz="2400" dirty="0">
                <a:latin typeface="Arial Narrow" panose="020B0606020202030204" pitchFamily="34" charset="0"/>
              </a:rPr>
              <a:t>are classified into the following </a:t>
            </a:r>
            <a:r>
              <a:rPr lang="tr-TR" sz="2400" b="1" dirty="0">
                <a:latin typeface="Arial Narrow" panose="020B0606020202030204" pitchFamily="34" charset="0"/>
              </a:rPr>
              <a:t>three classes: Extra Class, Class I and Class II. </a:t>
            </a:r>
            <a:r>
              <a:rPr lang="de-DE" sz="2400" b="1" dirty="0" smtClean="0">
                <a:latin typeface="Arial Narrow" panose="020B0606020202030204" pitchFamily="34" charset="0"/>
              </a:rPr>
              <a:t/>
            </a:r>
            <a:br>
              <a:rPr lang="de-DE" sz="2400" b="1" dirty="0" smtClean="0">
                <a:latin typeface="Arial Narrow" panose="020B0606020202030204" pitchFamily="34" charset="0"/>
              </a:rPr>
            </a:br>
            <a:r>
              <a:rPr lang="en-US" sz="2400" dirty="0" smtClean="0">
                <a:solidFill>
                  <a:srgbClr val="FF0000"/>
                </a:solidFill>
              </a:rPr>
              <a:t>The </a:t>
            </a:r>
            <a:r>
              <a:rPr lang="en-US" sz="2400" dirty="0">
                <a:solidFill>
                  <a:srgbClr val="FF0000"/>
                </a:solidFill>
              </a:rPr>
              <a:t>classification is determined in accordance with the defects allowed in the Standard's section "IV, Provisions concerning </a:t>
            </a:r>
            <a:r>
              <a:rPr lang="en-US" sz="2400" dirty="0" smtClean="0">
                <a:solidFill>
                  <a:srgbClr val="FF0000"/>
                </a:solidFill>
              </a:rPr>
              <a:t>tolerances“.</a:t>
            </a:r>
            <a:endParaRPr lang="en-US" sz="24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8DB1B2-B8E1-4A07-875B-87D1694F7D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54" y="993262"/>
            <a:ext cx="5450244" cy="167332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312EE97-3746-4653-A6D5-4D678731CD4B}"/>
              </a:ext>
            </a:extLst>
          </p:cNvPr>
          <p:cNvGrpSpPr/>
          <p:nvPr/>
        </p:nvGrpSpPr>
        <p:grpSpPr>
          <a:xfrm>
            <a:off x="5844198" y="893568"/>
            <a:ext cx="11678576" cy="2062102"/>
            <a:chOff x="71249" y="55655"/>
            <a:chExt cx="5567244" cy="82556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E0ED662-D4AD-4F13-BE65-4A478FE25189}"/>
                </a:ext>
              </a:extLst>
            </p:cNvPr>
            <p:cNvSpPr txBox="1"/>
            <p:nvPr/>
          </p:nvSpPr>
          <p:spPr>
            <a:xfrm>
              <a:off x="71249" y="55655"/>
              <a:ext cx="5567244" cy="825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r-TR" sz="4000" b="1" spc="300" dirty="0">
                  <a:latin typeface="Arial Narrow" panose="020B0606020202030204" pitchFamily="34" charset="0"/>
                </a:rPr>
                <a:t>COMMERCIAL AND MARKETING QUALITY OF</a:t>
              </a:r>
              <a:endParaRPr lang="fr-CH" sz="4000" b="1" spc="300" dirty="0">
                <a:latin typeface="Arial Narrow" panose="020B0606020202030204" pitchFamily="34" charset="0"/>
              </a:endParaRPr>
            </a:p>
            <a:p>
              <a:r>
                <a:rPr lang="tr-TR" sz="8800" b="1" spc="350" dirty="0" smtClean="0">
                  <a:solidFill>
                    <a:srgbClr val="246C57"/>
                  </a:solidFill>
                  <a:latin typeface="Arial Narrow" panose="020B0606020202030204" pitchFamily="34" charset="0"/>
                </a:rPr>
                <a:t>    DRIED GRAPES</a:t>
              </a:r>
              <a:endParaRPr lang="en-US" sz="8800" spc="350" dirty="0">
                <a:solidFill>
                  <a:srgbClr val="246C57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CEA909D-BFDF-45A7-BC3C-67177CA7BE9E}"/>
                </a:ext>
              </a:extLst>
            </p:cNvPr>
            <p:cNvSpPr txBox="1"/>
            <p:nvPr/>
          </p:nvSpPr>
          <p:spPr>
            <a:xfrm>
              <a:off x="4291168" y="288553"/>
              <a:ext cx="221759" cy="308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4400" dirty="0">
                  <a:solidFill>
                    <a:srgbClr val="246C57"/>
                  </a:solidFill>
                </a:rPr>
                <a:t>*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B3FF53A-A0C8-4E32-A8EA-CCF224519D1E}"/>
              </a:ext>
            </a:extLst>
          </p:cNvPr>
          <p:cNvSpPr txBox="1"/>
          <p:nvPr/>
        </p:nvSpPr>
        <p:spPr>
          <a:xfrm>
            <a:off x="328000" y="5790599"/>
            <a:ext cx="17342165" cy="646331"/>
          </a:xfrm>
          <a:prstGeom prst="rect">
            <a:avLst/>
          </a:prstGeom>
          <a:solidFill>
            <a:srgbClr val="246C57"/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sz="3600" b="1" spc="300" dirty="0">
                <a:solidFill>
                  <a:schemeClr val="bg1"/>
                </a:solidFill>
                <a:latin typeface="Arial Narrow" panose="020B0606020202030204" pitchFamily="34" charset="0"/>
              </a:rPr>
              <a:t>QUALITY DEFECTS</a:t>
            </a:r>
            <a:endParaRPr lang="en-US" sz="3600" b="1" spc="3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189CA788-596C-4C6E-9360-C228EF1304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5266099"/>
              </p:ext>
            </p:extLst>
          </p:nvPr>
        </p:nvGraphicFramePr>
        <p:xfrm>
          <a:off x="330042" y="24287357"/>
          <a:ext cx="17342166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42166">
                  <a:extLst>
                    <a:ext uri="{9D8B030D-6E8A-4147-A177-3AD203B41FA5}">
                      <a16:colId xmlns:a16="http://schemas.microsoft.com/office/drawing/2014/main" val="2665072344"/>
                    </a:ext>
                  </a:extLst>
                </a:gridCol>
              </a:tblGrid>
              <a:tr h="561340">
                <a:tc>
                  <a:txBody>
                    <a:bodyPr/>
                    <a:lstStyle/>
                    <a:p>
                      <a:pPr marL="60325" indent="0" algn="l">
                        <a:buFont typeface="Arial" pitchFamily="34" charset="0"/>
                        <a:buNone/>
                      </a:pPr>
                      <a:r>
                        <a:rPr lang="tr-TR" sz="1700" b="0" i="0" dirty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The UNECE standard for inshell</a:t>
                      </a:r>
                      <a:r>
                        <a:rPr lang="tr-TR" sz="1700" b="0" i="0" baseline="0" dirty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 pistachio nuts </a:t>
                      </a:r>
                      <a:r>
                        <a:rPr lang="tr-TR" sz="1700" b="0" i="0" dirty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and an electronic version of this poster can be retreived from the following addresses.</a:t>
                      </a:r>
                      <a:r>
                        <a:rPr lang="tr-TR" sz="1700" b="0" i="0" baseline="0" dirty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tr-TR" sz="1700" b="1" dirty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Standard</a:t>
                      </a:r>
                      <a:r>
                        <a:rPr lang="fr-CH" sz="1700" dirty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: </a:t>
                      </a:r>
                      <a:r>
                        <a:rPr lang="fr-CH" sz="17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 Narrow" panose="020B0606020202030204" pitchFamily="34" charset="0"/>
                          <a:hlinkClick r:id="rId5"/>
                        </a:rPr>
                        <a:t>https://www.unece.org/trade/agr/standard/dry/DDP-Standards.html</a:t>
                      </a:r>
                      <a:endParaRPr lang="tr-TR" sz="17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anose="020B0606020202030204" pitchFamily="34" charset="0"/>
                      </a:endParaRPr>
                    </a:p>
                    <a:p>
                      <a:pPr marL="60325" indent="0" algn="l">
                        <a:buFont typeface="Arial" pitchFamily="34" charset="0"/>
                        <a:buNone/>
                      </a:pPr>
                      <a:r>
                        <a:rPr lang="tr-TR" sz="1700" b="1" dirty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                                                                                                                                                                                                                     Poster</a:t>
                      </a:r>
                      <a:r>
                        <a:rPr lang="tr-TR" sz="1700" dirty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: </a:t>
                      </a:r>
                      <a:r>
                        <a:rPr lang="fr-CH" sz="1700" baseline="0" dirty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   </a:t>
                      </a:r>
                      <a:r>
                        <a:rPr lang="fr-CH" sz="17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7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  <a:hlinkClick r:id="rId6"/>
                        </a:rPr>
                        <a:t>https://www.unece.org/publications/oes/welcome.html</a:t>
                      </a:r>
                      <a:endParaRPr lang="en-US" sz="17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138047"/>
                  </a:ext>
                </a:extLst>
              </a:tr>
            </a:tbl>
          </a:graphicData>
        </a:graphic>
      </p:graphicFrame>
      <p:sp>
        <p:nvSpPr>
          <p:cNvPr id="26" name="Rectangle 25">
            <a:extLst>
              <a:ext uri="{FF2B5EF4-FFF2-40B4-BE49-F238E27FC236}">
                <a16:creationId xmlns:a16="http://schemas.microsoft.com/office/drawing/2014/main" id="{3A58CAEE-3C00-4EF0-B36A-C671A7725046}"/>
              </a:ext>
            </a:extLst>
          </p:cNvPr>
          <p:cNvSpPr/>
          <p:nvPr/>
        </p:nvSpPr>
        <p:spPr>
          <a:xfrm>
            <a:off x="328000" y="10919595"/>
            <a:ext cx="5344380" cy="628516"/>
          </a:xfrm>
          <a:prstGeom prst="rect">
            <a:avLst/>
          </a:prstGeom>
          <a:solidFill>
            <a:srgbClr val="246C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tr-TR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UNDEVELOPED</a:t>
            </a:r>
            <a:endParaRPr lang="en-US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756DD9A-6AA8-4468-878A-41C451094AC3}"/>
              </a:ext>
            </a:extLst>
          </p:cNvPr>
          <p:cNvSpPr/>
          <p:nvPr/>
        </p:nvSpPr>
        <p:spPr>
          <a:xfrm>
            <a:off x="6326892" y="10919595"/>
            <a:ext cx="5344380" cy="628516"/>
          </a:xfrm>
          <a:prstGeom prst="rect">
            <a:avLst/>
          </a:prstGeom>
          <a:solidFill>
            <a:srgbClr val="246C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300" dirty="0">
                <a:latin typeface="Arial" panose="020B0604020202020204" pitchFamily="34" charset="0"/>
                <a:cs typeface="Arial" panose="020B0604020202020204" pitchFamily="34" charset="0"/>
              </a:rPr>
              <a:t>MOULD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4D8BC32-3B53-4C41-9DF9-058645995A31}"/>
              </a:ext>
            </a:extLst>
          </p:cNvPr>
          <p:cNvSpPr/>
          <p:nvPr/>
        </p:nvSpPr>
        <p:spPr>
          <a:xfrm>
            <a:off x="12327827" y="10919595"/>
            <a:ext cx="5344380" cy="628516"/>
          </a:xfrm>
          <a:prstGeom prst="rect">
            <a:avLst/>
          </a:prstGeom>
          <a:solidFill>
            <a:srgbClr val="246C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300" dirty="0">
                <a:latin typeface="Arial" panose="020B0604020202020204" pitchFamily="34" charset="0"/>
                <a:cs typeface="Arial" panose="020B0604020202020204" pitchFamily="34" charset="0"/>
              </a:rPr>
              <a:t>DAMAGED BY PESTS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1781DFE-E62C-4509-B9FB-C186856EBEA3}"/>
              </a:ext>
            </a:extLst>
          </p:cNvPr>
          <p:cNvSpPr/>
          <p:nvPr/>
        </p:nvSpPr>
        <p:spPr>
          <a:xfrm>
            <a:off x="328000" y="16080926"/>
            <a:ext cx="5344380" cy="628516"/>
          </a:xfrm>
          <a:prstGeom prst="rect">
            <a:avLst/>
          </a:prstGeom>
          <a:solidFill>
            <a:srgbClr val="246C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 DAMAGE</a:t>
            </a:r>
            <a:endParaRPr lang="en-US" b="1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B3E5F6E-ED3C-41F5-9EFC-C2A750A6CE9F}"/>
              </a:ext>
            </a:extLst>
          </p:cNvPr>
          <p:cNvSpPr/>
          <p:nvPr/>
        </p:nvSpPr>
        <p:spPr>
          <a:xfrm>
            <a:off x="6326892" y="16085324"/>
            <a:ext cx="5344380" cy="628516"/>
          </a:xfrm>
          <a:prstGeom prst="rect">
            <a:avLst/>
          </a:prstGeom>
          <a:solidFill>
            <a:srgbClr val="246C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spc="3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BERRIES HAVING SEEDS IN SEEDLESS TYPES</a:t>
            </a:r>
            <a:endParaRPr lang="en-US" b="1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7FEDEF7-0C31-4668-B015-46103EE645CD}"/>
              </a:ext>
            </a:extLst>
          </p:cNvPr>
          <p:cNvSpPr/>
          <p:nvPr/>
        </p:nvSpPr>
        <p:spPr>
          <a:xfrm>
            <a:off x="12325784" y="16080926"/>
            <a:ext cx="5344380" cy="628516"/>
          </a:xfrm>
          <a:prstGeom prst="rect">
            <a:avLst/>
          </a:prstGeom>
          <a:solidFill>
            <a:srgbClr val="246C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tr-TR" b="1" spc="3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BERRIES WITH CAPSTEM ATTACHED</a:t>
            </a:r>
            <a:endParaRPr lang="en-US" b="1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C5A9B83-4A7D-4B6D-9DEF-D7DA8FB3AEDE}"/>
              </a:ext>
            </a:extLst>
          </p:cNvPr>
          <p:cNvSpPr/>
          <p:nvPr/>
        </p:nvSpPr>
        <p:spPr>
          <a:xfrm>
            <a:off x="360977" y="21234096"/>
            <a:ext cx="5344380" cy="628516"/>
          </a:xfrm>
          <a:prstGeom prst="rect">
            <a:avLst/>
          </a:prstGeom>
          <a:solidFill>
            <a:srgbClr val="246C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tr-TR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UGARED</a:t>
            </a:r>
            <a:endParaRPr lang="en-US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AD1EF06-B3F3-4DD1-B16A-81CF0A02E55E}"/>
              </a:ext>
            </a:extLst>
          </p:cNvPr>
          <p:cNvSpPr/>
          <p:nvPr/>
        </p:nvSpPr>
        <p:spPr>
          <a:xfrm>
            <a:off x="6326892" y="21275693"/>
            <a:ext cx="11343272" cy="628516"/>
          </a:xfrm>
          <a:prstGeom prst="rect">
            <a:avLst/>
          </a:prstGeom>
          <a:solidFill>
            <a:srgbClr val="246C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spc="3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PIECES </a:t>
            </a:r>
            <a:r>
              <a:rPr lang="tr-TR" b="1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STEM/MINERAL IMPURITIES/EXTRANEOUS VEGETABLE MATERIALS</a:t>
            </a:r>
            <a:endParaRPr lang="en-US" b="1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2" name="Resim 41" descr="meyve, kahverengi, yiyecek, kar içeren bir resim&#10;&#10;Açıklama otomatik olarak oluşturuldu">
            <a:extLst>
              <a:ext uri="{FF2B5EF4-FFF2-40B4-BE49-F238E27FC236}">
                <a16:creationId xmlns:a16="http://schemas.microsoft.com/office/drawing/2014/main" id="{364F4E1D-B90C-481E-A4B8-FA396A084E3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54" y="6748629"/>
            <a:ext cx="5278426" cy="3789821"/>
          </a:xfrm>
          <a:prstGeom prst="rect">
            <a:avLst/>
          </a:prstGeom>
        </p:spPr>
      </p:pic>
      <p:pic>
        <p:nvPicPr>
          <p:cNvPr id="43" name="Resim 42" descr="kar, yiyecek, kaplı, beyaz içeren bir resim&#10;&#10;Açıklama otomatik olarak oluşturuldu">
            <a:extLst>
              <a:ext uri="{FF2B5EF4-FFF2-40B4-BE49-F238E27FC236}">
                <a16:creationId xmlns:a16="http://schemas.microsoft.com/office/drawing/2014/main" id="{BF7DFD6E-5CEB-4E7F-83EF-46A6CE98F1F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43" r="7095" b="10022"/>
          <a:stretch/>
        </p:blipFill>
        <p:spPr>
          <a:xfrm>
            <a:off x="6326892" y="6748629"/>
            <a:ext cx="5344380" cy="3789821"/>
          </a:xfrm>
          <a:prstGeom prst="rect">
            <a:avLst/>
          </a:prstGeom>
        </p:spPr>
      </p:pic>
      <p:pic>
        <p:nvPicPr>
          <p:cNvPr id="44" name="Resim 43" descr="yiyecek, kuş içeren bir resim&#10;&#10;Açıklama otomatik olarak oluşturuldu">
            <a:extLst>
              <a:ext uri="{FF2B5EF4-FFF2-40B4-BE49-F238E27FC236}">
                <a16:creationId xmlns:a16="http://schemas.microsoft.com/office/drawing/2014/main" id="{625AC775-B0C9-444D-8FA6-E713DD033C0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5783" y="6748629"/>
            <a:ext cx="5344381" cy="3789821"/>
          </a:xfrm>
          <a:prstGeom prst="rect">
            <a:avLst/>
          </a:prstGeom>
        </p:spPr>
      </p:pic>
      <p:pic>
        <p:nvPicPr>
          <p:cNvPr id="45" name="Resim 44" descr="yiyecek, meyve, hayvan içeren bir resim&#10;&#10;Açıklama otomatik olarak oluşturuldu">
            <a:extLst>
              <a:ext uri="{FF2B5EF4-FFF2-40B4-BE49-F238E27FC236}">
                <a16:creationId xmlns:a16="http://schemas.microsoft.com/office/drawing/2014/main" id="{D4B3C711-EF53-46F4-AA94-3869AE3BEDE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00" y="11929254"/>
            <a:ext cx="5344380" cy="3770527"/>
          </a:xfrm>
          <a:prstGeom prst="rect">
            <a:avLst/>
          </a:prstGeom>
        </p:spPr>
      </p:pic>
      <p:pic>
        <p:nvPicPr>
          <p:cNvPr id="46" name="Resim 45" descr="yiyecek, meyve içeren bir resim&#10;&#10;Açıklama otomatik olarak oluşturuldu">
            <a:extLst>
              <a:ext uri="{FF2B5EF4-FFF2-40B4-BE49-F238E27FC236}">
                <a16:creationId xmlns:a16="http://schemas.microsoft.com/office/drawing/2014/main" id="{8D53F6B3-79FE-449E-8BCE-140B7CDFF43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892" y="11929254"/>
            <a:ext cx="5344380" cy="3765662"/>
          </a:xfrm>
          <a:prstGeom prst="rect">
            <a:avLst/>
          </a:prstGeom>
        </p:spPr>
      </p:pic>
      <p:pic>
        <p:nvPicPr>
          <p:cNvPr id="47" name="Resim 46" descr="meyve, yiyecek, adam içeren bir resim&#10;&#10;Açıklama otomatik olarak oluşturuldu">
            <a:extLst>
              <a:ext uri="{FF2B5EF4-FFF2-40B4-BE49-F238E27FC236}">
                <a16:creationId xmlns:a16="http://schemas.microsoft.com/office/drawing/2014/main" id="{5042D5BC-AFBE-439D-85A4-4D5C365037BB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68" r="26667"/>
          <a:stretch/>
        </p:blipFill>
        <p:spPr>
          <a:xfrm rot="16200000">
            <a:off x="13115143" y="11139893"/>
            <a:ext cx="3765661" cy="5344381"/>
          </a:xfrm>
          <a:prstGeom prst="rect">
            <a:avLst/>
          </a:prstGeom>
        </p:spPr>
      </p:pic>
      <p:pic>
        <p:nvPicPr>
          <p:cNvPr id="48" name="Resim 47" descr="yiyecek, meyve içeren bir resim&#10;&#10;Açıklama otomatik olarak oluşturuldu">
            <a:extLst>
              <a:ext uri="{FF2B5EF4-FFF2-40B4-BE49-F238E27FC236}">
                <a16:creationId xmlns:a16="http://schemas.microsoft.com/office/drawing/2014/main" id="{684482DB-8D29-4995-8AF6-D37F445E2104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76" y="17137441"/>
            <a:ext cx="5311403" cy="3668656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715" y="17190395"/>
            <a:ext cx="11240449" cy="3615702"/>
          </a:xfrm>
          <a:prstGeom prst="rect">
            <a:avLst/>
          </a:prstGeom>
        </p:spPr>
      </p:pic>
      <p:sp>
        <p:nvSpPr>
          <p:cNvPr id="15" name="Metin kutusu 14"/>
          <p:cNvSpPr txBox="1"/>
          <p:nvPr/>
        </p:nvSpPr>
        <p:spPr>
          <a:xfrm>
            <a:off x="393954" y="22410821"/>
            <a:ext cx="1727621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smtClean="0">
                <a:solidFill>
                  <a:srgbClr val="246C57"/>
                </a:solidFill>
              </a:rPr>
              <a:t>NOTES:</a:t>
            </a:r>
          </a:p>
          <a:p>
            <a:r>
              <a:rPr lang="tr-TR" sz="2400" b="1" dirty="0" err="1">
                <a:solidFill>
                  <a:srgbClr val="246C57"/>
                </a:solidFill>
              </a:rPr>
              <a:t>Undeveloped</a:t>
            </a:r>
            <a:r>
              <a:rPr lang="tr-TR" sz="2400" b="1" dirty="0">
                <a:solidFill>
                  <a:srgbClr val="246C57"/>
                </a:solidFill>
              </a:rPr>
              <a:t>: Side </a:t>
            </a:r>
            <a:r>
              <a:rPr lang="tr-TR" sz="2400" b="1" dirty="0" err="1">
                <a:solidFill>
                  <a:srgbClr val="246C57"/>
                </a:solidFill>
              </a:rPr>
              <a:t>by</a:t>
            </a:r>
            <a:r>
              <a:rPr lang="tr-TR" sz="2400" b="1" dirty="0">
                <a:solidFill>
                  <a:srgbClr val="246C57"/>
                </a:solidFill>
              </a:rPr>
              <a:t> </a:t>
            </a:r>
            <a:r>
              <a:rPr lang="tr-TR" sz="2400" b="1" dirty="0" err="1">
                <a:solidFill>
                  <a:srgbClr val="246C57"/>
                </a:solidFill>
              </a:rPr>
              <a:t>side</a:t>
            </a:r>
            <a:r>
              <a:rPr lang="tr-TR" sz="2400" b="1" dirty="0">
                <a:solidFill>
                  <a:srgbClr val="246C57"/>
                </a:solidFill>
              </a:rPr>
              <a:t> </a:t>
            </a:r>
            <a:r>
              <a:rPr lang="tr-TR" sz="2400" b="1" dirty="0" err="1">
                <a:solidFill>
                  <a:srgbClr val="246C57"/>
                </a:solidFill>
              </a:rPr>
              <a:t>comparison</a:t>
            </a:r>
            <a:r>
              <a:rPr lang="tr-TR" sz="2400" b="1" dirty="0">
                <a:solidFill>
                  <a:srgbClr val="246C57"/>
                </a:solidFill>
              </a:rPr>
              <a:t> </a:t>
            </a:r>
            <a:r>
              <a:rPr lang="tr-TR" sz="2400" b="1" dirty="0" err="1">
                <a:solidFill>
                  <a:srgbClr val="246C57"/>
                </a:solidFill>
              </a:rPr>
              <a:t>developed</a:t>
            </a:r>
            <a:r>
              <a:rPr lang="tr-TR" sz="2400" b="1" dirty="0">
                <a:solidFill>
                  <a:srgbClr val="246C57"/>
                </a:solidFill>
              </a:rPr>
              <a:t> </a:t>
            </a:r>
            <a:r>
              <a:rPr lang="tr-TR" sz="2400" b="1" dirty="0" err="1">
                <a:solidFill>
                  <a:srgbClr val="246C57"/>
                </a:solidFill>
              </a:rPr>
              <a:t>and</a:t>
            </a:r>
            <a:r>
              <a:rPr lang="tr-TR" sz="2400" b="1" dirty="0">
                <a:solidFill>
                  <a:srgbClr val="246C57"/>
                </a:solidFill>
              </a:rPr>
              <a:t> </a:t>
            </a:r>
            <a:r>
              <a:rPr lang="tr-TR" sz="2400" b="1" dirty="0" err="1">
                <a:solidFill>
                  <a:srgbClr val="246C57"/>
                </a:solidFill>
              </a:rPr>
              <a:t>undeveloped</a:t>
            </a:r>
            <a:r>
              <a:rPr lang="tr-TR" sz="2400" b="1" dirty="0">
                <a:solidFill>
                  <a:srgbClr val="246C57"/>
                </a:solidFill>
              </a:rPr>
              <a:t> </a:t>
            </a:r>
            <a:r>
              <a:rPr lang="tr-TR" sz="2400" b="1" dirty="0" err="1">
                <a:solidFill>
                  <a:srgbClr val="246C57"/>
                </a:solidFill>
              </a:rPr>
              <a:t>berries</a:t>
            </a:r>
            <a:r>
              <a:rPr lang="tr-TR" sz="2400" b="1" dirty="0">
                <a:solidFill>
                  <a:srgbClr val="246C57"/>
                </a:solidFill>
              </a:rPr>
              <a:t>.</a:t>
            </a:r>
          </a:p>
          <a:p>
            <a:r>
              <a:rPr lang="tr-TR" sz="2400" b="1" dirty="0" err="1">
                <a:solidFill>
                  <a:srgbClr val="246C57"/>
                </a:solidFill>
              </a:rPr>
              <a:t>Mould</a:t>
            </a:r>
            <a:r>
              <a:rPr lang="tr-TR" sz="2400" b="1" dirty="0">
                <a:solidFill>
                  <a:srgbClr val="246C57"/>
                </a:solidFill>
              </a:rPr>
              <a:t>: </a:t>
            </a:r>
            <a:r>
              <a:rPr lang="tr-TR" sz="2400" b="1" dirty="0" err="1">
                <a:solidFill>
                  <a:srgbClr val="246C57"/>
                </a:solidFill>
              </a:rPr>
              <a:t>Due</a:t>
            </a:r>
            <a:r>
              <a:rPr lang="tr-TR" sz="2400" b="1" dirty="0">
                <a:solidFill>
                  <a:srgbClr val="246C57"/>
                </a:solidFill>
              </a:rPr>
              <a:t> </a:t>
            </a:r>
            <a:r>
              <a:rPr lang="tr-TR" sz="2400" b="1" dirty="0" err="1">
                <a:solidFill>
                  <a:srgbClr val="246C57"/>
                </a:solidFill>
              </a:rPr>
              <a:t>to</a:t>
            </a:r>
            <a:r>
              <a:rPr lang="tr-TR" sz="2400" b="1" dirty="0">
                <a:solidFill>
                  <a:srgbClr val="246C57"/>
                </a:solidFill>
              </a:rPr>
              <a:t> </a:t>
            </a:r>
            <a:r>
              <a:rPr lang="tr-TR" sz="2400" b="1" dirty="0" err="1">
                <a:solidFill>
                  <a:srgbClr val="246C57"/>
                </a:solidFill>
              </a:rPr>
              <a:t>small</a:t>
            </a:r>
            <a:r>
              <a:rPr lang="tr-TR" sz="2400" b="1" dirty="0">
                <a:solidFill>
                  <a:srgbClr val="246C57"/>
                </a:solidFill>
              </a:rPr>
              <a:t> size of </a:t>
            </a:r>
            <a:r>
              <a:rPr lang="tr-TR" sz="2400" b="1" dirty="0" err="1">
                <a:solidFill>
                  <a:srgbClr val="246C57"/>
                </a:solidFill>
              </a:rPr>
              <a:t>the</a:t>
            </a:r>
            <a:r>
              <a:rPr lang="tr-TR" sz="2400" b="1" dirty="0">
                <a:solidFill>
                  <a:srgbClr val="246C57"/>
                </a:solidFill>
              </a:rPr>
              <a:t> </a:t>
            </a:r>
            <a:r>
              <a:rPr lang="tr-TR" sz="2400" b="1" dirty="0" err="1">
                <a:solidFill>
                  <a:srgbClr val="246C57"/>
                </a:solidFill>
              </a:rPr>
              <a:t>berries</a:t>
            </a:r>
            <a:r>
              <a:rPr lang="tr-TR" sz="2400" b="1" dirty="0">
                <a:solidFill>
                  <a:srgbClr val="246C57"/>
                </a:solidFill>
              </a:rPr>
              <a:t> </a:t>
            </a:r>
            <a:r>
              <a:rPr lang="tr-TR" sz="2400" b="1" dirty="0" err="1">
                <a:solidFill>
                  <a:srgbClr val="246C57"/>
                </a:solidFill>
              </a:rPr>
              <a:t>to</a:t>
            </a:r>
            <a:r>
              <a:rPr lang="tr-TR" sz="2400" b="1" dirty="0">
                <a:solidFill>
                  <a:srgbClr val="246C57"/>
                </a:solidFill>
              </a:rPr>
              <a:t> </a:t>
            </a:r>
            <a:r>
              <a:rPr lang="tr-TR" sz="2400" b="1" dirty="0" err="1">
                <a:solidFill>
                  <a:srgbClr val="246C57"/>
                </a:solidFill>
              </a:rPr>
              <a:t>detect</a:t>
            </a:r>
            <a:r>
              <a:rPr lang="tr-TR" sz="2400" b="1" dirty="0">
                <a:solidFill>
                  <a:srgbClr val="246C57"/>
                </a:solidFill>
              </a:rPr>
              <a:t> </a:t>
            </a:r>
            <a:r>
              <a:rPr lang="tr-TR" sz="2400" b="1" dirty="0" err="1">
                <a:solidFill>
                  <a:srgbClr val="246C57"/>
                </a:solidFill>
              </a:rPr>
              <a:t>mould</a:t>
            </a:r>
            <a:r>
              <a:rPr lang="tr-TR" sz="2400" b="1" dirty="0">
                <a:solidFill>
                  <a:srgbClr val="246C57"/>
                </a:solidFill>
              </a:rPr>
              <a:t>, </a:t>
            </a:r>
            <a:r>
              <a:rPr lang="tr-TR" sz="2400" b="1" dirty="0" err="1">
                <a:solidFill>
                  <a:srgbClr val="246C57"/>
                </a:solidFill>
              </a:rPr>
              <a:t>rub</a:t>
            </a:r>
            <a:r>
              <a:rPr lang="tr-TR" sz="2400" b="1" dirty="0">
                <a:solidFill>
                  <a:srgbClr val="246C57"/>
                </a:solidFill>
              </a:rPr>
              <a:t> </a:t>
            </a:r>
            <a:r>
              <a:rPr lang="tr-TR" sz="2400" b="1" dirty="0" err="1">
                <a:solidFill>
                  <a:srgbClr val="246C57"/>
                </a:solidFill>
              </a:rPr>
              <a:t>the</a:t>
            </a:r>
            <a:r>
              <a:rPr lang="tr-TR" sz="2400" b="1" dirty="0">
                <a:solidFill>
                  <a:srgbClr val="246C57"/>
                </a:solidFill>
              </a:rPr>
              <a:t> </a:t>
            </a:r>
            <a:r>
              <a:rPr lang="tr-TR" sz="2400" b="1" dirty="0" err="1">
                <a:solidFill>
                  <a:srgbClr val="246C57"/>
                </a:solidFill>
              </a:rPr>
              <a:t>berry</a:t>
            </a:r>
            <a:r>
              <a:rPr lang="tr-TR" sz="2400" b="1" dirty="0">
                <a:solidFill>
                  <a:srgbClr val="246C57"/>
                </a:solidFill>
              </a:rPr>
              <a:t> on a </a:t>
            </a:r>
            <a:r>
              <a:rPr lang="tr-TR" sz="2400" b="1" dirty="0" err="1">
                <a:solidFill>
                  <a:srgbClr val="246C57"/>
                </a:solidFill>
              </a:rPr>
              <a:t>white</a:t>
            </a:r>
            <a:r>
              <a:rPr lang="tr-TR" sz="2400" b="1" dirty="0">
                <a:solidFill>
                  <a:srgbClr val="246C57"/>
                </a:solidFill>
              </a:rPr>
              <a:t> </a:t>
            </a:r>
            <a:r>
              <a:rPr lang="tr-TR" sz="2400" b="1" dirty="0" err="1">
                <a:solidFill>
                  <a:srgbClr val="246C57"/>
                </a:solidFill>
              </a:rPr>
              <a:t>surface</a:t>
            </a:r>
            <a:r>
              <a:rPr lang="tr-TR" sz="2400" b="1" dirty="0">
                <a:solidFill>
                  <a:srgbClr val="246C57"/>
                </a:solidFill>
              </a:rPr>
              <a:t>, </a:t>
            </a:r>
            <a:r>
              <a:rPr lang="tr-TR" sz="2400" b="1" dirty="0" err="1">
                <a:solidFill>
                  <a:srgbClr val="246C57"/>
                </a:solidFill>
              </a:rPr>
              <a:t>you</a:t>
            </a:r>
            <a:r>
              <a:rPr lang="tr-TR" sz="2400" b="1" dirty="0">
                <a:solidFill>
                  <a:srgbClr val="246C57"/>
                </a:solidFill>
              </a:rPr>
              <a:t> </a:t>
            </a:r>
            <a:r>
              <a:rPr lang="tr-TR" sz="2400" b="1" dirty="0" err="1">
                <a:solidFill>
                  <a:srgbClr val="246C57"/>
                </a:solidFill>
              </a:rPr>
              <a:t>will</a:t>
            </a:r>
            <a:r>
              <a:rPr lang="tr-TR" sz="2400" b="1" dirty="0">
                <a:solidFill>
                  <a:srgbClr val="246C57"/>
                </a:solidFill>
              </a:rPr>
              <a:t> </a:t>
            </a:r>
            <a:r>
              <a:rPr lang="tr-TR" sz="2400" b="1" dirty="0" err="1">
                <a:solidFill>
                  <a:srgbClr val="246C57"/>
                </a:solidFill>
              </a:rPr>
              <a:t>see</a:t>
            </a:r>
            <a:r>
              <a:rPr lang="tr-TR" sz="2400" b="1" dirty="0">
                <a:solidFill>
                  <a:srgbClr val="246C57"/>
                </a:solidFill>
              </a:rPr>
              <a:t> a </a:t>
            </a:r>
            <a:r>
              <a:rPr lang="tr-TR" sz="2400" b="1" dirty="0" err="1">
                <a:solidFill>
                  <a:srgbClr val="246C57"/>
                </a:solidFill>
              </a:rPr>
              <a:t>black</a:t>
            </a:r>
            <a:r>
              <a:rPr lang="tr-TR" sz="2400" b="1" dirty="0">
                <a:solidFill>
                  <a:srgbClr val="246C57"/>
                </a:solidFill>
              </a:rPr>
              <a:t> </a:t>
            </a:r>
            <a:r>
              <a:rPr lang="tr-TR" sz="2400" b="1" dirty="0" err="1">
                <a:solidFill>
                  <a:srgbClr val="246C57"/>
                </a:solidFill>
              </a:rPr>
              <a:t>track</a:t>
            </a:r>
            <a:r>
              <a:rPr lang="tr-TR" sz="2400" b="1" dirty="0">
                <a:solidFill>
                  <a:srgbClr val="246C57"/>
                </a:solidFill>
              </a:rPr>
              <a:t>.</a:t>
            </a:r>
          </a:p>
          <a:p>
            <a:r>
              <a:rPr lang="tr-TR" sz="2400" b="1" dirty="0" err="1">
                <a:solidFill>
                  <a:srgbClr val="246C57"/>
                </a:solidFill>
              </a:rPr>
              <a:t>Berries</a:t>
            </a:r>
            <a:r>
              <a:rPr lang="tr-TR" sz="2400" b="1" dirty="0">
                <a:solidFill>
                  <a:srgbClr val="246C57"/>
                </a:solidFill>
              </a:rPr>
              <a:t> </a:t>
            </a:r>
            <a:r>
              <a:rPr lang="tr-TR" sz="2400" b="1" dirty="0" err="1">
                <a:solidFill>
                  <a:srgbClr val="246C57"/>
                </a:solidFill>
              </a:rPr>
              <a:t>with</a:t>
            </a:r>
            <a:r>
              <a:rPr lang="tr-TR" sz="2400" b="1" dirty="0">
                <a:solidFill>
                  <a:srgbClr val="246C57"/>
                </a:solidFill>
              </a:rPr>
              <a:t> </a:t>
            </a:r>
            <a:r>
              <a:rPr lang="tr-TR" sz="2400" b="1" dirty="0" err="1">
                <a:solidFill>
                  <a:srgbClr val="246C57"/>
                </a:solidFill>
              </a:rPr>
              <a:t>capstem</a:t>
            </a:r>
            <a:r>
              <a:rPr lang="tr-TR" sz="2400" b="1" dirty="0">
                <a:solidFill>
                  <a:srgbClr val="246C57"/>
                </a:solidFill>
              </a:rPr>
              <a:t> </a:t>
            </a:r>
            <a:r>
              <a:rPr lang="tr-TR" sz="2400" b="1" dirty="0" err="1">
                <a:solidFill>
                  <a:srgbClr val="246C57"/>
                </a:solidFill>
              </a:rPr>
              <a:t>attached</a:t>
            </a:r>
            <a:r>
              <a:rPr lang="tr-TR" sz="2400" b="1" dirty="0">
                <a:solidFill>
                  <a:srgbClr val="246C57"/>
                </a:solidFill>
              </a:rPr>
              <a:t>: </a:t>
            </a:r>
            <a:r>
              <a:rPr lang="en-US" sz="2400" b="1" dirty="0">
                <a:solidFill>
                  <a:srgbClr val="246C57"/>
                </a:solidFill>
              </a:rPr>
              <a:t>The </a:t>
            </a:r>
            <a:r>
              <a:rPr lang="en-US" sz="2400" b="1" dirty="0">
                <a:solidFill>
                  <a:srgbClr val="246C57"/>
                </a:solidFill>
              </a:rPr>
              <a:t>tolerance for </a:t>
            </a:r>
            <a:r>
              <a:rPr lang="en-US" sz="2400" b="1" dirty="0" err="1">
                <a:solidFill>
                  <a:srgbClr val="246C57"/>
                </a:solidFill>
              </a:rPr>
              <a:t>capstems</a:t>
            </a:r>
            <a:r>
              <a:rPr lang="en-US" sz="2400" b="1" dirty="0">
                <a:solidFill>
                  <a:srgbClr val="246C57"/>
                </a:solidFill>
              </a:rPr>
              <a:t> applies only to dried grapes presented without </a:t>
            </a:r>
            <a:r>
              <a:rPr lang="en-US" sz="2400" b="1" dirty="0" err="1">
                <a:solidFill>
                  <a:srgbClr val="246C57"/>
                </a:solidFill>
              </a:rPr>
              <a:t>capstems</a:t>
            </a:r>
            <a:r>
              <a:rPr lang="en-US" sz="2400" b="1" dirty="0">
                <a:solidFill>
                  <a:srgbClr val="246C57"/>
                </a:solidFill>
              </a:rPr>
              <a:t>. </a:t>
            </a:r>
            <a:endParaRPr lang="tr-TR" sz="2400" b="1" dirty="0">
              <a:solidFill>
                <a:srgbClr val="246C57"/>
              </a:solidFill>
            </a:endParaRPr>
          </a:p>
          <a:p>
            <a:endParaRPr lang="tr-TR" dirty="0"/>
          </a:p>
        </p:txBody>
      </p:sp>
      <p:sp>
        <p:nvSpPr>
          <p:cNvPr id="16" name="Oval 15"/>
          <p:cNvSpPr/>
          <p:nvPr/>
        </p:nvSpPr>
        <p:spPr>
          <a:xfrm>
            <a:off x="3000190" y="7879555"/>
            <a:ext cx="1047750" cy="1767772"/>
          </a:xfrm>
          <a:prstGeom prst="ellipse">
            <a:avLst/>
          </a:prstGeom>
          <a:noFill/>
          <a:ln w="47625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" name="Oval 36"/>
          <p:cNvSpPr/>
          <p:nvPr/>
        </p:nvSpPr>
        <p:spPr>
          <a:xfrm>
            <a:off x="7289482" y="7922891"/>
            <a:ext cx="893226" cy="963105"/>
          </a:xfrm>
          <a:prstGeom prst="ellipse">
            <a:avLst/>
          </a:prstGeom>
          <a:noFill/>
          <a:ln w="47625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8" name="Oval 37"/>
          <p:cNvSpPr/>
          <p:nvPr/>
        </p:nvSpPr>
        <p:spPr>
          <a:xfrm>
            <a:off x="14929045" y="7934750"/>
            <a:ext cx="893226" cy="963105"/>
          </a:xfrm>
          <a:prstGeom prst="ellipse">
            <a:avLst/>
          </a:prstGeom>
          <a:noFill/>
          <a:ln w="47625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8" name="Düz Ok Bağlayıcısı 17"/>
          <p:cNvCxnSpPr/>
          <p:nvPr/>
        </p:nvCxnSpPr>
        <p:spPr>
          <a:xfrm flipV="1">
            <a:off x="9530862" y="8707161"/>
            <a:ext cx="11723" cy="900454"/>
          </a:xfrm>
          <a:prstGeom prst="straightConnector1">
            <a:avLst/>
          </a:prstGeom>
          <a:ln w="412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Düz Ok Bağlayıcısı 51"/>
          <p:cNvCxnSpPr/>
          <p:nvPr/>
        </p:nvCxnSpPr>
        <p:spPr>
          <a:xfrm flipV="1">
            <a:off x="8216565" y="14463541"/>
            <a:ext cx="521677" cy="951053"/>
          </a:xfrm>
          <a:prstGeom prst="straightConnector1">
            <a:avLst/>
          </a:prstGeom>
          <a:ln w="412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Oval 52"/>
          <p:cNvSpPr/>
          <p:nvPr/>
        </p:nvSpPr>
        <p:spPr>
          <a:xfrm rot="4029254">
            <a:off x="13268140" y="13022625"/>
            <a:ext cx="1047750" cy="1767772"/>
          </a:xfrm>
          <a:prstGeom prst="ellipse">
            <a:avLst/>
          </a:prstGeom>
          <a:noFill/>
          <a:ln w="47625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5342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</TotalTime>
  <Words>176</Words>
  <Application>Microsoft Office PowerPoint</Application>
  <PresentationFormat>Özel</PresentationFormat>
  <Paragraphs>22</Paragraphs>
  <Slides>1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Calibri</vt:lpstr>
      <vt:lpstr>Calibri Light</vt:lpstr>
      <vt:lpstr>Office Theme</vt:lpstr>
      <vt:lpstr>PowerPoint Sunusu</vt:lpstr>
    </vt:vector>
  </TitlesOfParts>
  <Company>UNECE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Lucica Matei</dc:creator>
  <cp:lastModifiedBy>Ayşegül ULUHAN</cp:lastModifiedBy>
  <cp:revision>90</cp:revision>
  <dcterms:created xsi:type="dcterms:W3CDTF">2017-05-17T07:48:22Z</dcterms:created>
  <dcterms:modified xsi:type="dcterms:W3CDTF">2019-11-12T12:19:47Z</dcterms:modified>
</cp:coreProperties>
</file>