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37" userDrawn="1">
          <p15:clr>
            <a:srgbClr val="A4A3A4"/>
          </p15:clr>
        </p15:guide>
        <p15:guide id="2" pos="567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B7E1"/>
    <a:srgbClr val="318DDE"/>
    <a:srgbClr val="F875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056" y="-5580"/>
      </p:cViewPr>
      <p:guideLst>
        <p:guide orient="horz" pos="7937"/>
        <p:guide pos="56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199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646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240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729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891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74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500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054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178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448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565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9017A-ED2F-4655-90AE-A5F3D53E8E28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254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3" Type="http://schemas.microsoft.com/office/2007/relationships/hdphoto" Target="../media/hdphoto1.wdp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" Type="http://schemas.openxmlformats.org/officeDocument/2006/relationships/image" Target="../media/image1.png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9DF5E25-5AAF-427C-BF50-45B53E3F13E7}"/>
              </a:ext>
            </a:extLst>
          </p:cNvPr>
          <p:cNvGrpSpPr/>
          <p:nvPr/>
        </p:nvGrpSpPr>
        <p:grpSpPr>
          <a:xfrm>
            <a:off x="328470" y="1902254"/>
            <a:ext cx="17342166" cy="2394818"/>
            <a:chOff x="267517" y="626534"/>
            <a:chExt cx="9067238" cy="1252115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D03E400-1BB9-419A-A647-298764A7234D}"/>
                </a:ext>
              </a:extLst>
            </p:cNvPr>
            <p:cNvGrpSpPr/>
            <p:nvPr/>
          </p:nvGrpSpPr>
          <p:grpSpPr>
            <a:xfrm>
              <a:off x="267517" y="626534"/>
              <a:ext cx="9067238" cy="1252115"/>
              <a:chOff x="53681" y="785232"/>
              <a:chExt cx="9503201" cy="1252115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40A3073-61B6-41B1-9D73-CEA524BBA96C}"/>
                  </a:ext>
                </a:extLst>
              </p:cNvPr>
              <p:cNvSpPr/>
              <p:nvPr/>
            </p:nvSpPr>
            <p:spPr>
              <a:xfrm>
                <a:off x="53681" y="1556084"/>
                <a:ext cx="9503201" cy="4812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2B171671-3E7F-4766-A8F3-194A98358A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56753" y="785232"/>
                <a:ext cx="1433111" cy="1235182"/>
              </a:xfrm>
              <a:prstGeom prst="rect">
                <a:avLst/>
              </a:prstGeom>
            </p:spPr>
          </p:pic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DED7D8D-6E3E-41E7-9776-0197F3B255FB}"/>
                </a:ext>
              </a:extLst>
            </p:cNvPr>
            <p:cNvSpPr txBox="1"/>
            <p:nvPr/>
          </p:nvSpPr>
          <p:spPr>
            <a:xfrm>
              <a:off x="398850" y="1461370"/>
              <a:ext cx="3659163" cy="3379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3600" b="1" spc="3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DEFINITION &amp; CLASSIFICATION</a:t>
              </a:r>
              <a:endParaRPr lang="en-US" sz="3600" b="1" spc="300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7" name="Metin kutusu 4">
            <a:extLst>
              <a:ext uri="{FF2B5EF4-FFF2-40B4-BE49-F238E27FC236}">
                <a16:creationId xmlns:a16="http://schemas.microsoft.com/office/drawing/2014/main" id="{1F1E96DF-EDF7-43C0-8AB5-89EA12BF8718}"/>
              </a:ext>
            </a:extLst>
          </p:cNvPr>
          <p:cNvSpPr txBox="1"/>
          <p:nvPr/>
        </p:nvSpPr>
        <p:spPr>
          <a:xfrm>
            <a:off x="328000" y="4519374"/>
            <a:ext cx="173421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</a:pPr>
            <a:r>
              <a:rPr lang="tr-TR" sz="2400" dirty="0" err="1" smtClean="0">
                <a:latin typeface="Arial Narrow" panose="020B0606020202030204" pitchFamily="34" charset="0"/>
              </a:rPr>
              <a:t>The</a:t>
            </a:r>
            <a:r>
              <a:rPr lang="tr-TR" sz="2400" dirty="0" smtClean="0">
                <a:latin typeface="Arial Narrow" panose="020B0606020202030204" pitchFamily="34" charset="0"/>
              </a:rPr>
              <a:t> </a:t>
            </a:r>
            <a:r>
              <a:rPr lang="tr-TR" sz="2400" dirty="0">
                <a:latin typeface="Arial Narrow" panose="020B0606020202030204" pitchFamily="34" charset="0"/>
              </a:rPr>
              <a:t>UNECE standard applies </a:t>
            </a:r>
            <a:r>
              <a:rPr lang="tr-TR" sz="2400" dirty="0" err="1">
                <a:latin typeface="Arial Narrow" panose="020B0606020202030204" pitchFamily="34" charset="0"/>
              </a:rPr>
              <a:t>to</a:t>
            </a:r>
            <a:r>
              <a:rPr lang="tr-TR" sz="2400" dirty="0">
                <a:latin typeface="Arial Narrow" panose="020B0606020202030204" pitchFamily="34" charset="0"/>
              </a:rPr>
              <a:t> </a:t>
            </a:r>
            <a:r>
              <a:rPr lang="en-US" sz="2400" dirty="0">
                <a:latin typeface="Arial Narrow" panose="020B0606020202030204" pitchFamily="34" charset="0"/>
              </a:rPr>
              <a:t>whole figs dried from ripe fruits of varieties (cultivars) grown from </a:t>
            </a:r>
            <a:r>
              <a:rPr lang="en-US" sz="2400" dirty="0" err="1">
                <a:latin typeface="Arial Narrow" panose="020B0606020202030204" pitchFamily="34" charset="0"/>
              </a:rPr>
              <a:t>Ficus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carica</a:t>
            </a:r>
            <a:r>
              <a:rPr lang="en-US" sz="2400" dirty="0">
                <a:latin typeface="Arial Narrow" panose="020B0606020202030204" pitchFamily="34" charset="0"/>
              </a:rPr>
              <a:t> L., intended for direct consumption. </a:t>
            </a:r>
            <a:endParaRPr lang="tr-TR" sz="2400" dirty="0">
              <a:latin typeface="Arial Narrow" panose="020B0606020202030204" pitchFamily="34" charset="0"/>
            </a:endParaRPr>
          </a:p>
          <a:p>
            <a:pPr algn="just"/>
            <a:r>
              <a:rPr lang="tr-TR" sz="2400" dirty="0">
                <a:latin typeface="Arial Narrow" panose="020B0606020202030204" pitchFamily="34" charset="0"/>
              </a:rPr>
              <a:t>It does not apply </a:t>
            </a:r>
            <a:r>
              <a:rPr lang="tr-TR" sz="2400" dirty="0" err="1">
                <a:latin typeface="Arial Narrow" panose="020B0606020202030204" pitchFamily="34" charset="0"/>
              </a:rPr>
              <a:t>to</a:t>
            </a:r>
            <a:r>
              <a:rPr lang="tr-TR" sz="2400" dirty="0">
                <a:latin typeface="Arial Narrow" panose="020B0606020202030204" pitchFamily="34" charset="0"/>
              </a:rPr>
              <a:t> </a:t>
            </a:r>
            <a:r>
              <a:rPr lang="tr-TR" sz="2400" dirty="0" err="1" smtClean="0">
                <a:latin typeface="Arial Narrow" panose="020B0606020202030204" pitchFamily="34" charset="0"/>
              </a:rPr>
              <a:t>dried</a:t>
            </a:r>
            <a:r>
              <a:rPr lang="tr-TR" sz="2400" dirty="0" smtClean="0">
                <a:latin typeface="Arial Narrow" panose="020B0606020202030204" pitchFamily="34" charset="0"/>
              </a:rPr>
              <a:t> </a:t>
            </a:r>
            <a:r>
              <a:rPr lang="tr-TR" sz="2400" dirty="0" err="1" smtClean="0">
                <a:latin typeface="Arial Narrow" panose="020B0606020202030204" pitchFamily="34" charset="0"/>
              </a:rPr>
              <a:t>figs</a:t>
            </a:r>
            <a:r>
              <a:rPr lang="tr-TR" sz="2400" dirty="0" smtClean="0">
                <a:latin typeface="Arial Narrow" panose="020B0606020202030204" pitchFamily="34" charset="0"/>
              </a:rPr>
              <a:t> </a:t>
            </a:r>
            <a:r>
              <a:rPr lang="tr-TR" sz="2400" dirty="0">
                <a:latin typeface="Arial Narrow" panose="020B0606020202030204" pitchFamily="34" charset="0"/>
              </a:rPr>
              <a:t>for industrial processing.</a:t>
            </a:r>
          </a:p>
          <a:p>
            <a:pPr>
              <a:spcAft>
                <a:spcPts val="1200"/>
              </a:spcAft>
            </a:pPr>
            <a:r>
              <a:rPr lang="tr-TR" sz="2400" dirty="0" err="1" smtClean="0">
                <a:latin typeface="Arial Narrow" panose="020B0606020202030204" pitchFamily="34" charset="0"/>
              </a:rPr>
              <a:t>Dried</a:t>
            </a:r>
            <a:r>
              <a:rPr lang="tr-TR" sz="2400" dirty="0" smtClean="0">
                <a:latin typeface="Arial Narrow" panose="020B0606020202030204" pitchFamily="34" charset="0"/>
              </a:rPr>
              <a:t> </a:t>
            </a:r>
            <a:r>
              <a:rPr lang="tr-TR" sz="2400" dirty="0" err="1" smtClean="0">
                <a:latin typeface="Arial Narrow" panose="020B0606020202030204" pitchFamily="34" charset="0"/>
              </a:rPr>
              <a:t>figs</a:t>
            </a:r>
            <a:r>
              <a:rPr lang="tr-TR" sz="2400" dirty="0" smtClean="0">
                <a:latin typeface="Arial Narrow" panose="020B0606020202030204" pitchFamily="34" charset="0"/>
              </a:rPr>
              <a:t> </a:t>
            </a:r>
            <a:r>
              <a:rPr lang="tr-TR" sz="2400" dirty="0" err="1" smtClean="0">
                <a:latin typeface="Arial Narrow" panose="020B0606020202030204" pitchFamily="34" charset="0"/>
              </a:rPr>
              <a:t>are</a:t>
            </a:r>
            <a:r>
              <a:rPr lang="tr-TR" sz="2400" dirty="0" smtClean="0">
                <a:latin typeface="Arial Narrow" panose="020B0606020202030204" pitchFamily="34" charset="0"/>
              </a:rPr>
              <a:t> </a:t>
            </a:r>
            <a:r>
              <a:rPr lang="tr-TR" sz="2400" dirty="0">
                <a:latin typeface="Arial Narrow" panose="020B0606020202030204" pitchFamily="34" charset="0"/>
              </a:rPr>
              <a:t>classified into the following </a:t>
            </a:r>
            <a:r>
              <a:rPr lang="tr-TR" sz="2400" b="1" dirty="0">
                <a:latin typeface="Arial Narrow" panose="020B0606020202030204" pitchFamily="34" charset="0"/>
              </a:rPr>
              <a:t>three classes: Extra Class, Class I and Class II. </a:t>
            </a:r>
            <a:r>
              <a:rPr lang="de-DE" sz="2400" b="1" dirty="0" smtClean="0">
                <a:latin typeface="Arial Narrow" panose="020B0606020202030204" pitchFamily="34" charset="0"/>
              </a:rPr>
              <a:t/>
            </a:r>
            <a:br>
              <a:rPr lang="de-DE" sz="2400" b="1" dirty="0" smtClean="0">
                <a:latin typeface="Arial Narrow" panose="020B0606020202030204" pitchFamily="34" charset="0"/>
              </a:rPr>
            </a:br>
            <a:r>
              <a:rPr lang="en-US" sz="2400" dirty="0" smtClean="0">
                <a:solidFill>
                  <a:srgbClr val="FF0000"/>
                </a:solidFill>
              </a:rPr>
              <a:t>The </a:t>
            </a:r>
            <a:r>
              <a:rPr lang="en-US" sz="2400" dirty="0">
                <a:solidFill>
                  <a:srgbClr val="FF0000"/>
                </a:solidFill>
              </a:rPr>
              <a:t>classification is determined in accordance with the defects allowed in the Standard's section "IV, Provisions concerning </a:t>
            </a:r>
            <a:r>
              <a:rPr lang="en-US" sz="2400" dirty="0" smtClean="0">
                <a:solidFill>
                  <a:srgbClr val="FF0000"/>
                </a:solidFill>
              </a:rPr>
              <a:t>tolerances“.</a:t>
            </a:r>
            <a:endParaRPr lang="en-US" sz="24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8DB1B2-B8E1-4A07-875B-87D1694F7D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54" y="993262"/>
            <a:ext cx="5450244" cy="167332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312EE97-3746-4653-A6D5-4D678731CD4B}"/>
              </a:ext>
            </a:extLst>
          </p:cNvPr>
          <p:cNvGrpSpPr/>
          <p:nvPr/>
        </p:nvGrpSpPr>
        <p:grpSpPr>
          <a:xfrm>
            <a:off x="6774873" y="893568"/>
            <a:ext cx="10747901" cy="2062102"/>
            <a:chOff x="514907" y="55655"/>
            <a:chExt cx="5123586" cy="82556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E0ED662-D4AD-4F13-BE65-4A478FE25189}"/>
                </a:ext>
              </a:extLst>
            </p:cNvPr>
            <p:cNvSpPr txBox="1"/>
            <p:nvPr/>
          </p:nvSpPr>
          <p:spPr>
            <a:xfrm>
              <a:off x="514907" y="55655"/>
              <a:ext cx="5123586" cy="825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r-TR" sz="4000" b="1" spc="300" dirty="0">
                  <a:latin typeface="Arial Narrow" panose="020B0606020202030204" pitchFamily="34" charset="0"/>
                </a:rPr>
                <a:t>COMMERCIAL AND MARKETING QUALITY OF</a:t>
              </a:r>
              <a:endParaRPr lang="fr-CH" sz="4000" b="1" spc="300" dirty="0">
                <a:latin typeface="Arial Narrow" panose="020B0606020202030204" pitchFamily="34" charset="0"/>
              </a:endParaRPr>
            </a:p>
            <a:p>
              <a:r>
                <a:rPr lang="tr-TR" sz="8800" b="1" spc="350" dirty="0" smtClean="0">
                  <a:solidFill>
                    <a:srgbClr val="E7B7E1"/>
                  </a:solidFill>
                  <a:latin typeface="Arial Narrow" panose="020B0606020202030204" pitchFamily="34" charset="0"/>
                </a:rPr>
                <a:t>DRIED FIGS</a:t>
              </a:r>
              <a:endParaRPr lang="en-US" sz="8800" spc="350" dirty="0">
                <a:solidFill>
                  <a:srgbClr val="E7B7E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CEA909D-BFDF-45A7-BC3C-67177CA7BE9E}"/>
                </a:ext>
              </a:extLst>
            </p:cNvPr>
            <p:cNvSpPr txBox="1"/>
            <p:nvPr/>
          </p:nvSpPr>
          <p:spPr>
            <a:xfrm>
              <a:off x="3268593" y="314059"/>
              <a:ext cx="221759" cy="30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4400" dirty="0">
                  <a:solidFill>
                    <a:srgbClr val="E7B7E1"/>
                  </a:solidFill>
                </a:rPr>
                <a:t>*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B3FF53A-A0C8-4E32-A8EA-CCF224519D1E}"/>
              </a:ext>
            </a:extLst>
          </p:cNvPr>
          <p:cNvSpPr txBox="1"/>
          <p:nvPr/>
        </p:nvSpPr>
        <p:spPr>
          <a:xfrm>
            <a:off x="327999" y="6220694"/>
            <a:ext cx="17342165" cy="769441"/>
          </a:xfrm>
          <a:prstGeom prst="rect">
            <a:avLst/>
          </a:prstGeom>
          <a:solidFill>
            <a:srgbClr val="E7B7E1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sz="4400" b="1" spc="300" dirty="0">
                <a:solidFill>
                  <a:schemeClr val="bg1"/>
                </a:solidFill>
                <a:latin typeface="Arial Narrow" panose="020B0606020202030204" pitchFamily="34" charset="0"/>
              </a:rPr>
              <a:t>QUALITY DEFECTS</a:t>
            </a:r>
            <a:endParaRPr lang="en-US" sz="4400" b="1" spc="3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189CA788-596C-4C6E-9360-C228EF1304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2621"/>
              </p:ext>
            </p:extLst>
          </p:nvPr>
        </p:nvGraphicFramePr>
        <p:xfrm>
          <a:off x="330042" y="24287357"/>
          <a:ext cx="17342166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42166">
                  <a:extLst>
                    <a:ext uri="{9D8B030D-6E8A-4147-A177-3AD203B41FA5}">
                      <a16:colId xmlns:a16="http://schemas.microsoft.com/office/drawing/2014/main" val="2665072344"/>
                    </a:ext>
                  </a:extLst>
                </a:gridCol>
              </a:tblGrid>
              <a:tr h="561340">
                <a:tc>
                  <a:txBody>
                    <a:bodyPr/>
                    <a:lstStyle/>
                    <a:p>
                      <a:pPr marL="60325" indent="0" algn="l">
                        <a:buFont typeface="Arial" pitchFamily="34" charset="0"/>
                        <a:buNone/>
                      </a:pPr>
                      <a:r>
                        <a:rPr lang="tr-TR" sz="1700" b="0" i="0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The UNECE standard </a:t>
                      </a:r>
                      <a:r>
                        <a:rPr lang="tr-TR" sz="1700" b="0" i="0" dirty="0" err="1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for</a:t>
                      </a:r>
                      <a:r>
                        <a:rPr lang="tr-TR" sz="1700" b="0" i="0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tr-TR" sz="1700" b="0" i="0" dirty="0" err="1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dried</a:t>
                      </a:r>
                      <a:r>
                        <a:rPr lang="tr-TR" sz="1700" b="0" i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tr-TR" sz="1700" b="0" i="0" dirty="0" err="1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figs</a:t>
                      </a:r>
                      <a:r>
                        <a:rPr lang="tr-TR" sz="1700" b="0" i="0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tr-TR" sz="1700" b="0" i="0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and an electronic version of this poster can be retreived from the following addresses.</a:t>
                      </a:r>
                      <a:r>
                        <a:rPr lang="tr-TR" sz="1700" b="0" i="0" baseline="0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tr-TR" sz="1700" b="1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Standard</a:t>
                      </a:r>
                      <a:r>
                        <a:rPr lang="fr-CH" sz="1700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: </a:t>
                      </a:r>
                      <a:r>
                        <a:rPr lang="fr-CH" sz="17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 Narrow" panose="020B0606020202030204" pitchFamily="34" charset="0"/>
                        </a:rPr>
                        <a:t>https://www.unece.org/trade/agr/standard/dry/DDP-Standards.html</a:t>
                      </a:r>
                      <a:endParaRPr lang="tr-TR" sz="17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anose="020B0606020202030204" pitchFamily="34" charset="0"/>
                      </a:endParaRPr>
                    </a:p>
                    <a:p>
                      <a:pPr marL="60325" indent="0" algn="l">
                        <a:buFont typeface="Arial" pitchFamily="34" charset="0"/>
                        <a:buNone/>
                      </a:pPr>
                      <a:r>
                        <a:rPr lang="tr-TR" sz="1700" b="1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                                                                                                                                                                                                                     Poster</a:t>
                      </a:r>
                      <a:r>
                        <a:rPr lang="tr-TR" sz="1700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: </a:t>
                      </a:r>
                      <a:r>
                        <a:rPr lang="fr-CH" sz="1700" baseline="0" dirty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   </a:t>
                      </a:r>
                      <a:r>
                        <a:rPr lang="fr-CH" sz="17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7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https://www.unece.org/publications/oes/welcome.html</a:t>
                      </a:r>
                      <a:endParaRPr lang="en-US" sz="17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138047"/>
                  </a:ext>
                </a:extLst>
              </a:tr>
            </a:tbl>
          </a:graphicData>
        </a:graphic>
      </p:graphicFrame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C255EC7-6F0C-4F47-A05F-B7381A9AC001}"/>
              </a:ext>
            </a:extLst>
          </p:cNvPr>
          <p:cNvCxnSpPr/>
          <p:nvPr/>
        </p:nvCxnSpPr>
        <p:spPr>
          <a:xfrm>
            <a:off x="6358202" y="989871"/>
            <a:ext cx="0" cy="167671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3A58CAEE-3C00-4EF0-B36A-C671A7725046}"/>
              </a:ext>
            </a:extLst>
          </p:cNvPr>
          <p:cNvSpPr/>
          <p:nvPr/>
        </p:nvSpPr>
        <p:spPr>
          <a:xfrm>
            <a:off x="327999" y="10377903"/>
            <a:ext cx="8280000" cy="628516"/>
          </a:xfrm>
          <a:prstGeom prst="rect">
            <a:avLst/>
          </a:prstGeom>
          <a:solidFill>
            <a:srgbClr val="E7B7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8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tr-TR" sz="28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en-US" sz="28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SC</a:t>
            </a:r>
            <a:r>
              <a:rPr lang="tr-TR" sz="28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8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tr-TR" sz="28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2800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756DD9A-6AA8-4468-878A-41C451094AC3}"/>
              </a:ext>
            </a:extLst>
          </p:cNvPr>
          <p:cNvSpPr/>
          <p:nvPr/>
        </p:nvSpPr>
        <p:spPr>
          <a:xfrm>
            <a:off x="9390164" y="18546620"/>
            <a:ext cx="8280000" cy="628516"/>
          </a:xfrm>
          <a:prstGeom prst="rect">
            <a:avLst/>
          </a:prstGeom>
          <a:solidFill>
            <a:srgbClr val="E7B7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pc="300" dirty="0">
                <a:latin typeface="Arial" panose="020B0604020202020204" pitchFamily="34" charset="0"/>
                <a:cs typeface="Arial" panose="020B0604020202020204" pitchFamily="34" charset="0"/>
              </a:rPr>
              <a:t>MOULD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4D8BC32-3B53-4C41-9DF9-058645995A31}"/>
              </a:ext>
            </a:extLst>
          </p:cNvPr>
          <p:cNvSpPr/>
          <p:nvPr/>
        </p:nvSpPr>
        <p:spPr>
          <a:xfrm>
            <a:off x="9390164" y="14402688"/>
            <a:ext cx="8280000" cy="628516"/>
          </a:xfrm>
          <a:prstGeom prst="rect">
            <a:avLst/>
          </a:prstGeom>
          <a:solidFill>
            <a:srgbClr val="E7B7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pc="300" dirty="0">
                <a:latin typeface="Arial" panose="020B0604020202020204" pitchFamily="34" charset="0"/>
                <a:cs typeface="Arial" panose="020B0604020202020204" pitchFamily="34" charset="0"/>
              </a:rPr>
              <a:t>DAMAGED BY PESTS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1781DFE-E62C-4509-B9FB-C186856EBEA3}"/>
              </a:ext>
            </a:extLst>
          </p:cNvPr>
          <p:cNvSpPr/>
          <p:nvPr/>
        </p:nvSpPr>
        <p:spPr>
          <a:xfrm>
            <a:off x="327999" y="14402688"/>
            <a:ext cx="8280000" cy="628516"/>
          </a:xfrm>
          <a:prstGeom prst="rect">
            <a:avLst/>
          </a:prstGeom>
          <a:solidFill>
            <a:srgbClr val="E7B7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SPLIT</a:t>
            </a:r>
            <a:endParaRPr lang="en-US" sz="2800" b="1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B3E5F6E-ED3C-41F5-9EFC-C2A750A6CE9F}"/>
              </a:ext>
            </a:extLst>
          </p:cNvPr>
          <p:cNvSpPr/>
          <p:nvPr/>
        </p:nvSpPr>
        <p:spPr>
          <a:xfrm>
            <a:off x="327999" y="18550720"/>
            <a:ext cx="8280000" cy="628516"/>
          </a:xfrm>
          <a:prstGeom prst="rect">
            <a:avLst/>
          </a:prstGeom>
          <a:solidFill>
            <a:srgbClr val="E7B7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spc="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TORN</a:t>
            </a:r>
            <a:endParaRPr lang="en-US" sz="2800" b="1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7FEDEF7-0C31-4668-B015-46103EE645CD}"/>
              </a:ext>
            </a:extLst>
          </p:cNvPr>
          <p:cNvSpPr/>
          <p:nvPr/>
        </p:nvSpPr>
        <p:spPr>
          <a:xfrm>
            <a:off x="9390164" y="10389379"/>
            <a:ext cx="8280000" cy="628516"/>
          </a:xfrm>
          <a:prstGeom prst="rect">
            <a:avLst/>
          </a:prstGeom>
          <a:solidFill>
            <a:srgbClr val="E7B7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tr-TR" sz="2800" b="1" spc="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FERMENTED</a:t>
            </a:r>
            <a:endParaRPr lang="en-US" sz="2800" b="1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800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8E596B9-BF1B-4E5D-8B7E-F240CD69B30B}"/>
              </a:ext>
            </a:extLst>
          </p:cNvPr>
          <p:cNvSpPr/>
          <p:nvPr/>
        </p:nvSpPr>
        <p:spPr>
          <a:xfrm>
            <a:off x="4859081" y="22769075"/>
            <a:ext cx="8280000" cy="628516"/>
          </a:xfrm>
          <a:prstGeom prst="rect">
            <a:avLst/>
          </a:prstGeom>
          <a:solidFill>
            <a:srgbClr val="E7B7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pc="300" dirty="0">
                <a:latin typeface="Arial" panose="020B0604020202020204" pitchFamily="34" charset="0"/>
                <a:cs typeface="Arial" panose="020B0604020202020204" pitchFamily="34" charset="0"/>
              </a:rPr>
              <a:t>FOREIGN</a:t>
            </a:r>
            <a:r>
              <a:rPr lang="en-US" sz="2400" b="1" spc="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spc="300" dirty="0">
                <a:latin typeface="Arial" panose="020B0604020202020204" pitchFamily="34" charset="0"/>
                <a:cs typeface="Arial" panose="020B0604020202020204" pitchFamily="34" charset="0"/>
              </a:rPr>
              <a:t>MATTER</a:t>
            </a:r>
          </a:p>
        </p:txBody>
      </p:sp>
      <p:pic>
        <p:nvPicPr>
          <p:cNvPr id="42" name="Resim 41" descr="donut, parça, oturma, tablo içeren bir resim&#10;&#10;Açıklama otomatik olarak oluşturuldu">
            <a:extLst>
              <a:ext uri="{FF2B5EF4-FFF2-40B4-BE49-F238E27FC236}">
                <a16:creationId xmlns:a16="http://schemas.microsoft.com/office/drawing/2014/main" id="{DA88D97A-8D39-44F1-949F-265A19B359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683" y="7244709"/>
            <a:ext cx="3960000" cy="2704299"/>
          </a:xfrm>
          <a:prstGeom prst="rect">
            <a:avLst/>
          </a:prstGeom>
        </p:spPr>
      </p:pic>
      <p:pic>
        <p:nvPicPr>
          <p:cNvPr id="43" name="Resim 42" descr="meyve, donut, muz, oturma içeren bir resim&#10;&#10;Açıklama otomatik olarak oluşturuldu">
            <a:extLst>
              <a:ext uri="{FF2B5EF4-FFF2-40B4-BE49-F238E27FC236}">
                <a16:creationId xmlns:a16="http://schemas.microsoft.com/office/drawing/2014/main" id="{96981192-3729-4EB9-80EE-E7832F37914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99" y="7248572"/>
            <a:ext cx="3960000" cy="2700436"/>
          </a:xfrm>
          <a:prstGeom prst="rect">
            <a:avLst/>
          </a:prstGeom>
        </p:spPr>
      </p:pic>
      <p:pic>
        <p:nvPicPr>
          <p:cNvPr id="44" name="Resim 43" descr="meyve, donut, tablo, oturma içeren bir resim&#10;&#10;Açıklama otomatik olarak oluşturuldu">
            <a:extLst>
              <a:ext uri="{FF2B5EF4-FFF2-40B4-BE49-F238E27FC236}">
                <a16:creationId xmlns:a16="http://schemas.microsoft.com/office/drawing/2014/main" id="{3C2891D4-6C7D-45D0-85EF-782274C4897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6108" y="11381608"/>
            <a:ext cx="4014672" cy="2676881"/>
          </a:xfrm>
          <a:prstGeom prst="rect">
            <a:avLst/>
          </a:prstGeom>
        </p:spPr>
      </p:pic>
      <p:pic>
        <p:nvPicPr>
          <p:cNvPr id="45" name="Resim 44" descr="yiyecek, tablo, tabak, oturma içeren bir resim&#10;&#10;Açıklama otomatik olarak oluşturuldu">
            <a:extLst>
              <a:ext uri="{FF2B5EF4-FFF2-40B4-BE49-F238E27FC236}">
                <a16:creationId xmlns:a16="http://schemas.microsoft.com/office/drawing/2014/main" id="{586C2D85-DA52-4E14-A336-062B7FA2D11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164" y="11358490"/>
            <a:ext cx="3960000" cy="2723119"/>
          </a:xfrm>
          <a:prstGeom prst="rect">
            <a:avLst/>
          </a:prstGeom>
        </p:spPr>
      </p:pic>
      <p:pic>
        <p:nvPicPr>
          <p:cNvPr id="46" name="Resim 45" descr="yiyecek, parça, tablo, oturma içeren bir resim&#10;&#10;Açıklama otomatik olarak oluşturuldu">
            <a:extLst>
              <a:ext uri="{FF2B5EF4-FFF2-40B4-BE49-F238E27FC236}">
                <a16:creationId xmlns:a16="http://schemas.microsoft.com/office/drawing/2014/main" id="{BF59E60F-F2C1-4DEA-A7F0-EC52A9F0C0E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00" y="11358490"/>
            <a:ext cx="3959999" cy="2700000"/>
          </a:xfrm>
          <a:prstGeom prst="rect">
            <a:avLst/>
          </a:prstGeom>
        </p:spPr>
      </p:pic>
      <p:pic>
        <p:nvPicPr>
          <p:cNvPr id="47" name="Resim 46" descr="yiyecek, sandviç, tablo, tabak içeren bir resim&#10;&#10;Açıklama otomatik olarak oluşturuldu">
            <a:extLst>
              <a:ext uri="{FF2B5EF4-FFF2-40B4-BE49-F238E27FC236}">
                <a16:creationId xmlns:a16="http://schemas.microsoft.com/office/drawing/2014/main" id="{C7C545C7-41FA-4D3A-AFB5-906F6B99D84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7999" y="11381609"/>
            <a:ext cx="4050000" cy="2700000"/>
          </a:xfrm>
          <a:prstGeom prst="rect">
            <a:avLst/>
          </a:prstGeom>
        </p:spPr>
      </p:pic>
      <p:pic>
        <p:nvPicPr>
          <p:cNvPr id="48" name="Resim 47" descr="kar, kaplı, kahverengi, dik içeren bir resim&#10;&#10;Açıklama otomatik olarak oluşturuldu">
            <a:extLst>
              <a:ext uri="{FF2B5EF4-FFF2-40B4-BE49-F238E27FC236}">
                <a16:creationId xmlns:a16="http://schemas.microsoft.com/office/drawing/2014/main" id="{B24E76D8-5508-4FB1-A0A9-FE0AACE0593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164" y="7257151"/>
            <a:ext cx="3960000" cy="2691857"/>
          </a:xfrm>
          <a:prstGeom prst="rect">
            <a:avLst/>
          </a:prstGeom>
        </p:spPr>
      </p:pic>
      <p:pic>
        <p:nvPicPr>
          <p:cNvPr id="49" name="Resim 48" descr="taş, parça, yiyecek, adam içeren bir resim&#10;&#10;Açıklama otomatik olarak oluşturuldu">
            <a:extLst>
              <a:ext uri="{FF2B5EF4-FFF2-40B4-BE49-F238E27FC236}">
                <a16:creationId xmlns:a16="http://schemas.microsoft.com/office/drawing/2014/main" id="{5794702A-670C-42B0-B6E1-9C50DE2586C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6108" y="7257151"/>
            <a:ext cx="3960000" cy="2691857"/>
          </a:xfrm>
          <a:prstGeom prst="rect">
            <a:avLst/>
          </a:prstGeom>
        </p:spPr>
      </p:pic>
      <p:pic>
        <p:nvPicPr>
          <p:cNvPr id="50" name="Resim 49" descr="tablo, oturma, yiyecek, tabak içeren bir resim&#10;&#10;Açıklama otomatik olarak oluşturuldu">
            <a:extLst>
              <a:ext uri="{FF2B5EF4-FFF2-40B4-BE49-F238E27FC236}">
                <a16:creationId xmlns:a16="http://schemas.microsoft.com/office/drawing/2014/main" id="{807ED5A4-D6B5-4733-A761-9A6474066536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99" y="15432912"/>
            <a:ext cx="3960000" cy="2700000"/>
          </a:xfrm>
          <a:prstGeom prst="rect">
            <a:avLst/>
          </a:prstGeom>
        </p:spPr>
      </p:pic>
      <p:pic>
        <p:nvPicPr>
          <p:cNvPr id="51" name="Resim 50" descr="tablo, iç mekan, oturma, yiyecek içeren bir resim&#10;&#10;Açıklama otomatik olarak oluşturuldu">
            <a:extLst>
              <a:ext uri="{FF2B5EF4-FFF2-40B4-BE49-F238E27FC236}">
                <a16:creationId xmlns:a16="http://schemas.microsoft.com/office/drawing/2014/main" id="{7E7D4FAA-E0E7-4F9E-94A2-CDAC2F481A12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639" y="15451985"/>
            <a:ext cx="3913360" cy="2687999"/>
          </a:xfrm>
          <a:prstGeom prst="rect">
            <a:avLst/>
          </a:prstGeom>
        </p:spPr>
      </p:pic>
      <p:pic>
        <p:nvPicPr>
          <p:cNvPr id="52" name="Resim 51" descr="yiyecek, pasta, parça, tablo içeren bir resim&#10;&#10;Açıklama otomatik olarak oluşturuldu">
            <a:extLst>
              <a:ext uri="{FF2B5EF4-FFF2-40B4-BE49-F238E27FC236}">
                <a16:creationId xmlns:a16="http://schemas.microsoft.com/office/drawing/2014/main" id="{391CAF49-D55A-4869-A30C-24DBD54A0ACE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164" y="15451985"/>
            <a:ext cx="3919002" cy="2712000"/>
          </a:xfrm>
          <a:prstGeom prst="rect">
            <a:avLst/>
          </a:prstGeom>
        </p:spPr>
      </p:pic>
      <p:pic>
        <p:nvPicPr>
          <p:cNvPr id="53" name="Resim 52" descr="yiyecek, parça içeren bir resim&#10;&#10;Açıklama otomatik olarak oluşturuldu">
            <a:extLst>
              <a:ext uri="{FF2B5EF4-FFF2-40B4-BE49-F238E27FC236}">
                <a16:creationId xmlns:a16="http://schemas.microsoft.com/office/drawing/2014/main" id="{0E77CA58-D1AD-4E79-9040-E1DA8D922772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9305" y="15438912"/>
            <a:ext cx="3930859" cy="2688000"/>
          </a:xfrm>
          <a:prstGeom prst="rect">
            <a:avLst/>
          </a:prstGeom>
        </p:spPr>
      </p:pic>
      <p:pic>
        <p:nvPicPr>
          <p:cNvPr id="54" name="Resim 53" descr="yiyecek, tabak, tablo, küçük içeren bir resim&#10;&#10;Açıklama otomatik olarak oluşturuldu">
            <a:extLst>
              <a:ext uri="{FF2B5EF4-FFF2-40B4-BE49-F238E27FC236}">
                <a16:creationId xmlns:a16="http://schemas.microsoft.com/office/drawing/2014/main" id="{756E9F66-7C5C-4A29-8B32-34AC41C94B47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319" y="19557771"/>
            <a:ext cx="4068000" cy="2712000"/>
          </a:xfrm>
          <a:prstGeom prst="rect">
            <a:avLst/>
          </a:prstGeom>
        </p:spPr>
      </p:pic>
      <p:pic>
        <p:nvPicPr>
          <p:cNvPr id="55" name="Resim 54" descr="yiyecek, vitrin, beyaz içeren bir resim&#10;&#10;Açıklama otomatik olarak oluşturuldu">
            <a:extLst>
              <a:ext uri="{FF2B5EF4-FFF2-40B4-BE49-F238E27FC236}">
                <a16:creationId xmlns:a16="http://schemas.microsoft.com/office/drawing/2014/main" id="{4BB5186E-9DDB-423C-99BB-B47ECEA95D29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5806" y="19557771"/>
            <a:ext cx="3913360" cy="26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429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</TotalTime>
  <Words>117</Words>
  <Application>Microsoft Office PowerPoint</Application>
  <PresentationFormat>Özel</PresentationFormat>
  <Paragraphs>19</Paragraphs>
  <Slides>1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Calibri Light</vt:lpstr>
      <vt:lpstr>Office Theme</vt:lpstr>
      <vt:lpstr>PowerPoint Sunusu</vt:lpstr>
    </vt:vector>
  </TitlesOfParts>
  <Company>UNECE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Lucica Matei</dc:creator>
  <cp:lastModifiedBy>Ayşegül ULUHAN</cp:lastModifiedBy>
  <cp:revision>87</cp:revision>
  <dcterms:created xsi:type="dcterms:W3CDTF">2017-05-17T07:48:22Z</dcterms:created>
  <dcterms:modified xsi:type="dcterms:W3CDTF">2019-11-12T09:37:00Z</dcterms:modified>
</cp:coreProperties>
</file>