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8" r:id="rId3"/>
    <p:sldId id="259" r:id="rId4"/>
    <p:sldId id="261" r:id="rId5"/>
    <p:sldId id="263" r:id="rId6"/>
    <p:sldId id="264" r:id="rId7"/>
    <p:sldId id="269" r:id="rId8"/>
    <p:sldId id="270" r:id="rId9"/>
    <p:sldId id="268" r:id="rId10"/>
    <p:sldId id="266" r:id="rId11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05AACE-824F-44A1-AB87-01F5BAE8BAAD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2BEF3-7AE5-4FD0-94D2-42A8D1585D2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1581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Side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tr-TR" dirty="0" err="1" smtClean="0"/>
              <a:t>side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developed</a:t>
            </a:r>
            <a:r>
              <a:rPr lang="tr-TR" dirty="0" smtClean="0"/>
              <a:t> </a:t>
            </a:r>
            <a:r>
              <a:rPr lang="tr-TR" dirty="0" err="1" smtClean="0"/>
              <a:t>berries</a:t>
            </a:r>
            <a:r>
              <a:rPr lang="tr-TR" dirty="0" smtClean="0"/>
              <a:t> 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tr-TR" dirty="0" err="1" smtClean="0"/>
              <a:t>just</a:t>
            </a:r>
            <a:r>
              <a:rPr lang="tr-TR" dirty="0" smtClean="0"/>
              <a:t> </a:t>
            </a:r>
            <a:r>
              <a:rPr lang="tr-TR" dirty="0" err="1" smtClean="0"/>
              <a:t>undeveloped</a:t>
            </a:r>
            <a:r>
              <a:rPr lang="tr-TR" dirty="0" smtClean="0"/>
              <a:t> </a:t>
            </a:r>
            <a:r>
              <a:rPr lang="tr-TR" dirty="0" err="1" smtClean="0"/>
              <a:t>berries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2BEF3-7AE5-4FD0-94D2-42A8D1585D2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7767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Mould</a:t>
            </a:r>
            <a:r>
              <a:rPr lang="tr-TR" dirty="0" smtClean="0"/>
              <a:t> </a:t>
            </a:r>
            <a:r>
              <a:rPr lang="tr-TR" dirty="0" err="1" smtClean="0"/>
              <a:t>with</a:t>
            </a:r>
            <a:r>
              <a:rPr lang="tr-TR" dirty="0" smtClean="0"/>
              <a:t> </a:t>
            </a:r>
            <a:r>
              <a:rPr lang="tr-TR" dirty="0" err="1" smtClean="0"/>
              <a:t>note</a:t>
            </a:r>
            <a:r>
              <a:rPr lang="tr-TR" dirty="0" smtClean="0"/>
              <a:t> (how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determine</a:t>
            </a:r>
            <a:r>
              <a:rPr lang="tr-TR" dirty="0" smtClean="0"/>
              <a:t>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mould</a:t>
            </a:r>
            <a:r>
              <a:rPr lang="tr-TR" dirty="0" smtClean="0"/>
              <a:t>)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2BEF3-7AE5-4FD0-94D2-42A8D1585D2F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83475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err="1" smtClean="0"/>
              <a:t>Bluish</a:t>
            </a:r>
            <a:r>
              <a:rPr lang="tr-TR" dirty="0" smtClean="0"/>
              <a:t> background is </a:t>
            </a:r>
            <a:r>
              <a:rPr lang="tr-TR" dirty="0" err="1" smtClean="0"/>
              <a:t>better</a:t>
            </a:r>
            <a:r>
              <a:rPr lang="tr-TR" dirty="0" smtClean="0"/>
              <a:t>.</a:t>
            </a:r>
            <a:r>
              <a:rPr lang="tr-TR" baseline="0" dirty="0" smtClean="0"/>
              <a:t>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2BEF3-7AE5-4FD0-94D2-42A8D1585D2F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64477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Third </a:t>
            </a:r>
            <a:r>
              <a:rPr lang="tr-TR" dirty="0" err="1" smtClean="0"/>
              <a:t>photo</a:t>
            </a:r>
            <a:r>
              <a:rPr lang="tr-TR" dirty="0" smtClean="0"/>
              <a:t> is </a:t>
            </a:r>
            <a:r>
              <a:rPr lang="tr-TR" dirty="0" err="1" smtClean="0"/>
              <a:t>the</a:t>
            </a:r>
            <a:r>
              <a:rPr lang="tr-TR" dirty="0" smtClean="0"/>
              <a:t> </a:t>
            </a:r>
            <a:r>
              <a:rPr lang="tr-TR" dirty="0" err="1" smtClean="0"/>
              <a:t>best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72BEF3-7AE5-4FD0-94D2-42A8D1585D2F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71120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Photo</a:t>
            </a:r>
            <a:r>
              <a:rPr lang="tr-TR" baseline="0" dirty="0" smtClean="0"/>
              <a:t> of </a:t>
            </a:r>
            <a:r>
              <a:rPr lang="tr-TR" baseline="0" dirty="0" err="1" smtClean="0"/>
              <a:t>black</a:t>
            </a:r>
            <a:r>
              <a:rPr lang="tr-TR" baseline="0" dirty="0" smtClean="0"/>
              <a:t> </a:t>
            </a:r>
            <a:r>
              <a:rPr lang="tr-TR" baseline="0" dirty="0" err="1" smtClean="0"/>
              <a:t>grape</a:t>
            </a:r>
            <a:r>
              <a:rPr lang="tr-TR" baseline="0" dirty="0" smtClean="0"/>
              <a:t> can be </a:t>
            </a:r>
            <a:r>
              <a:rPr lang="tr-TR" baseline="0" dirty="0" err="1" smtClean="0"/>
              <a:t>use</a:t>
            </a:r>
            <a:r>
              <a:rPr lang="tr-TR" baseline="0" dirty="0" smtClean="0"/>
              <a:t>. </a:t>
            </a:r>
            <a:r>
              <a:rPr lang="tr-TR" baseline="0" dirty="0" err="1" smtClean="0"/>
              <a:t>Quality</a:t>
            </a:r>
            <a:r>
              <a:rPr lang="tr-TR" baseline="0" dirty="0" smtClean="0"/>
              <a:t> of </a:t>
            </a:r>
            <a:r>
              <a:rPr lang="tr-TR" baseline="0" dirty="0" err="1" smtClean="0"/>
              <a:t>the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photo</a:t>
            </a:r>
            <a:r>
              <a:rPr lang="tr-TR" baseline="0" dirty="0" smtClean="0"/>
              <a:t> is not </a:t>
            </a:r>
            <a:r>
              <a:rPr lang="tr-TR" baseline="0" dirty="0" err="1" smtClean="0"/>
              <a:t>important</a:t>
            </a:r>
            <a:r>
              <a:rPr lang="tr-TR" baseline="0" dirty="0" smtClean="0"/>
              <a:t> </a:t>
            </a:r>
            <a:r>
              <a:rPr lang="tr-TR" baseline="0" dirty="0" err="1" smtClean="0"/>
              <a:t>we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just</a:t>
            </a:r>
            <a:r>
              <a:rPr lang="tr-TR" baseline="0" dirty="0" smtClean="0"/>
              <a:t> </a:t>
            </a:r>
            <a:r>
              <a:rPr lang="tr-TR" baseline="0" dirty="0" err="1" smtClean="0"/>
              <a:t>wanna</a:t>
            </a:r>
            <a:r>
              <a:rPr lang="tr-TR" baseline="0" dirty="0" smtClean="0"/>
              <a:t> Show </a:t>
            </a:r>
            <a:r>
              <a:rPr lang="tr-TR" baseline="0" dirty="0" err="1" smtClean="0"/>
              <a:t>the</a:t>
            </a:r>
            <a:r>
              <a:rPr lang="tr-TR" baseline="0" dirty="0" smtClean="0"/>
              <a:t> </a:t>
            </a:r>
            <a:r>
              <a:rPr lang="tr-TR" baseline="0" dirty="0" err="1" smtClean="0"/>
              <a:t>capstem</a:t>
            </a:r>
            <a:r>
              <a:rPr lang="tr-TR" baseline="0" dirty="0" smtClean="0"/>
              <a:t>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2BEF3-7AE5-4FD0-94D2-42A8D1585D2F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15584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Do </a:t>
            </a:r>
            <a:r>
              <a:rPr lang="tr-TR" dirty="0" err="1" smtClean="0"/>
              <a:t>we</a:t>
            </a:r>
            <a:r>
              <a:rPr lang="tr-TR" dirty="0" smtClean="0"/>
              <a:t> </a:t>
            </a:r>
            <a:r>
              <a:rPr lang="tr-TR" dirty="0" err="1" smtClean="0"/>
              <a:t>need</a:t>
            </a:r>
            <a:r>
              <a:rPr lang="tr-TR" dirty="0" smtClean="0"/>
              <a:t> </a:t>
            </a:r>
            <a:r>
              <a:rPr lang="tr-TR" dirty="0" err="1" smtClean="0"/>
              <a:t>three</a:t>
            </a:r>
            <a:r>
              <a:rPr lang="tr-TR" dirty="0" smtClean="0"/>
              <a:t> </a:t>
            </a:r>
            <a:r>
              <a:rPr lang="tr-TR" dirty="0" err="1" smtClean="0"/>
              <a:t>pictures</a:t>
            </a:r>
            <a:r>
              <a:rPr lang="tr-TR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tr-TR" dirty="0" err="1" smtClean="0"/>
              <a:t>extraneous</a:t>
            </a:r>
            <a:r>
              <a:rPr lang="tr-TR" dirty="0" smtClean="0"/>
              <a:t> </a:t>
            </a:r>
            <a:r>
              <a:rPr lang="tr-TR" dirty="0" err="1" smtClean="0"/>
              <a:t>vegetable</a:t>
            </a:r>
            <a:r>
              <a:rPr lang="tr-TR" dirty="0" smtClean="0"/>
              <a:t> </a:t>
            </a:r>
            <a:r>
              <a:rPr lang="tr-TR" dirty="0" err="1" smtClean="0"/>
              <a:t>materials</a:t>
            </a:r>
            <a:r>
              <a:rPr lang="tr-TR" dirty="0" smtClean="0"/>
              <a:t>, </a:t>
            </a:r>
            <a:r>
              <a:rPr lang="tr-TR" dirty="0" err="1" smtClean="0"/>
              <a:t>stems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mineral </a:t>
            </a:r>
            <a:r>
              <a:rPr lang="tr-TR" dirty="0" err="1" smtClean="0"/>
              <a:t>impurities</a:t>
            </a:r>
            <a:r>
              <a:rPr lang="tr-TR" dirty="0" smtClean="0"/>
              <a:t>. </a:t>
            </a:r>
            <a:r>
              <a:rPr lang="tr-TR" dirty="0" err="1" smtClean="0"/>
              <a:t>Combine</a:t>
            </a:r>
            <a:r>
              <a:rPr lang="tr-TR" dirty="0" smtClean="0"/>
              <a:t> </a:t>
            </a:r>
            <a:r>
              <a:rPr lang="tr-TR" dirty="0" err="1" smtClean="0"/>
              <a:t>them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one</a:t>
            </a:r>
            <a:r>
              <a:rPr lang="tr-TR" dirty="0" smtClean="0"/>
              <a:t> Picture </a:t>
            </a:r>
            <a:r>
              <a:rPr lang="tr-TR" dirty="0" err="1" smtClean="0"/>
              <a:t>maybe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72BEF3-7AE5-4FD0-94D2-42A8D1585D2F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4876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817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6297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7587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0759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24717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48362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809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815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5707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7243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5351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A717A-4CB6-4911-B26B-5C23FABCBF18}" type="datetimeFigureOut">
              <a:rPr lang="tr-TR" smtClean="0"/>
              <a:t>12.11.2019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9D5EC-0D28-4DD7-A0E3-4B724305F881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1950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Relationship Id="rId6" Type="http://schemas.microsoft.com/office/2007/relationships/hdphoto" Target="../media/hdphoto2.wdp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5392"/>
          </a:xfrm>
        </p:spPr>
        <p:txBody>
          <a:bodyPr/>
          <a:lstStyle/>
          <a:p>
            <a:r>
              <a:rPr lang="tr-TR" dirty="0" err="1"/>
              <a:t>Undeveloped</a:t>
            </a:r>
            <a:r>
              <a:rPr lang="tr-TR" dirty="0"/>
              <a:t> </a:t>
            </a:r>
            <a:r>
              <a:rPr lang="tr-TR" dirty="0" err="1"/>
              <a:t>Berries</a:t>
            </a:r>
            <a:endParaRPr lang="tr-TR" dirty="0"/>
          </a:p>
        </p:txBody>
      </p:sp>
      <p:pic>
        <p:nvPicPr>
          <p:cNvPr id="5" name="Resim 4" descr="meyve, kahverengi, yiyecek, kar içeren bir resim&#10;&#10;Açıklama otomatik olarak oluşturuldu">
            <a:extLst>
              <a:ext uri="{FF2B5EF4-FFF2-40B4-BE49-F238E27FC236}">
                <a16:creationId xmlns:a16="http://schemas.microsoft.com/office/drawing/2014/main" id="{364F4E1D-B90C-481E-A4B8-FA396A084E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72" y="1144770"/>
            <a:ext cx="4263461" cy="2842308"/>
          </a:xfrm>
          <a:prstGeom prst="rect">
            <a:avLst/>
          </a:prstGeom>
        </p:spPr>
      </p:pic>
      <p:pic>
        <p:nvPicPr>
          <p:cNvPr id="9" name="Resim 8" descr="meyve, yiyecek içeren bir resim&#10;&#10;Açıklama otomatik olarak oluşturuldu">
            <a:extLst>
              <a:ext uri="{FF2B5EF4-FFF2-40B4-BE49-F238E27FC236}">
                <a16:creationId xmlns:a16="http://schemas.microsoft.com/office/drawing/2014/main" id="{B2237E9F-55C3-40D8-B0BE-6C9D803A9D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4" t="15236" r="26292" b="10453"/>
          <a:stretch/>
        </p:blipFill>
        <p:spPr>
          <a:xfrm>
            <a:off x="5428946" y="1144770"/>
            <a:ext cx="3028410" cy="2434582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CBE86937-A55D-4FCB-91E3-2C28264FEB2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22" t="21442" r="29270" b="29390"/>
          <a:stretch/>
        </p:blipFill>
        <p:spPr>
          <a:xfrm rot="5400000">
            <a:off x="5184927" y="4587421"/>
            <a:ext cx="2132529" cy="1644490"/>
          </a:xfrm>
          <a:prstGeom prst="rect">
            <a:avLst/>
          </a:prstGeom>
        </p:spPr>
      </p:pic>
      <p:pic>
        <p:nvPicPr>
          <p:cNvPr id="12" name="Resim 11" descr="kuş içeren bir resim&#10;&#10;Açıklama otomatik olarak oluşturuldu">
            <a:extLst>
              <a:ext uri="{FF2B5EF4-FFF2-40B4-BE49-F238E27FC236}">
                <a16:creationId xmlns:a16="http://schemas.microsoft.com/office/drawing/2014/main" id="{D88FF2C2-C3E1-4455-9AC4-17CEEFC1E72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2" t="25230" r="29475" b="29026"/>
          <a:stretch/>
        </p:blipFill>
        <p:spPr>
          <a:xfrm>
            <a:off x="1192602" y="4413434"/>
            <a:ext cx="2695358" cy="206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30264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5392"/>
          </a:xfrm>
        </p:spPr>
        <p:txBody>
          <a:bodyPr/>
          <a:lstStyle/>
          <a:p>
            <a:r>
              <a:rPr lang="tr-TR" dirty="0" err="1"/>
              <a:t>Pieces</a:t>
            </a:r>
            <a:r>
              <a:rPr lang="tr-TR" dirty="0"/>
              <a:t> of </a:t>
            </a:r>
            <a:r>
              <a:rPr lang="tr-TR" dirty="0" err="1"/>
              <a:t>stem</a:t>
            </a:r>
            <a:r>
              <a:rPr lang="tr-TR" dirty="0"/>
              <a:t> </a:t>
            </a:r>
          </a:p>
        </p:txBody>
      </p:sp>
      <p:pic>
        <p:nvPicPr>
          <p:cNvPr id="2050" name="Picture 2" descr="DSC_042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71" y="1196124"/>
            <a:ext cx="4391722" cy="297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sim 7" descr="açık hava, hayvan, kuş, şahin içeren bir resim&#10;&#10;Açıklama otomatik olarak oluşturuldu">
            <a:extLst>
              <a:ext uri="{FF2B5EF4-FFF2-40B4-BE49-F238E27FC236}">
                <a16:creationId xmlns:a16="http://schemas.microsoft.com/office/drawing/2014/main" id="{89C54C6D-7383-401C-8B38-9A83619D31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85" t="24561" r="29023" b="21754"/>
          <a:stretch/>
        </p:blipFill>
        <p:spPr>
          <a:xfrm>
            <a:off x="2330332" y="4074969"/>
            <a:ext cx="3034061" cy="2543511"/>
          </a:xfrm>
          <a:prstGeom prst="rect">
            <a:avLst/>
          </a:prstGeom>
        </p:spPr>
      </p:pic>
      <p:pic>
        <p:nvPicPr>
          <p:cNvPr id="4" name="Resim 3" descr="açık hava, çayır, alan, oturma içeren bir resim&#10;&#10;Açıklama otomatik olarak oluşturuldu">
            <a:extLst>
              <a:ext uri="{FF2B5EF4-FFF2-40B4-BE49-F238E27FC236}">
                <a16:creationId xmlns:a16="http://schemas.microsoft.com/office/drawing/2014/main" id="{AB61658C-88D8-4837-9110-60E9C007E7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516" y="239520"/>
            <a:ext cx="4313321" cy="2875547"/>
          </a:xfrm>
          <a:prstGeom prst="rect">
            <a:avLst/>
          </a:prstGeom>
        </p:spPr>
      </p:pic>
      <p:pic>
        <p:nvPicPr>
          <p:cNvPr id="7" name="Resim 6" descr="açık hava, geniş, alan, eski içeren bir resim&#10;&#10;Açıklama otomatik olarak oluşturuldu">
            <a:extLst>
              <a:ext uri="{FF2B5EF4-FFF2-40B4-BE49-F238E27FC236}">
                <a16:creationId xmlns:a16="http://schemas.microsoft.com/office/drawing/2014/main" id="{4F4A3359-7C03-441F-A903-F8A331B59B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5986" y="3429000"/>
            <a:ext cx="4550772" cy="303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026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5392"/>
          </a:xfrm>
        </p:spPr>
        <p:txBody>
          <a:bodyPr/>
          <a:lstStyle/>
          <a:p>
            <a:r>
              <a:rPr lang="tr-TR" dirty="0" err="1"/>
              <a:t>Mouldy</a:t>
            </a:r>
            <a:endParaRPr lang="tr-TR" dirty="0"/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610F581A-D1F6-442C-8314-28C4A28702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82" y="1070518"/>
            <a:ext cx="2244788" cy="3896851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6ED76501-71E3-4BDE-9BEE-9573850ABA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01" y="1070518"/>
            <a:ext cx="2414087" cy="3896851"/>
          </a:xfrm>
          <a:prstGeom prst="rect">
            <a:avLst/>
          </a:prstGeom>
        </p:spPr>
      </p:pic>
      <p:pic>
        <p:nvPicPr>
          <p:cNvPr id="4" name="Resim 3" descr="kar, parça, pasta, tutma içeren bir resim&#10;&#10;Açıklama otomatik olarak oluşturuldu">
            <a:extLst>
              <a:ext uri="{FF2B5EF4-FFF2-40B4-BE49-F238E27FC236}">
                <a16:creationId xmlns:a16="http://schemas.microsoft.com/office/drawing/2014/main" id="{E99A8F34-39A9-4977-9FDF-F7EB056266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74693"/>
            <a:ext cx="4726158" cy="3150772"/>
          </a:xfrm>
          <a:prstGeom prst="rect">
            <a:avLst/>
          </a:prstGeom>
        </p:spPr>
      </p:pic>
      <p:pic>
        <p:nvPicPr>
          <p:cNvPr id="7" name="Resim 6" descr="kar, yiyecek, kaplı, beyaz içeren bir resim&#10;&#10;Açıklama otomatik olarak oluşturuldu">
            <a:extLst>
              <a:ext uri="{FF2B5EF4-FFF2-40B4-BE49-F238E27FC236}">
                <a16:creationId xmlns:a16="http://schemas.microsoft.com/office/drawing/2014/main" id="{BF7DFD6E-5CEB-4E7F-83EF-46A6CE98F1F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43" r="7095" b="10022"/>
          <a:stretch/>
        </p:blipFill>
        <p:spPr>
          <a:xfrm>
            <a:off x="6096000" y="3844981"/>
            <a:ext cx="4699648" cy="2638326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B72A9D80-EBA9-419A-93A8-1FCA79F5DDE7}"/>
              </a:ext>
            </a:extLst>
          </p:cNvPr>
          <p:cNvSpPr/>
          <p:nvPr/>
        </p:nvSpPr>
        <p:spPr>
          <a:xfrm rot="1573409">
            <a:off x="6764921" y="1903200"/>
            <a:ext cx="866834" cy="1109099"/>
          </a:xfrm>
          <a:prstGeom prst="ellipse">
            <a:avLst/>
          </a:prstGeom>
          <a:noFill/>
          <a:ln w="254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60A879EC-3449-40D2-9A83-242BFAFB9B7A}"/>
              </a:ext>
            </a:extLst>
          </p:cNvPr>
          <p:cNvSpPr/>
          <p:nvPr/>
        </p:nvSpPr>
        <p:spPr>
          <a:xfrm rot="1573409">
            <a:off x="6983507" y="4412820"/>
            <a:ext cx="866834" cy="1109099"/>
          </a:xfrm>
          <a:prstGeom prst="ellipse">
            <a:avLst/>
          </a:prstGeom>
          <a:noFill/>
          <a:ln w="254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068649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5392"/>
          </a:xfrm>
        </p:spPr>
        <p:txBody>
          <a:bodyPr/>
          <a:lstStyle/>
          <a:p>
            <a:r>
              <a:rPr lang="tr-TR" dirty="0" err="1"/>
              <a:t>Damaged</a:t>
            </a:r>
            <a:r>
              <a:rPr lang="tr-TR" dirty="0"/>
              <a:t> </a:t>
            </a:r>
            <a:r>
              <a:rPr lang="tr-TR" dirty="0" err="1"/>
              <a:t>by</a:t>
            </a:r>
            <a:r>
              <a:rPr lang="tr-TR" dirty="0"/>
              <a:t> </a:t>
            </a:r>
            <a:r>
              <a:rPr lang="tr-TR" dirty="0" err="1"/>
              <a:t>pests</a:t>
            </a:r>
            <a:r>
              <a:rPr lang="tr-TR" dirty="0"/>
              <a:t> </a:t>
            </a:r>
          </a:p>
        </p:txBody>
      </p:sp>
      <p:pic>
        <p:nvPicPr>
          <p:cNvPr id="3" name="Resim 2" descr="oturma, tablo, iç mekan, yiyecek içeren bir resim&#10;&#10;Açıklama otomatik olarak oluşturuldu">
            <a:extLst>
              <a:ext uri="{FF2B5EF4-FFF2-40B4-BE49-F238E27FC236}">
                <a16:creationId xmlns:a16="http://schemas.microsoft.com/office/drawing/2014/main" id="{BD657727-DC4B-42C2-805A-201E706EE3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2" t="33836" r="22538" b="4826"/>
          <a:stretch/>
        </p:blipFill>
        <p:spPr>
          <a:xfrm>
            <a:off x="288357" y="1300555"/>
            <a:ext cx="4544458" cy="3635566"/>
          </a:xfrm>
          <a:prstGeom prst="rect">
            <a:avLst/>
          </a:prstGeom>
        </p:spPr>
      </p:pic>
      <p:pic>
        <p:nvPicPr>
          <p:cNvPr id="6" name="Resim 5" descr="yiyecek, kuş içeren bir resim&#10;&#10;Açıklama otomatik olarak oluşturuldu">
            <a:extLst>
              <a:ext uri="{FF2B5EF4-FFF2-40B4-BE49-F238E27FC236}">
                <a16:creationId xmlns:a16="http://schemas.microsoft.com/office/drawing/2014/main" id="{625AC775-B0C9-444D-8FA6-E713DD033C0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4814" y="3118338"/>
            <a:ext cx="5276558" cy="3517705"/>
          </a:xfrm>
          <a:prstGeom prst="rect">
            <a:avLst/>
          </a:prstGeom>
        </p:spPr>
      </p:pic>
      <p:pic>
        <p:nvPicPr>
          <p:cNvPr id="8" name="Resim 7" descr="yiyecek içeren bir resim&#10;&#10;Açıklama otomatik olarak oluşturuldu">
            <a:extLst>
              <a:ext uri="{FF2B5EF4-FFF2-40B4-BE49-F238E27FC236}">
                <a16:creationId xmlns:a16="http://schemas.microsoft.com/office/drawing/2014/main" id="{E495BDC5-995A-478D-9E35-43AFC11E06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3969" y="343944"/>
            <a:ext cx="4810565" cy="320704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218709B6-AE81-4D3D-B94A-DED83D2CCB9D}"/>
              </a:ext>
            </a:extLst>
          </p:cNvPr>
          <p:cNvSpPr/>
          <p:nvPr/>
        </p:nvSpPr>
        <p:spPr>
          <a:xfrm rot="1573409">
            <a:off x="8573807" y="4175679"/>
            <a:ext cx="1127554" cy="1109099"/>
          </a:xfrm>
          <a:prstGeom prst="ellipse">
            <a:avLst/>
          </a:prstGeom>
          <a:noFill/>
          <a:ln w="254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Рисунок 3">
            <a:extLst>
              <a:ext uri="{FF2B5EF4-FFF2-40B4-BE49-F238E27FC236}">
                <a16:creationId xmlns:a16="http://schemas.microsoft.com/office/drawing/2014/main" id="{2CB35C6E-605C-40A4-A924-103785F440C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89" t="10422" r="13373" b="29365"/>
          <a:stretch/>
        </p:blipFill>
        <p:spPr>
          <a:xfrm rot="5400000">
            <a:off x="3040681" y="3650811"/>
            <a:ext cx="3429000" cy="2570621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50419717-A677-45D7-BE71-DBA18530C078}"/>
              </a:ext>
            </a:extLst>
          </p:cNvPr>
          <p:cNvSpPr/>
          <p:nvPr/>
        </p:nvSpPr>
        <p:spPr>
          <a:xfrm rot="1573409">
            <a:off x="3768030" y="4492230"/>
            <a:ext cx="1127554" cy="1109099"/>
          </a:xfrm>
          <a:prstGeom prst="ellipse">
            <a:avLst/>
          </a:prstGeom>
          <a:noFill/>
          <a:ln w="254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43426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5392"/>
          </a:xfrm>
        </p:spPr>
        <p:txBody>
          <a:bodyPr/>
          <a:lstStyle/>
          <a:p>
            <a:r>
              <a:rPr lang="tr-TR" dirty="0" err="1"/>
              <a:t>Mechanical</a:t>
            </a:r>
            <a:r>
              <a:rPr lang="tr-TR" dirty="0"/>
              <a:t> </a:t>
            </a:r>
            <a:r>
              <a:rPr lang="tr-TR" dirty="0" err="1"/>
              <a:t>Damage</a:t>
            </a:r>
            <a:endParaRPr lang="tr-TR" dirty="0"/>
          </a:p>
        </p:txBody>
      </p:sp>
      <p:pic>
        <p:nvPicPr>
          <p:cNvPr id="7" name="Resim 6" descr="yiyecek, kar içeren bir resim&#10;&#10;Açıklama otomatik olarak oluşturuldu">
            <a:extLst>
              <a:ext uri="{FF2B5EF4-FFF2-40B4-BE49-F238E27FC236}">
                <a16:creationId xmlns:a16="http://schemas.microsoft.com/office/drawing/2014/main" id="{36B031DE-2573-4DAE-81FB-2CCC75AC52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" r="9350"/>
          <a:stretch/>
        </p:blipFill>
        <p:spPr>
          <a:xfrm rot="5400000">
            <a:off x="5345916" y="1971479"/>
            <a:ext cx="3798280" cy="3000717"/>
          </a:xfrm>
          <a:prstGeom prst="rect">
            <a:avLst/>
          </a:prstGeom>
        </p:spPr>
      </p:pic>
      <p:pic>
        <p:nvPicPr>
          <p:cNvPr id="11" name="Resim 10" descr="yiyecek içeren bir resim&#10;&#10;Açıklama otomatik olarak oluşturuldu">
            <a:extLst>
              <a:ext uri="{FF2B5EF4-FFF2-40B4-BE49-F238E27FC236}">
                <a16:creationId xmlns:a16="http://schemas.microsoft.com/office/drawing/2014/main" id="{C87DAF7B-5599-4652-A80C-87E41CD600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63" y="1070518"/>
            <a:ext cx="3904505" cy="2603003"/>
          </a:xfrm>
          <a:prstGeom prst="rect">
            <a:avLst/>
          </a:prstGeom>
        </p:spPr>
      </p:pic>
      <p:pic>
        <p:nvPicPr>
          <p:cNvPr id="13" name="Resim 12" descr="yiyecek, meyve, hayvan içeren bir resim&#10;&#10;Açıklama otomatik olarak oluşturuldu">
            <a:extLst>
              <a:ext uri="{FF2B5EF4-FFF2-40B4-BE49-F238E27FC236}">
                <a16:creationId xmlns:a16="http://schemas.microsoft.com/office/drawing/2014/main" id="{D4B3C711-EF53-46F4-AA94-3869AE3BEDE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860" y="4016822"/>
            <a:ext cx="3579754" cy="238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628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5392"/>
          </a:xfrm>
        </p:spPr>
        <p:txBody>
          <a:bodyPr/>
          <a:lstStyle/>
          <a:p>
            <a:r>
              <a:rPr lang="tr-TR" dirty="0" err="1"/>
              <a:t>Berries</a:t>
            </a:r>
            <a:r>
              <a:rPr lang="tr-TR" dirty="0"/>
              <a:t> </a:t>
            </a:r>
            <a:r>
              <a:rPr lang="tr-TR" dirty="0" err="1"/>
              <a:t>having</a:t>
            </a:r>
            <a:r>
              <a:rPr lang="tr-TR" dirty="0"/>
              <a:t> </a:t>
            </a:r>
            <a:r>
              <a:rPr lang="tr-TR" dirty="0" err="1"/>
              <a:t>seeds</a:t>
            </a:r>
            <a:r>
              <a:rPr lang="tr-TR" dirty="0"/>
              <a:t> in </a:t>
            </a:r>
            <a:r>
              <a:rPr lang="tr-TR" dirty="0" err="1"/>
              <a:t>seedless</a:t>
            </a:r>
            <a:r>
              <a:rPr lang="tr-TR" dirty="0"/>
              <a:t> </a:t>
            </a:r>
            <a:r>
              <a:rPr lang="tr-TR" dirty="0" err="1"/>
              <a:t>types</a:t>
            </a:r>
            <a:endParaRPr lang="tr-TR" dirty="0"/>
          </a:p>
        </p:txBody>
      </p:sp>
      <p:pic>
        <p:nvPicPr>
          <p:cNvPr id="3" name="Resim 2" descr="duvar, iç mekan içeren bir resim&#10;&#10;Açıklama otomatik olarak oluşturuldu">
            <a:extLst>
              <a:ext uri="{FF2B5EF4-FFF2-40B4-BE49-F238E27FC236}">
                <a16:creationId xmlns:a16="http://schemas.microsoft.com/office/drawing/2014/main" id="{18C31240-40F2-4D14-B14A-D16531119C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504" t="36708" r="35650" b="34837"/>
          <a:stretch/>
        </p:blipFill>
        <p:spPr>
          <a:xfrm>
            <a:off x="90438" y="1070518"/>
            <a:ext cx="3462795" cy="346663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6B58D22F-C07E-4D8C-BAA3-155741985C2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0" t="28421" r="32183" b="22456"/>
          <a:stretch/>
        </p:blipFill>
        <p:spPr>
          <a:xfrm>
            <a:off x="4009206" y="2205110"/>
            <a:ext cx="2941289" cy="3281119"/>
          </a:xfrm>
          <a:prstGeom prst="rect">
            <a:avLst/>
          </a:prstGeom>
        </p:spPr>
      </p:pic>
      <p:pic>
        <p:nvPicPr>
          <p:cNvPr id="6" name="Resim 5" descr="yiyecek, meyve içeren bir resim&#10;&#10;Açıklama otomatik olarak oluşturuldu">
            <a:extLst>
              <a:ext uri="{FF2B5EF4-FFF2-40B4-BE49-F238E27FC236}">
                <a16:creationId xmlns:a16="http://schemas.microsoft.com/office/drawing/2014/main" id="{8D53F6B3-79FE-449E-8BCE-140B7CDFF43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830" y="1654542"/>
            <a:ext cx="4695093" cy="3130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7375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29015" y="224429"/>
            <a:ext cx="10515600" cy="705392"/>
          </a:xfrm>
        </p:spPr>
        <p:txBody>
          <a:bodyPr/>
          <a:lstStyle/>
          <a:p>
            <a:r>
              <a:rPr lang="tr-TR" dirty="0" err="1"/>
              <a:t>Berries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capstem</a:t>
            </a:r>
            <a:r>
              <a:rPr lang="tr-TR" dirty="0"/>
              <a:t> </a:t>
            </a:r>
            <a:r>
              <a:rPr lang="tr-TR" dirty="0" err="1"/>
              <a:t>attached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6481" y="1067356"/>
            <a:ext cx="1547815" cy="296268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6"/>
          <a:stretch/>
        </p:blipFill>
        <p:spPr>
          <a:xfrm>
            <a:off x="192305" y="1070518"/>
            <a:ext cx="1562318" cy="2959526"/>
          </a:xfrm>
          <a:prstGeom prst="rect">
            <a:avLst/>
          </a:prstGeom>
        </p:spPr>
      </p:pic>
      <p:cxnSp>
        <p:nvCxnSpPr>
          <p:cNvPr id="6" name="Düz Ok Bağlayıcısı 5"/>
          <p:cNvCxnSpPr/>
          <p:nvPr/>
        </p:nvCxnSpPr>
        <p:spPr>
          <a:xfrm>
            <a:off x="1281619" y="3670050"/>
            <a:ext cx="234175" cy="167268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1851679" y="3586416"/>
            <a:ext cx="345259" cy="167268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Dikdörtgen 11"/>
          <p:cNvSpPr/>
          <p:nvPr/>
        </p:nvSpPr>
        <p:spPr>
          <a:xfrm>
            <a:off x="1552164" y="3861507"/>
            <a:ext cx="544664" cy="18957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00" dirty="0">
                <a:solidFill>
                  <a:schemeClr val="tx1"/>
                </a:solidFill>
              </a:rPr>
              <a:t>&gt;3 mm</a:t>
            </a:r>
          </a:p>
        </p:txBody>
      </p:sp>
      <p:pic>
        <p:nvPicPr>
          <p:cNvPr id="10" name="Resim 9" descr="hayvan, meyve içeren bir resim&#10;&#10;Açıklama otomatik olarak oluşturuldu">
            <a:extLst>
              <a:ext uri="{FF2B5EF4-FFF2-40B4-BE49-F238E27FC236}">
                <a16:creationId xmlns:a16="http://schemas.microsoft.com/office/drawing/2014/main" id="{AF964D20-D852-4B3B-BD32-6743BC42C7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35" t="6676" r="28751" b="12382"/>
          <a:stretch/>
        </p:blipFill>
        <p:spPr>
          <a:xfrm>
            <a:off x="5141369" y="929821"/>
            <a:ext cx="2613184" cy="3316893"/>
          </a:xfrm>
          <a:prstGeom prst="rect">
            <a:avLst/>
          </a:prstGeom>
        </p:spPr>
      </p:pic>
      <p:pic>
        <p:nvPicPr>
          <p:cNvPr id="11" name="Resim 10" descr="meyve, yiyecek, adam içeren bir resim&#10;&#10;Açıklama otomatik olarak oluşturuldu">
            <a:extLst>
              <a:ext uri="{FF2B5EF4-FFF2-40B4-BE49-F238E27FC236}">
                <a16:creationId xmlns:a16="http://schemas.microsoft.com/office/drawing/2014/main" id="{5042D5BC-AFBE-439D-85A4-4D5C365037BB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68" r="26667"/>
          <a:stretch/>
        </p:blipFill>
        <p:spPr>
          <a:xfrm rot="16200000">
            <a:off x="8427863" y="3101778"/>
            <a:ext cx="3003561" cy="414010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6CE4A339-8984-4216-9493-08F45D197063}"/>
              </a:ext>
            </a:extLst>
          </p:cNvPr>
          <p:cNvSpPr/>
          <p:nvPr/>
        </p:nvSpPr>
        <p:spPr>
          <a:xfrm rot="19391637">
            <a:off x="5535929" y="1290476"/>
            <a:ext cx="866834" cy="1109099"/>
          </a:xfrm>
          <a:prstGeom prst="ellipse">
            <a:avLst/>
          </a:prstGeom>
          <a:noFill/>
          <a:ln w="254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17BC475-C8C5-4DAA-A3A7-BC7FA54CBE55}"/>
              </a:ext>
            </a:extLst>
          </p:cNvPr>
          <p:cNvSpPr/>
          <p:nvPr/>
        </p:nvSpPr>
        <p:spPr>
          <a:xfrm rot="3651615">
            <a:off x="8649991" y="4729823"/>
            <a:ext cx="866834" cy="1109099"/>
          </a:xfrm>
          <a:prstGeom prst="ellipse">
            <a:avLst/>
          </a:prstGeom>
          <a:noFill/>
          <a:ln w="254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>
            <a:extLst>
              <a:ext uri="{FF2B5EF4-FFF2-40B4-BE49-F238E27FC236}">
                <a16:creationId xmlns:a16="http://schemas.microsoft.com/office/drawing/2014/main" id="{916D91D9-D975-4407-A0B6-5283D560AB9E}"/>
              </a:ext>
            </a:extLst>
          </p:cNvPr>
          <p:cNvSpPr/>
          <p:nvPr/>
        </p:nvSpPr>
        <p:spPr>
          <a:xfrm>
            <a:off x="6361137" y="1381219"/>
            <a:ext cx="544664" cy="18957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00" dirty="0">
                <a:solidFill>
                  <a:schemeClr val="tx1"/>
                </a:solidFill>
              </a:rPr>
              <a:t>&gt;3 mm</a:t>
            </a:r>
          </a:p>
        </p:txBody>
      </p:sp>
      <p:sp>
        <p:nvSpPr>
          <p:cNvPr id="16" name="Dikdörtgen 15">
            <a:extLst>
              <a:ext uri="{FF2B5EF4-FFF2-40B4-BE49-F238E27FC236}">
                <a16:creationId xmlns:a16="http://schemas.microsoft.com/office/drawing/2014/main" id="{11BF2BB8-3988-4674-84D0-295EC9B63BB1}"/>
              </a:ext>
            </a:extLst>
          </p:cNvPr>
          <p:cNvSpPr/>
          <p:nvPr/>
        </p:nvSpPr>
        <p:spPr>
          <a:xfrm>
            <a:off x="8811076" y="4540991"/>
            <a:ext cx="544664" cy="18957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00" dirty="0">
                <a:solidFill>
                  <a:schemeClr val="tx1"/>
                </a:solidFill>
              </a:rPr>
              <a:t>&gt;3 mm</a:t>
            </a:r>
          </a:p>
        </p:txBody>
      </p:sp>
      <p:pic>
        <p:nvPicPr>
          <p:cNvPr id="17" name="Рисунок 4">
            <a:extLst>
              <a:ext uri="{FF2B5EF4-FFF2-40B4-BE49-F238E27FC236}">
                <a16:creationId xmlns:a16="http://schemas.microsoft.com/office/drawing/2014/main" id="{AFC2668D-9289-4448-B33A-D3E9E834184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626" t="5434" r="12422" b="20080"/>
          <a:stretch/>
        </p:blipFill>
        <p:spPr>
          <a:xfrm>
            <a:off x="2756308" y="4030044"/>
            <a:ext cx="2987733" cy="2784313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DCFA61D1-A29E-4299-B41C-FE9E46D744FB}"/>
              </a:ext>
            </a:extLst>
          </p:cNvPr>
          <p:cNvSpPr/>
          <p:nvPr/>
        </p:nvSpPr>
        <p:spPr>
          <a:xfrm rot="611109">
            <a:off x="3816758" y="5613368"/>
            <a:ext cx="866834" cy="1109099"/>
          </a:xfrm>
          <a:prstGeom prst="ellipse">
            <a:avLst/>
          </a:prstGeom>
          <a:noFill/>
          <a:ln w="254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Dikdörtgen 18">
            <a:extLst>
              <a:ext uri="{FF2B5EF4-FFF2-40B4-BE49-F238E27FC236}">
                <a16:creationId xmlns:a16="http://schemas.microsoft.com/office/drawing/2014/main" id="{60E1900D-E73E-4B21-B805-35A0A31189A6}"/>
              </a:ext>
            </a:extLst>
          </p:cNvPr>
          <p:cNvSpPr/>
          <p:nvPr/>
        </p:nvSpPr>
        <p:spPr>
          <a:xfrm>
            <a:off x="4745423" y="6073131"/>
            <a:ext cx="544664" cy="18957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000" dirty="0">
                <a:solidFill>
                  <a:schemeClr val="tx1"/>
                </a:solidFill>
              </a:rPr>
              <a:t>&gt;3 mm</a:t>
            </a:r>
          </a:p>
        </p:txBody>
      </p:sp>
    </p:spTree>
    <p:extLst>
      <p:ext uri="{BB962C8B-B14F-4D97-AF65-F5344CB8AC3E}">
        <p14:creationId xmlns:p14="http://schemas.microsoft.com/office/powerpoint/2010/main" val="1674579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5392"/>
          </a:xfrm>
        </p:spPr>
        <p:txBody>
          <a:bodyPr>
            <a:normAutofit fontScale="90000"/>
          </a:bodyPr>
          <a:lstStyle/>
          <a:p>
            <a:r>
              <a:rPr lang="tr-TR" dirty="0" err="1"/>
              <a:t>Extraneous</a:t>
            </a:r>
            <a:r>
              <a:rPr lang="tr-TR" dirty="0"/>
              <a:t> </a:t>
            </a:r>
            <a:r>
              <a:rPr lang="tr-TR" dirty="0" err="1"/>
              <a:t>vegetable</a:t>
            </a:r>
            <a:r>
              <a:rPr lang="tr-TR" dirty="0"/>
              <a:t> </a:t>
            </a:r>
            <a:r>
              <a:rPr lang="tr-TR" dirty="0" err="1"/>
              <a:t>material</a:t>
            </a:r>
            <a:r>
              <a:rPr lang="tr-TR" dirty="0"/>
              <a:t> </a:t>
            </a:r>
            <a:r>
              <a:rPr lang="tr-TR" dirty="0" err="1"/>
              <a:t>excluding</a:t>
            </a:r>
            <a:r>
              <a:rPr lang="tr-TR" dirty="0"/>
              <a:t> </a:t>
            </a:r>
            <a:r>
              <a:rPr lang="tr-TR" dirty="0" err="1"/>
              <a:t>pieces</a:t>
            </a:r>
            <a:r>
              <a:rPr lang="tr-TR" dirty="0"/>
              <a:t> of </a:t>
            </a:r>
            <a:r>
              <a:rPr lang="tr-TR" dirty="0" err="1"/>
              <a:t>stem</a:t>
            </a:r>
            <a:r>
              <a:rPr lang="tr-TR" dirty="0"/>
              <a:t> (EİB)</a:t>
            </a:r>
          </a:p>
        </p:txBody>
      </p:sp>
      <p:pic>
        <p:nvPicPr>
          <p:cNvPr id="5" name="Resim 4" descr="iç mekan, duvar içeren bir resim&#10;&#10;Açıklama otomatik olarak oluşturuldu">
            <a:extLst>
              <a:ext uri="{FF2B5EF4-FFF2-40B4-BE49-F238E27FC236}">
                <a16:creationId xmlns:a16="http://schemas.microsoft.com/office/drawing/2014/main" id="{CD90BEA5-6804-40F8-B004-1C852A2ED6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47" t="55365" r="34853" b="29176"/>
          <a:stretch/>
        </p:blipFill>
        <p:spPr>
          <a:xfrm>
            <a:off x="832739" y="1693662"/>
            <a:ext cx="1954706" cy="1984370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F27ACA1E-6056-49CF-9D8C-C707F395145A}"/>
              </a:ext>
            </a:extLst>
          </p:cNvPr>
          <p:cNvSpPr/>
          <p:nvPr/>
        </p:nvSpPr>
        <p:spPr>
          <a:xfrm rot="1573409">
            <a:off x="1376674" y="1943653"/>
            <a:ext cx="866834" cy="1109099"/>
          </a:xfrm>
          <a:prstGeom prst="ellipse">
            <a:avLst/>
          </a:prstGeom>
          <a:noFill/>
          <a:ln w="254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Resim 8" descr="açık hava, su, hayvan, adam içeren bir resim&#10;&#10;Açıklama otomatik olarak oluşturuldu">
            <a:extLst>
              <a:ext uri="{FF2B5EF4-FFF2-40B4-BE49-F238E27FC236}">
                <a16:creationId xmlns:a16="http://schemas.microsoft.com/office/drawing/2014/main" id="{4AFC438A-DF93-42DC-A9F1-D3C2DBFBAE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21" t="19824" r="31228" b="17370"/>
          <a:stretch/>
        </p:blipFill>
        <p:spPr>
          <a:xfrm rot="16200000">
            <a:off x="3412006" y="798857"/>
            <a:ext cx="3249408" cy="3773980"/>
          </a:xfrm>
          <a:prstGeom prst="rect">
            <a:avLst/>
          </a:prstGeom>
        </p:spPr>
      </p:pic>
      <p:pic>
        <p:nvPicPr>
          <p:cNvPr id="8" name="Resim 7" descr="oturma, kahverengi, tablo, kar içeren bir resim&#10;&#10;Açıklama otomatik olarak oluşturuldu">
            <a:extLst>
              <a:ext uri="{FF2B5EF4-FFF2-40B4-BE49-F238E27FC236}">
                <a16:creationId xmlns:a16="http://schemas.microsoft.com/office/drawing/2014/main" id="{E0D81693-40E5-4B4E-A9EA-42D5FDE757D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7204" y="3429001"/>
            <a:ext cx="4595812" cy="3063874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5B5AF2A7-11E9-4229-A102-15206BA17660}"/>
              </a:ext>
            </a:extLst>
          </p:cNvPr>
          <p:cNvSpPr/>
          <p:nvPr/>
        </p:nvSpPr>
        <p:spPr>
          <a:xfrm rot="5400000">
            <a:off x="4593273" y="1965106"/>
            <a:ext cx="818443" cy="1778098"/>
          </a:xfrm>
          <a:prstGeom prst="ellipse">
            <a:avLst/>
          </a:prstGeom>
          <a:noFill/>
          <a:ln w="254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Рисунок 2">
            <a:extLst>
              <a:ext uri="{FF2B5EF4-FFF2-40B4-BE49-F238E27FC236}">
                <a16:creationId xmlns:a16="http://schemas.microsoft.com/office/drawing/2014/main" id="{EB662C09-3F17-4897-8B11-B769B545AF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819" r="35125" b="38484"/>
          <a:stretch/>
        </p:blipFill>
        <p:spPr>
          <a:xfrm>
            <a:off x="1694114" y="4009292"/>
            <a:ext cx="2270535" cy="2798926"/>
          </a:xfrm>
          <a:prstGeom prst="rect">
            <a:avLst/>
          </a:prstGeom>
        </p:spPr>
      </p:pic>
      <p:sp>
        <p:nvSpPr>
          <p:cNvPr id="12" name="Oval 5">
            <a:extLst>
              <a:ext uri="{FF2B5EF4-FFF2-40B4-BE49-F238E27FC236}">
                <a16:creationId xmlns:a16="http://schemas.microsoft.com/office/drawing/2014/main" id="{1150C1DB-6B34-46F6-8F68-474566297706}"/>
              </a:ext>
            </a:extLst>
          </p:cNvPr>
          <p:cNvSpPr/>
          <p:nvPr/>
        </p:nvSpPr>
        <p:spPr>
          <a:xfrm rot="5400000">
            <a:off x="1946251" y="4289942"/>
            <a:ext cx="1532983" cy="1805306"/>
          </a:xfrm>
          <a:prstGeom prst="ellipse">
            <a:avLst/>
          </a:prstGeom>
          <a:noFill/>
          <a:ln w="25400">
            <a:solidFill>
              <a:srgbClr val="FFFF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9432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4563794" cy="705392"/>
          </a:xfrm>
        </p:spPr>
        <p:txBody>
          <a:bodyPr/>
          <a:lstStyle/>
          <a:p>
            <a:r>
              <a:rPr lang="tr-TR" dirty="0"/>
              <a:t>Mineral </a:t>
            </a:r>
            <a:r>
              <a:rPr lang="tr-TR" dirty="0" err="1"/>
              <a:t>impurities</a:t>
            </a:r>
            <a:endParaRPr lang="tr-TR" dirty="0"/>
          </a:p>
        </p:txBody>
      </p:sp>
      <p:pic>
        <p:nvPicPr>
          <p:cNvPr id="5" name="Resim 4" descr="iç mekan, vitrin, doldurulmuş, duvar içeren bir resim&#10;&#10;Açıklama otomatik olarak oluşturuldu">
            <a:extLst>
              <a:ext uri="{FF2B5EF4-FFF2-40B4-BE49-F238E27FC236}">
                <a16:creationId xmlns:a16="http://schemas.microsoft.com/office/drawing/2014/main" id="{75CD1106-42E8-467D-B44E-48A9956443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76" t="50879" r="5293" b="16584"/>
          <a:stretch/>
        </p:blipFill>
        <p:spPr>
          <a:xfrm>
            <a:off x="695716" y="1434923"/>
            <a:ext cx="4200750" cy="3199636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CB992579-8788-4D6D-863F-0CAF0E6276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6241" y="2924512"/>
            <a:ext cx="4703231" cy="313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76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98747" y="137160"/>
            <a:ext cx="10515600" cy="705392"/>
          </a:xfrm>
        </p:spPr>
        <p:txBody>
          <a:bodyPr/>
          <a:lstStyle/>
          <a:p>
            <a:r>
              <a:rPr lang="tr-TR" dirty="0" err="1"/>
              <a:t>Sugared</a:t>
            </a:r>
            <a:endParaRPr lang="tr-TR" dirty="0"/>
          </a:p>
        </p:txBody>
      </p:sp>
      <p:pic>
        <p:nvPicPr>
          <p:cNvPr id="4" name="Resim 3" descr="açık hava, su, adam, uçma içeren bir resim&#10;&#10;Açıklama otomatik olarak oluşturuldu">
            <a:extLst>
              <a:ext uri="{FF2B5EF4-FFF2-40B4-BE49-F238E27FC236}">
                <a16:creationId xmlns:a16="http://schemas.microsoft.com/office/drawing/2014/main" id="{C507DC16-081D-41E9-9639-6458B70769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3" t="27544" r="36204" b="28265"/>
          <a:stretch/>
        </p:blipFill>
        <p:spPr>
          <a:xfrm>
            <a:off x="3201262" y="3346236"/>
            <a:ext cx="3155294" cy="3368900"/>
          </a:xfrm>
          <a:prstGeom prst="rect">
            <a:avLst/>
          </a:prstGeom>
        </p:spPr>
      </p:pic>
      <p:pic>
        <p:nvPicPr>
          <p:cNvPr id="6" name="Resim 5" descr="yiyecek, meyve içeren bir resim&#10;&#10;Açıklama otomatik olarak oluşturuldu">
            <a:extLst>
              <a:ext uri="{FF2B5EF4-FFF2-40B4-BE49-F238E27FC236}">
                <a16:creationId xmlns:a16="http://schemas.microsoft.com/office/drawing/2014/main" id="{684482DB-8D29-4995-8AF6-D37F445E21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7327" y="137160"/>
            <a:ext cx="5143500" cy="3429000"/>
          </a:xfrm>
          <a:prstGeom prst="rect">
            <a:avLst/>
          </a:prstGeom>
        </p:spPr>
      </p:pic>
      <p:pic>
        <p:nvPicPr>
          <p:cNvPr id="9" name="Resim 8" descr="yiyecek, kar içeren bir resim&#10;&#10;Açıklama otomatik olarak oluşturuldu">
            <a:extLst>
              <a:ext uri="{FF2B5EF4-FFF2-40B4-BE49-F238E27FC236}">
                <a16:creationId xmlns:a16="http://schemas.microsoft.com/office/drawing/2014/main" id="{F216FA69-40CB-48CC-82E5-A31BEAE901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391" y="3612888"/>
            <a:ext cx="4653372" cy="310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93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127</Words>
  <Application>Microsoft Office PowerPoint</Application>
  <PresentationFormat>Geniş ekran</PresentationFormat>
  <Paragraphs>26</Paragraphs>
  <Slides>10</Slides>
  <Notes>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Teması</vt:lpstr>
      <vt:lpstr>Undeveloped Berries</vt:lpstr>
      <vt:lpstr>Mouldy</vt:lpstr>
      <vt:lpstr>Damaged by pests </vt:lpstr>
      <vt:lpstr>Mechanical Damage</vt:lpstr>
      <vt:lpstr>Berries having seeds in seedless types</vt:lpstr>
      <vt:lpstr>Berries with capstem attached</vt:lpstr>
      <vt:lpstr>Extraneous vegetable material excluding pieces of stem (EİB)</vt:lpstr>
      <vt:lpstr>Mineral impurities</vt:lpstr>
      <vt:lpstr>Sugared</vt:lpstr>
      <vt:lpstr>Pieces of stem </vt:lpstr>
    </vt:vector>
  </TitlesOfParts>
  <Company>T.C. Ekonomi Bakanlığı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Undeveloped Berries</dc:title>
  <dc:creator>Ayşegül ULUHAN</dc:creator>
  <cp:lastModifiedBy>Ayşegül ULUHAN</cp:lastModifiedBy>
  <cp:revision>31</cp:revision>
  <dcterms:created xsi:type="dcterms:W3CDTF">2019-04-26T12:11:23Z</dcterms:created>
  <dcterms:modified xsi:type="dcterms:W3CDTF">2019-11-12T11:03:09Z</dcterms:modified>
</cp:coreProperties>
</file>