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8000663" cy="25199975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37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4A18"/>
    <a:srgbClr val="993300"/>
    <a:srgbClr val="318DDE"/>
    <a:srgbClr val="F87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32" d="100"/>
          <a:sy n="32" d="100"/>
        </p:scale>
        <p:origin x="2968" y="48"/>
      </p:cViewPr>
      <p:guideLst>
        <p:guide orient="horz" pos="7937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99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4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4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2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9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0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5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4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6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9017A-ED2F-4655-90AE-A5F3D53E8E28}" type="datetimeFigureOut">
              <a:rPr lang="en-US" smtClean="0"/>
              <a:t>7/17/2019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17" Type="http://schemas.openxmlformats.org/officeDocument/2006/relationships/image" Target="../media/image13.jpeg"/><Relationship Id="rId2" Type="http://schemas.openxmlformats.org/officeDocument/2006/relationships/image" Target="../media/image1.png"/><Relationship Id="rId16" Type="http://schemas.openxmlformats.org/officeDocument/2006/relationships/image" Target="../media/image12.jpeg"/><Relationship Id="rId20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unece.org/publications/oes/welcome.html" TargetMode="External"/><Relationship Id="rId11" Type="http://schemas.openxmlformats.org/officeDocument/2006/relationships/image" Target="../media/image7.jpeg"/><Relationship Id="rId5" Type="http://schemas.openxmlformats.org/officeDocument/2006/relationships/hyperlink" Target="https://www.unece.org/trade/agr/standard/dry/DDP-Standards.html" TargetMode="External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19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openxmlformats.org/officeDocument/2006/relationships/image" Target="../media/image5.jpeg"/><Relationship Id="rId1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DF5E25-5AAF-427C-BF50-45B53E3F13E7}"/>
              </a:ext>
            </a:extLst>
          </p:cNvPr>
          <p:cNvGrpSpPr/>
          <p:nvPr/>
        </p:nvGrpSpPr>
        <p:grpSpPr>
          <a:xfrm>
            <a:off x="328470" y="1902254"/>
            <a:ext cx="17342166" cy="2394818"/>
            <a:chOff x="267517" y="626534"/>
            <a:chExt cx="9067238" cy="125211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D03E400-1BB9-419A-A647-298764A7234D}"/>
                </a:ext>
              </a:extLst>
            </p:cNvPr>
            <p:cNvGrpSpPr/>
            <p:nvPr/>
          </p:nvGrpSpPr>
          <p:grpSpPr>
            <a:xfrm>
              <a:off x="267517" y="626534"/>
              <a:ext cx="9067238" cy="1252115"/>
              <a:chOff x="53681" y="785232"/>
              <a:chExt cx="9503201" cy="125211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40A3073-61B6-41B1-9D73-CEA524BBA96C}"/>
                  </a:ext>
                </a:extLst>
              </p:cNvPr>
              <p:cNvSpPr/>
              <p:nvPr/>
            </p:nvSpPr>
            <p:spPr>
              <a:xfrm>
                <a:off x="53681" y="1556084"/>
                <a:ext cx="9503201" cy="481263"/>
              </a:xfrm>
              <a:prstGeom prst="rect">
                <a:avLst/>
              </a:prstGeom>
              <a:solidFill>
                <a:srgbClr val="318D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B171671-3E7F-4766-A8F3-194A98358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753" y="785232"/>
                <a:ext cx="1433111" cy="1235182"/>
              </a:xfrm>
              <a:prstGeom prst="rect">
                <a:avLst/>
              </a:prstGeom>
            </p:spPr>
          </p:pic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ED7D8D-6E3E-41E7-9776-0197F3B255FB}"/>
                </a:ext>
              </a:extLst>
            </p:cNvPr>
            <p:cNvSpPr txBox="1"/>
            <p:nvPr/>
          </p:nvSpPr>
          <p:spPr>
            <a:xfrm>
              <a:off x="398850" y="1461370"/>
              <a:ext cx="3659163" cy="337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sz="3600" b="1" spc="3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DEFINITION &amp; CLASSIFICATION</a:t>
              </a:r>
              <a:endParaRPr lang="en-US" sz="3600" b="1" spc="3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Metin kutusu 4">
            <a:extLst>
              <a:ext uri="{FF2B5EF4-FFF2-40B4-BE49-F238E27FC236}">
                <a16:creationId xmlns:a16="http://schemas.microsoft.com/office/drawing/2014/main" id="{1F1E96DF-EDF7-43C0-8AB5-89EA12BF8718}"/>
              </a:ext>
            </a:extLst>
          </p:cNvPr>
          <p:cNvSpPr txBox="1"/>
          <p:nvPr/>
        </p:nvSpPr>
        <p:spPr>
          <a:xfrm>
            <a:off x="328000" y="4519374"/>
            <a:ext cx="173421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tr-TR" sz="2400" dirty="0">
                <a:latin typeface="Arial Narrow" panose="020B0606020202030204" pitchFamily="34" charset="0"/>
              </a:rPr>
              <a:t>The UNECE standard applies to </a:t>
            </a:r>
            <a:r>
              <a:rPr lang="en-US" sz="2400" dirty="0">
                <a:latin typeface="Arial Narrow" panose="020B0606020202030204" pitchFamily="34" charset="0"/>
              </a:rPr>
              <a:t>walnut kernels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*</a:t>
            </a:r>
            <a:r>
              <a:rPr lang="tr-TR" sz="2400" dirty="0">
                <a:latin typeface="Arial Narrow" panose="020B0606020202030204" pitchFamily="34" charset="0"/>
              </a:rPr>
              <a:t> free from outer husks, of varieties (cultivars) grown from </a:t>
            </a:r>
            <a:r>
              <a:rPr lang="en-US" sz="2400" i="1" dirty="0">
                <a:latin typeface="Arial Narrow" panose="020B0606020202030204" pitchFamily="34" charset="0"/>
              </a:rPr>
              <a:t>Juglans regia </a:t>
            </a:r>
            <a:r>
              <a:rPr lang="en-US" sz="2400" dirty="0">
                <a:latin typeface="Arial Narrow" panose="020B0606020202030204" pitchFamily="34" charset="0"/>
              </a:rPr>
              <a:t>L.,</a:t>
            </a:r>
            <a:r>
              <a:rPr lang="tr-TR" sz="2400" dirty="0">
                <a:latin typeface="Arial Narrow" panose="020B0606020202030204" pitchFamily="34" charset="0"/>
              </a:rPr>
              <a:t> intended for direct consumption or for food when intended to be mixed with other products for direct consumption without further processing. </a:t>
            </a:r>
          </a:p>
          <a:p>
            <a:pPr algn="just"/>
            <a:r>
              <a:rPr lang="tr-TR" sz="2400" dirty="0">
                <a:latin typeface="Arial Narrow" panose="020B0606020202030204" pitchFamily="34" charset="0"/>
              </a:rPr>
              <a:t>It does not apply to </a:t>
            </a:r>
            <a:r>
              <a:rPr lang="en-US" sz="2400" dirty="0">
                <a:latin typeface="Arial Narrow" panose="020B0606020202030204" pitchFamily="34" charset="0"/>
              </a:rPr>
              <a:t>walnut kernels</a:t>
            </a:r>
            <a:r>
              <a:rPr lang="tr-TR" sz="2400" dirty="0">
                <a:latin typeface="Arial Narrow" panose="020B0606020202030204" pitchFamily="34" charset="0"/>
              </a:rPr>
              <a:t> that are processed by salting, sugaring, flavouring, roasting or for industrial processing.</a:t>
            </a:r>
          </a:p>
          <a:p>
            <a:pPr>
              <a:spcAft>
                <a:spcPts val="1200"/>
              </a:spcAft>
            </a:pPr>
            <a:r>
              <a:rPr lang="tr-TR" sz="2400" dirty="0">
                <a:latin typeface="Arial Narrow" panose="020B0606020202030204" pitchFamily="34" charset="0"/>
              </a:rPr>
              <a:t>Inshell  are classified into the following </a:t>
            </a:r>
            <a:r>
              <a:rPr lang="tr-TR" sz="2400" b="1" dirty="0">
                <a:latin typeface="Arial Narrow" panose="020B0606020202030204" pitchFamily="34" charset="0"/>
              </a:rPr>
              <a:t>three classes: Extra Class, Class I and Class II. </a:t>
            </a:r>
            <a:br>
              <a:rPr lang="de-DE" sz="2400" b="1" dirty="0">
                <a:latin typeface="Arial Narrow" panose="020B0606020202030204" pitchFamily="34" charset="0"/>
              </a:rPr>
            </a:br>
            <a:r>
              <a:rPr lang="en-US" sz="2400" dirty="0">
                <a:solidFill>
                  <a:srgbClr val="FF0000"/>
                </a:solidFill>
              </a:rPr>
              <a:t>The classification is determined in accordance with the defects allowed in the Standard's section "IV, Provisions concerning tolerances“.</a:t>
            </a:r>
            <a:endParaRPr lang="en-US" sz="24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8DB1B2-B8E1-4A07-875B-87D1694F7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4" y="993262"/>
            <a:ext cx="5450244" cy="167332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312EE97-3746-4653-A6D5-4D678731CD4B}"/>
              </a:ext>
            </a:extLst>
          </p:cNvPr>
          <p:cNvGrpSpPr/>
          <p:nvPr/>
        </p:nvGrpSpPr>
        <p:grpSpPr>
          <a:xfrm>
            <a:off x="5844198" y="893568"/>
            <a:ext cx="11757037" cy="2062102"/>
            <a:chOff x="71249" y="55655"/>
            <a:chExt cx="5604647" cy="82556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0ED662-D4AD-4F13-BE65-4A478FE25189}"/>
                </a:ext>
              </a:extLst>
            </p:cNvPr>
            <p:cNvSpPr txBox="1"/>
            <p:nvPr/>
          </p:nvSpPr>
          <p:spPr>
            <a:xfrm>
              <a:off x="71249" y="55655"/>
              <a:ext cx="5567244" cy="825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4000" b="1" spc="300" dirty="0">
                  <a:latin typeface="Arial Narrow" panose="020B0606020202030204" pitchFamily="34" charset="0"/>
                </a:rPr>
                <a:t>COMMERCIAL AND MARKETING QUALITY OF</a:t>
              </a:r>
            </a:p>
            <a:p>
              <a:pPr algn="r"/>
              <a:r>
                <a:rPr lang="en-US" sz="8800" b="1" spc="350" dirty="0">
                  <a:solidFill>
                    <a:srgbClr val="8C4A18"/>
                  </a:solidFill>
                  <a:latin typeface="Arial Narrow" panose="020B0606020202030204" pitchFamily="34" charset="0"/>
                </a:rPr>
                <a:t>WALNUT KERNELS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EA909D-BFDF-45A7-BC3C-67177CA7BE9E}"/>
                </a:ext>
              </a:extLst>
            </p:cNvPr>
            <p:cNvSpPr txBox="1"/>
            <p:nvPr/>
          </p:nvSpPr>
          <p:spPr>
            <a:xfrm>
              <a:off x="5454137" y="287765"/>
              <a:ext cx="221759" cy="308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400" dirty="0">
                  <a:solidFill>
                    <a:schemeClr val="accent2">
                      <a:lumMod val="50000"/>
                    </a:schemeClr>
                  </a:solidFill>
                </a:rPr>
                <a:t>*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B3FF53A-A0C8-4E32-A8EA-CCF224519D1E}"/>
              </a:ext>
            </a:extLst>
          </p:cNvPr>
          <p:cNvSpPr txBox="1"/>
          <p:nvPr/>
        </p:nvSpPr>
        <p:spPr>
          <a:xfrm>
            <a:off x="328002" y="7008296"/>
            <a:ext cx="17342165" cy="646331"/>
          </a:xfrm>
          <a:prstGeom prst="rect">
            <a:avLst/>
          </a:prstGeom>
          <a:solidFill>
            <a:srgbClr val="8C4A18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3600" b="1" spc="300" dirty="0">
                <a:solidFill>
                  <a:schemeClr val="bg1"/>
                </a:solidFill>
                <a:latin typeface="Arial Narrow" panose="020B0606020202030204" pitchFamily="34" charset="0"/>
              </a:rPr>
              <a:t>QUALITY DEFECTS</a:t>
            </a:r>
            <a:endParaRPr lang="en-US" sz="3600" b="1" spc="3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89CA788-596C-4C6E-9360-C228EF130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1785084"/>
              </p:ext>
            </p:extLst>
          </p:nvPr>
        </p:nvGraphicFramePr>
        <p:xfrm>
          <a:off x="330042" y="24287357"/>
          <a:ext cx="17342166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2166">
                  <a:extLst>
                    <a:ext uri="{9D8B030D-6E8A-4147-A177-3AD203B41FA5}">
                      <a16:colId xmlns:a16="http://schemas.microsoft.com/office/drawing/2014/main" val="2665072344"/>
                    </a:ext>
                  </a:extLst>
                </a:gridCol>
              </a:tblGrid>
              <a:tr h="561340">
                <a:tc>
                  <a:txBody>
                    <a:bodyPr/>
                    <a:lstStyle/>
                    <a:p>
                      <a:pPr marL="60325" indent="0" algn="l">
                        <a:buFont typeface="Arial" pitchFamily="34" charset="0"/>
                        <a:buNone/>
                      </a:pP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The UNECE standard for </a:t>
                      </a:r>
                      <a:r>
                        <a:rPr lang="en-US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walnut kernels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and an electronic version of this poster can be retreived from the following addresses.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en-US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       </a:t>
                      </a: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Standard</a:t>
                      </a:r>
                      <a:r>
                        <a:rPr lang="fr-CH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hlinkClick r:id="rId5"/>
                        </a:rPr>
                        <a:t>https://www.unece.org/trade/agr/standard/dry/DDP-Standards.html</a:t>
                      </a:r>
                      <a:endParaRPr lang="tr-TR" sz="1700" b="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anose="020B0606020202030204" pitchFamily="34" charset="0"/>
                      </a:endParaRPr>
                    </a:p>
                    <a:p>
                      <a:pPr marL="60325" indent="0" algn="l">
                        <a:buFont typeface="Arial" pitchFamily="34" charset="0"/>
                        <a:buNone/>
                      </a:pP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  Poster</a:t>
                      </a:r>
                      <a:r>
                        <a:rPr lang="tr-TR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r>
                        <a:rPr lang="fr-CH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  <a:hlinkClick r:id="rId6"/>
                        </a:rPr>
                        <a:t>https://www.unece.org/publications/oes/welcome.html</a:t>
                      </a:r>
                      <a:endParaRPr lang="en-US" sz="17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138047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255EC7-6F0C-4F47-A05F-B7381A9AC001}"/>
              </a:ext>
            </a:extLst>
          </p:cNvPr>
          <p:cNvCxnSpPr/>
          <p:nvPr/>
        </p:nvCxnSpPr>
        <p:spPr>
          <a:xfrm>
            <a:off x="6358202" y="989871"/>
            <a:ext cx="0" cy="16767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36A8E05B-1FD3-481C-9030-71672B920B2C}"/>
              </a:ext>
            </a:extLst>
          </p:cNvPr>
          <p:cNvSpPr/>
          <p:nvPr/>
        </p:nvSpPr>
        <p:spPr>
          <a:xfrm>
            <a:off x="328000" y="7995231"/>
            <a:ext cx="5344380" cy="292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9313F7E-79A6-4ADA-A447-F207C16C1729}"/>
              </a:ext>
            </a:extLst>
          </p:cNvPr>
          <p:cNvSpPr/>
          <p:nvPr/>
        </p:nvSpPr>
        <p:spPr>
          <a:xfrm>
            <a:off x="6326892" y="7995231"/>
            <a:ext cx="5344380" cy="2924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415E66-EC29-4461-AD2D-73230C5063D3}"/>
              </a:ext>
            </a:extLst>
          </p:cNvPr>
          <p:cNvSpPr/>
          <p:nvPr/>
        </p:nvSpPr>
        <p:spPr>
          <a:xfrm>
            <a:off x="12325784" y="7995230"/>
            <a:ext cx="5344380" cy="29241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10C30C-512D-4E6E-AC6F-F0642A8D8B28}"/>
              </a:ext>
            </a:extLst>
          </p:cNvPr>
          <p:cNvSpPr/>
          <p:nvPr/>
        </p:nvSpPr>
        <p:spPr>
          <a:xfrm>
            <a:off x="217714" y="12070309"/>
            <a:ext cx="5344380" cy="29772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27C6E5-1DEE-413F-AC10-58D89D531557}"/>
              </a:ext>
            </a:extLst>
          </p:cNvPr>
          <p:cNvSpPr/>
          <p:nvPr/>
        </p:nvSpPr>
        <p:spPr>
          <a:xfrm>
            <a:off x="6326892" y="12088214"/>
            <a:ext cx="5344380" cy="29772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35A5503-1C90-464F-B597-ED197AB8C892}"/>
              </a:ext>
            </a:extLst>
          </p:cNvPr>
          <p:cNvSpPr/>
          <p:nvPr/>
        </p:nvSpPr>
        <p:spPr>
          <a:xfrm>
            <a:off x="12325784" y="12085862"/>
            <a:ext cx="5344380" cy="29772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C9894DB-B553-4D53-BEDF-D20C04511D44}"/>
              </a:ext>
            </a:extLst>
          </p:cNvPr>
          <p:cNvSpPr/>
          <p:nvPr/>
        </p:nvSpPr>
        <p:spPr>
          <a:xfrm>
            <a:off x="328000" y="16263315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i="1" dirty="0">
              <a:solidFill>
                <a:prstClr val="black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530AA7C-0756-4CD0-A092-D4063A8935C2}"/>
              </a:ext>
            </a:extLst>
          </p:cNvPr>
          <p:cNvSpPr/>
          <p:nvPr/>
        </p:nvSpPr>
        <p:spPr>
          <a:xfrm>
            <a:off x="6326892" y="16263316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1D2B27-5AFE-471A-BD69-8F61A877FA7F}"/>
              </a:ext>
            </a:extLst>
          </p:cNvPr>
          <p:cNvSpPr/>
          <p:nvPr/>
        </p:nvSpPr>
        <p:spPr>
          <a:xfrm>
            <a:off x="12256855" y="16214929"/>
            <a:ext cx="5344380" cy="29241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58CAEE-3C00-4EF0-B36A-C671A7725046}"/>
              </a:ext>
            </a:extLst>
          </p:cNvPr>
          <p:cNvSpPr/>
          <p:nvPr/>
        </p:nvSpPr>
        <p:spPr>
          <a:xfrm>
            <a:off x="328000" y="10919595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HALF WALNUT KERNEL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756DD9A-6AA8-4468-878A-41C451094AC3}"/>
              </a:ext>
            </a:extLst>
          </p:cNvPr>
          <p:cNvSpPr/>
          <p:nvPr/>
        </p:nvSpPr>
        <p:spPr>
          <a:xfrm>
            <a:off x="6326892" y="10980499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SUFFICIENTLY DEVELOPED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4D8BC32-3B53-4C41-9DF9-058645995A31}"/>
              </a:ext>
            </a:extLst>
          </p:cNvPr>
          <p:cNvSpPr/>
          <p:nvPr/>
        </p:nvSpPr>
        <p:spPr>
          <a:xfrm>
            <a:off x="12325784" y="11009543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CHIPPED KERNEL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1781DFE-E62C-4509-B9FB-C186856EBEA3}"/>
              </a:ext>
            </a:extLst>
          </p:cNvPr>
          <p:cNvSpPr/>
          <p:nvPr/>
        </p:nvSpPr>
        <p:spPr>
          <a:xfrm>
            <a:off x="217714" y="15118335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B3E5F6E-ED3C-41F5-9EFC-C2A750A6CE9F}"/>
              </a:ext>
            </a:extLst>
          </p:cNvPr>
          <p:cNvSpPr/>
          <p:nvPr/>
        </p:nvSpPr>
        <p:spPr>
          <a:xfrm>
            <a:off x="6326892" y="15149148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PIECES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7FEDEF7-0C31-4668-B015-46103EE645CD}"/>
              </a:ext>
            </a:extLst>
          </p:cNvPr>
          <p:cNvSpPr/>
          <p:nvPr/>
        </p:nvSpPr>
        <p:spPr>
          <a:xfrm>
            <a:off x="12325784" y="1512071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BROKEN PIECES 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C5A9B83-4A7D-4B6D-9DEF-D7DA8FB3AEDE}"/>
              </a:ext>
            </a:extLst>
          </p:cNvPr>
          <p:cNvSpPr/>
          <p:nvPr/>
        </p:nvSpPr>
        <p:spPr>
          <a:xfrm>
            <a:off x="328000" y="1921689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SHRUNKEN / SHRIVELED KERNEL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D1EF06-B3F3-4DD1-B16A-81CF0A02E55E}"/>
              </a:ext>
            </a:extLst>
          </p:cNvPr>
          <p:cNvSpPr/>
          <p:nvPr/>
        </p:nvSpPr>
        <p:spPr>
          <a:xfrm>
            <a:off x="12256855" y="19229242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SCUFFING 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3DF050E-5036-4543-977E-EBD7499C5576}"/>
              </a:ext>
            </a:extLst>
          </p:cNvPr>
          <p:cNvSpPr/>
          <p:nvPr/>
        </p:nvSpPr>
        <p:spPr>
          <a:xfrm>
            <a:off x="328000" y="23254429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 / PEST DAMAGE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24518CB-6862-4824-9992-9CB08A20AD36}"/>
              </a:ext>
            </a:extLst>
          </p:cNvPr>
          <p:cNvSpPr/>
          <p:nvPr/>
        </p:nvSpPr>
        <p:spPr>
          <a:xfrm>
            <a:off x="328000" y="20361876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7F17FA17-C4F3-4C2F-948A-1899A3DD4CA9}"/>
              </a:ext>
            </a:extLst>
          </p:cNvPr>
          <p:cNvSpPr/>
          <p:nvPr/>
        </p:nvSpPr>
        <p:spPr>
          <a:xfrm>
            <a:off x="6326892" y="20361877"/>
            <a:ext cx="5344380" cy="2900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721F579-1F05-4595-B3DF-FFBFB513ECA0}"/>
              </a:ext>
            </a:extLst>
          </p:cNvPr>
          <p:cNvSpPr/>
          <p:nvPr/>
        </p:nvSpPr>
        <p:spPr>
          <a:xfrm>
            <a:off x="6358202" y="2332597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MOULD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7839006-E5AD-4C7C-A5B2-5D6F57C6B6E2}"/>
              </a:ext>
            </a:extLst>
          </p:cNvPr>
          <p:cNvSpPr/>
          <p:nvPr/>
        </p:nvSpPr>
        <p:spPr>
          <a:xfrm>
            <a:off x="6358202" y="19200130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BLEMISHES AND DISCOLOURATION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273E6A1-1AD5-4FCB-BA28-1E24AA376858}"/>
              </a:ext>
            </a:extLst>
          </p:cNvPr>
          <p:cNvSpPr/>
          <p:nvPr/>
        </p:nvSpPr>
        <p:spPr>
          <a:xfrm>
            <a:off x="12256855" y="20344968"/>
            <a:ext cx="5344380" cy="292415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B409573-EAF6-478D-965E-11952E199530}"/>
              </a:ext>
            </a:extLst>
          </p:cNvPr>
          <p:cNvSpPr/>
          <p:nvPr/>
        </p:nvSpPr>
        <p:spPr>
          <a:xfrm>
            <a:off x="12256855" y="2330919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MATTER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2A91BC5-EA15-427F-9EEF-8D375515FF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0212" y="7945854"/>
            <a:ext cx="2880360" cy="2948578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CC39EDE-1D83-438A-88B2-041B0EF922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9081" y="7876013"/>
            <a:ext cx="3107785" cy="303723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C8C8F01-89F9-4805-B47D-62B1F5AA7B5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0"/>
          <a:stretch/>
        </p:blipFill>
        <p:spPr>
          <a:xfrm>
            <a:off x="15080636" y="7828798"/>
            <a:ext cx="2589528" cy="310778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E5820DA8-EE6D-4EA1-B6B1-CE3E521FA55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4021" r="38807" b="48437"/>
          <a:stretch/>
        </p:blipFill>
        <p:spPr>
          <a:xfrm>
            <a:off x="204883" y="12025913"/>
            <a:ext cx="5344380" cy="3004655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9817948-1AD9-4DDC-BD04-AACD14A714E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3" t="648" r="28819" b="51194"/>
          <a:stretch/>
        </p:blipFill>
        <p:spPr>
          <a:xfrm>
            <a:off x="6237284" y="11832160"/>
            <a:ext cx="5344380" cy="3160731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5B72D02-80EE-4C81-A157-BE5BB2A97899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5" t="5576" r="35155" b="51162"/>
          <a:stretch/>
        </p:blipFill>
        <p:spPr>
          <a:xfrm>
            <a:off x="12256855" y="11937981"/>
            <a:ext cx="5413309" cy="3112208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E687E435-6463-4A63-898F-773714C31C9E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566" y="16218030"/>
            <a:ext cx="2880360" cy="2924921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5619FAB-6397-4A20-96CB-FE3D4ED43A7B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3757" y="16235183"/>
            <a:ext cx="3073757" cy="2971765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D0322C5-0D0B-4669-928A-29B3CB706F27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962405" y="20036394"/>
            <a:ext cx="2161032" cy="3599688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3C2EAD01-7249-4646-B259-47BBBBF49087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9710" y="20296970"/>
            <a:ext cx="3714301" cy="2986416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5AE67B16-3DE2-4AA5-8734-47017170E570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62" t="-2720" r="39887" b="1015"/>
          <a:stretch/>
        </p:blipFill>
        <p:spPr>
          <a:xfrm>
            <a:off x="15201660" y="20190623"/>
            <a:ext cx="2399575" cy="3058208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FD5DBFF7-D8BF-44EE-A0AE-2BBC2B3123D0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9"/>
          <a:stretch/>
        </p:blipFill>
        <p:spPr>
          <a:xfrm>
            <a:off x="1254527" y="7985518"/>
            <a:ext cx="3491326" cy="280826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7FE974F4-9151-40CC-AC52-64B2DA7AC369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09"/>
          <a:stretch/>
        </p:blipFill>
        <p:spPr>
          <a:xfrm>
            <a:off x="1757156" y="16214928"/>
            <a:ext cx="2592844" cy="296920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B5CE4CD1-56F6-46E9-B54F-3D29EB64B78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18" y="20528878"/>
            <a:ext cx="5697390" cy="2614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29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INSHELL WALNUTS Poster</Template>
  <TotalTime>256</TotalTime>
  <Words>188</Words>
  <Application>Microsoft Office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Company>UNECE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Sofia Demenegi</dc:creator>
  <cp:lastModifiedBy>Liliana Annovazzi-Jakab</cp:lastModifiedBy>
  <cp:revision>15</cp:revision>
  <cp:lastPrinted>2019-06-28T07:50:26Z</cp:lastPrinted>
  <dcterms:created xsi:type="dcterms:W3CDTF">2019-06-27T13:50:44Z</dcterms:created>
  <dcterms:modified xsi:type="dcterms:W3CDTF">2019-07-17T09:32:02Z</dcterms:modified>
</cp:coreProperties>
</file>