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8000663" cy="25199975"/>
  <p:notesSz cx="9926638" cy="143525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37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Fond, Dorian - AMS" initials="LD-A" lastIdx="1" clrIdx="0">
    <p:extLst>
      <p:ext uri="{19B8F6BF-5375-455C-9EA6-DF929625EA0E}">
        <p15:presenceInfo xmlns:p15="http://schemas.microsoft.com/office/powerpoint/2012/main" userId="S::Dorian.LaFond@usda.gov::62fd0d3c-97bc-4014-9d48-846d5501007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C4A18"/>
    <a:srgbClr val="993300"/>
    <a:srgbClr val="318DDE"/>
    <a:srgbClr val="F875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008" y="-4452"/>
      </p:cViewPr>
      <p:guideLst>
        <p:guide orient="horz" pos="7937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0050" y="4124164"/>
            <a:ext cx="15300564" cy="8773325"/>
          </a:xfrm>
        </p:spPr>
        <p:txBody>
          <a:bodyPr anchor="b"/>
          <a:lstStyle>
            <a:lvl1pPr algn="ctr"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50083" y="13235822"/>
            <a:ext cx="13500497" cy="6084159"/>
          </a:xfrm>
        </p:spPr>
        <p:txBody>
          <a:bodyPr/>
          <a:lstStyle>
            <a:lvl1pPr marL="0" indent="0" algn="ctr">
              <a:buNone/>
              <a:defRPr sz="4725"/>
            </a:lvl1pPr>
            <a:lvl2pPr marL="900044" indent="0" algn="ctr">
              <a:buNone/>
              <a:defRPr sz="3937"/>
            </a:lvl2pPr>
            <a:lvl3pPr marL="1800088" indent="0" algn="ctr">
              <a:buNone/>
              <a:defRPr sz="3543"/>
            </a:lvl3pPr>
            <a:lvl4pPr marL="2700132" indent="0" algn="ctr">
              <a:buNone/>
              <a:defRPr sz="3150"/>
            </a:lvl4pPr>
            <a:lvl5pPr marL="3600176" indent="0" algn="ctr">
              <a:buNone/>
              <a:defRPr sz="3150"/>
            </a:lvl5pPr>
            <a:lvl6pPr marL="4500220" indent="0" algn="ctr">
              <a:buNone/>
              <a:defRPr sz="3150"/>
            </a:lvl6pPr>
            <a:lvl7pPr marL="5400264" indent="0" algn="ctr">
              <a:buNone/>
              <a:defRPr sz="3150"/>
            </a:lvl7pPr>
            <a:lvl8pPr marL="6300307" indent="0" algn="ctr">
              <a:buNone/>
              <a:defRPr sz="3150"/>
            </a:lvl8pPr>
            <a:lvl9pPr marL="7200351" indent="0" algn="ctr">
              <a:buNone/>
              <a:defRPr sz="315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199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646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881725" y="1341665"/>
            <a:ext cx="3881393" cy="2135581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37546" y="1341665"/>
            <a:ext cx="11419171" cy="2135581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40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72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8171" y="6282501"/>
            <a:ext cx="15525572" cy="10482488"/>
          </a:xfrm>
        </p:spPr>
        <p:txBody>
          <a:bodyPr anchor="b"/>
          <a:lstStyle>
            <a:lvl1pPr>
              <a:defRPr sz="1181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8171" y="16864157"/>
            <a:ext cx="15525572" cy="5512493"/>
          </a:xfrm>
        </p:spPr>
        <p:txBody>
          <a:bodyPr/>
          <a:lstStyle>
            <a:lvl1pPr marL="0" indent="0">
              <a:buNone/>
              <a:defRPr sz="4725">
                <a:solidFill>
                  <a:schemeClr val="tx1"/>
                </a:solidFill>
              </a:defRPr>
            </a:lvl1pPr>
            <a:lvl2pPr marL="900044" indent="0">
              <a:buNone/>
              <a:defRPr sz="3937">
                <a:solidFill>
                  <a:schemeClr val="tx1">
                    <a:tint val="75000"/>
                  </a:schemeClr>
                </a:solidFill>
              </a:defRPr>
            </a:lvl2pPr>
            <a:lvl3pPr marL="1800088" indent="0">
              <a:buNone/>
              <a:defRPr sz="3543">
                <a:solidFill>
                  <a:schemeClr val="tx1">
                    <a:tint val="75000"/>
                  </a:schemeClr>
                </a:solidFill>
              </a:defRPr>
            </a:lvl3pPr>
            <a:lvl4pPr marL="2700132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4pPr>
            <a:lvl5pPr marL="3600176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5pPr>
            <a:lvl6pPr marL="450022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6pPr>
            <a:lvl7pPr marL="5400264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7pPr>
            <a:lvl8pPr marL="6300307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8pPr>
            <a:lvl9pPr marL="7200351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891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37545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12836" y="6708326"/>
            <a:ext cx="7650282" cy="159891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7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341671"/>
            <a:ext cx="15525572" cy="487083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9892" y="6177496"/>
            <a:ext cx="7615123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9892" y="9204991"/>
            <a:ext cx="7615123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112837" y="6177496"/>
            <a:ext cx="7652626" cy="3027495"/>
          </a:xfrm>
        </p:spPr>
        <p:txBody>
          <a:bodyPr anchor="b"/>
          <a:lstStyle>
            <a:lvl1pPr marL="0" indent="0">
              <a:buNone/>
              <a:defRPr sz="4725" b="1"/>
            </a:lvl1pPr>
            <a:lvl2pPr marL="900044" indent="0">
              <a:buNone/>
              <a:defRPr sz="3937" b="1"/>
            </a:lvl2pPr>
            <a:lvl3pPr marL="1800088" indent="0">
              <a:buNone/>
              <a:defRPr sz="3543" b="1"/>
            </a:lvl3pPr>
            <a:lvl4pPr marL="2700132" indent="0">
              <a:buNone/>
              <a:defRPr sz="3150" b="1"/>
            </a:lvl4pPr>
            <a:lvl5pPr marL="3600176" indent="0">
              <a:buNone/>
              <a:defRPr sz="3150" b="1"/>
            </a:lvl5pPr>
            <a:lvl6pPr marL="4500220" indent="0">
              <a:buNone/>
              <a:defRPr sz="3150" b="1"/>
            </a:lvl6pPr>
            <a:lvl7pPr marL="5400264" indent="0">
              <a:buNone/>
              <a:defRPr sz="3150" b="1"/>
            </a:lvl7pPr>
            <a:lvl8pPr marL="6300307" indent="0">
              <a:buNone/>
              <a:defRPr sz="3150" b="1"/>
            </a:lvl8pPr>
            <a:lvl9pPr marL="7200351" indent="0">
              <a:buNone/>
              <a:defRPr sz="315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112837" y="9204991"/>
            <a:ext cx="7652626" cy="1353915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500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54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178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2626" y="3628335"/>
            <a:ext cx="9112836" cy="17908316"/>
          </a:xfrm>
        </p:spPr>
        <p:txBody>
          <a:bodyPr/>
          <a:lstStyle>
            <a:lvl1pPr>
              <a:defRPr sz="6300"/>
            </a:lvl1pPr>
            <a:lvl2pPr>
              <a:defRPr sz="5512"/>
            </a:lvl2pPr>
            <a:lvl3pPr>
              <a:defRPr sz="4725"/>
            </a:lvl3pPr>
            <a:lvl4pPr>
              <a:defRPr sz="3937"/>
            </a:lvl4pPr>
            <a:lvl5pPr>
              <a:defRPr sz="3937"/>
            </a:lvl5pPr>
            <a:lvl6pPr>
              <a:defRPr sz="3937"/>
            </a:lvl6pPr>
            <a:lvl7pPr>
              <a:defRPr sz="3937"/>
            </a:lvl7pPr>
            <a:lvl8pPr>
              <a:defRPr sz="3937"/>
            </a:lvl8pPr>
            <a:lvl9pPr>
              <a:defRPr sz="3937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4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9890" y="1679998"/>
            <a:ext cx="5805682" cy="5879994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52626" y="3628335"/>
            <a:ext cx="9112836" cy="17908316"/>
          </a:xfrm>
        </p:spPr>
        <p:txBody>
          <a:bodyPr anchor="t"/>
          <a:lstStyle>
            <a:lvl1pPr marL="0" indent="0">
              <a:buNone/>
              <a:defRPr sz="6300"/>
            </a:lvl1pPr>
            <a:lvl2pPr marL="900044" indent="0">
              <a:buNone/>
              <a:defRPr sz="5512"/>
            </a:lvl2pPr>
            <a:lvl3pPr marL="1800088" indent="0">
              <a:buNone/>
              <a:defRPr sz="4725"/>
            </a:lvl3pPr>
            <a:lvl4pPr marL="2700132" indent="0">
              <a:buNone/>
              <a:defRPr sz="3937"/>
            </a:lvl4pPr>
            <a:lvl5pPr marL="3600176" indent="0">
              <a:buNone/>
              <a:defRPr sz="3937"/>
            </a:lvl5pPr>
            <a:lvl6pPr marL="4500220" indent="0">
              <a:buNone/>
              <a:defRPr sz="3937"/>
            </a:lvl6pPr>
            <a:lvl7pPr marL="5400264" indent="0">
              <a:buNone/>
              <a:defRPr sz="3937"/>
            </a:lvl7pPr>
            <a:lvl8pPr marL="6300307" indent="0">
              <a:buNone/>
              <a:defRPr sz="3937"/>
            </a:lvl8pPr>
            <a:lvl9pPr marL="7200351" indent="0">
              <a:buNone/>
              <a:defRPr sz="3937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9890" y="7559993"/>
            <a:ext cx="5805682" cy="14005821"/>
          </a:xfrm>
        </p:spPr>
        <p:txBody>
          <a:bodyPr/>
          <a:lstStyle>
            <a:lvl1pPr marL="0" indent="0">
              <a:buNone/>
              <a:defRPr sz="3150"/>
            </a:lvl1pPr>
            <a:lvl2pPr marL="900044" indent="0">
              <a:buNone/>
              <a:defRPr sz="2756"/>
            </a:lvl2pPr>
            <a:lvl3pPr marL="1800088" indent="0">
              <a:buNone/>
              <a:defRPr sz="2362"/>
            </a:lvl3pPr>
            <a:lvl4pPr marL="2700132" indent="0">
              <a:buNone/>
              <a:defRPr sz="1969"/>
            </a:lvl4pPr>
            <a:lvl5pPr marL="3600176" indent="0">
              <a:buNone/>
              <a:defRPr sz="1969"/>
            </a:lvl5pPr>
            <a:lvl6pPr marL="4500220" indent="0">
              <a:buNone/>
              <a:defRPr sz="1969"/>
            </a:lvl6pPr>
            <a:lvl7pPr marL="5400264" indent="0">
              <a:buNone/>
              <a:defRPr sz="1969"/>
            </a:lvl7pPr>
            <a:lvl8pPr marL="6300307" indent="0">
              <a:buNone/>
              <a:defRPr sz="1969"/>
            </a:lvl8pPr>
            <a:lvl9pPr marL="7200351" indent="0">
              <a:buNone/>
              <a:defRPr sz="1969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565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37546" y="1341671"/>
            <a:ext cx="15525572" cy="4870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7546" y="6708326"/>
            <a:ext cx="15525572" cy="15989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37546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9017A-ED2F-4655-90AE-A5F3D53E8E28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62720" y="23356649"/>
            <a:ext cx="6075224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712968" y="23356649"/>
            <a:ext cx="4050149" cy="134166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6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EF0E8-6051-4907-BAED-1D1AF0996D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54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800088" rtl="0" eaLnBrk="1" latinLnBrk="0" hangingPunct="1">
        <a:lnSpc>
          <a:spcPct val="90000"/>
        </a:lnSpc>
        <a:spcBef>
          <a:spcPct val="0"/>
        </a:spcBef>
        <a:buNone/>
        <a:defRPr sz="86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022" indent="-450022" algn="l" defTabSz="1800088" rtl="0" eaLnBrk="1" latinLnBrk="0" hangingPunct="1">
        <a:lnSpc>
          <a:spcPct val="90000"/>
        </a:lnSpc>
        <a:spcBef>
          <a:spcPts val="1969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1pPr>
      <a:lvl2pPr marL="1350066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250110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937" kern="1200">
          <a:solidFill>
            <a:schemeClr val="tx1"/>
          </a:solidFill>
          <a:latin typeface="+mn-lt"/>
          <a:ea typeface="+mn-ea"/>
          <a:cs typeface="+mn-cs"/>
        </a:defRPr>
      </a:lvl3pPr>
      <a:lvl4pPr marL="3150154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4050198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950242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850285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750329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650373" indent="-450022" algn="l" defTabSz="1800088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1pPr>
      <a:lvl2pPr marL="90004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2pPr>
      <a:lvl3pPr marL="1800088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3pPr>
      <a:lvl4pPr marL="2700132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4pPr>
      <a:lvl5pPr marL="3600176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5pPr>
      <a:lvl6pPr marL="4500220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6pPr>
      <a:lvl7pPr marL="5400264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7pPr>
      <a:lvl8pPr marL="6300307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8pPr>
      <a:lvl9pPr marL="7200351" algn="l" defTabSz="1800088" rtl="0" eaLnBrk="1" latinLnBrk="0" hangingPunct="1">
        <a:defRPr sz="35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3" Type="http://schemas.microsoft.com/office/2007/relationships/hdphoto" Target="../media/hdphoto1.wdp"/><Relationship Id="rId21" Type="http://schemas.openxmlformats.org/officeDocument/2006/relationships/image" Target="../media/image17.jpeg"/><Relationship Id="rId7" Type="http://schemas.openxmlformats.org/officeDocument/2006/relationships/image" Target="../media/image3.jpeg"/><Relationship Id="rId12" Type="http://schemas.openxmlformats.org/officeDocument/2006/relationships/image" Target="../media/image8.jpeg"/><Relationship Id="rId17" Type="http://schemas.openxmlformats.org/officeDocument/2006/relationships/image" Target="../media/image13.jpg"/><Relationship Id="rId2" Type="http://schemas.openxmlformats.org/officeDocument/2006/relationships/image" Target="../media/image1.png"/><Relationship Id="rId16" Type="http://schemas.openxmlformats.org/officeDocument/2006/relationships/image" Target="../media/image12.jpeg"/><Relationship Id="rId20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unece.org/publications/oes/welcome.html" TargetMode="External"/><Relationship Id="rId11" Type="http://schemas.openxmlformats.org/officeDocument/2006/relationships/image" Target="../media/image7.jpeg"/><Relationship Id="rId5" Type="http://schemas.openxmlformats.org/officeDocument/2006/relationships/hyperlink" Target="https://www.unece.org/trade/agr/standard/dry/DDP-Standards.html" TargetMode="External"/><Relationship Id="rId15" Type="http://schemas.openxmlformats.org/officeDocument/2006/relationships/image" Target="../media/image11.jpeg"/><Relationship Id="rId10" Type="http://schemas.openxmlformats.org/officeDocument/2006/relationships/image" Target="../media/image6.jpeg"/><Relationship Id="rId19" Type="http://schemas.openxmlformats.org/officeDocument/2006/relationships/image" Target="../media/image15.jpeg"/><Relationship Id="rId4" Type="http://schemas.openxmlformats.org/officeDocument/2006/relationships/image" Target="../media/image2.png"/><Relationship Id="rId9" Type="http://schemas.openxmlformats.org/officeDocument/2006/relationships/image" Target="../media/image5.jpeg"/><Relationship Id="rId14" Type="http://schemas.openxmlformats.org/officeDocument/2006/relationships/image" Target="../media/image10.jpeg"/><Relationship Id="rId22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9DF5E25-5AAF-427C-BF50-45B53E3F13E7}"/>
              </a:ext>
            </a:extLst>
          </p:cNvPr>
          <p:cNvGrpSpPr/>
          <p:nvPr/>
        </p:nvGrpSpPr>
        <p:grpSpPr>
          <a:xfrm>
            <a:off x="328470" y="1597451"/>
            <a:ext cx="17342166" cy="2394818"/>
            <a:chOff x="267517" y="626534"/>
            <a:chExt cx="9067238" cy="125211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D03E400-1BB9-419A-A647-298764A7234D}"/>
                </a:ext>
              </a:extLst>
            </p:cNvPr>
            <p:cNvGrpSpPr/>
            <p:nvPr/>
          </p:nvGrpSpPr>
          <p:grpSpPr>
            <a:xfrm>
              <a:off x="267517" y="626534"/>
              <a:ext cx="9067238" cy="1252115"/>
              <a:chOff x="53681" y="785232"/>
              <a:chExt cx="9503201" cy="1252115"/>
            </a:xfrm>
          </p:grpSpPr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840A3073-61B6-41B1-9D73-CEA524BBA96C}"/>
                  </a:ext>
                </a:extLst>
              </p:cNvPr>
              <p:cNvSpPr/>
              <p:nvPr/>
            </p:nvSpPr>
            <p:spPr>
              <a:xfrm>
                <a:off x="53681" y="1556084"/>
                <a:ext cx="9503201" cy="481263"/>
              </a:xfrm>
              <a:prstGeom prst="rect">
                <a:avLst/>
              </a:prstGeom>
              <a:solidFill>
                <a:srgbClr val="318DD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6" name="Picture 5">
                <a:extLst>
                  <a:ext uri="{FF2B5EF4-FFF2-40B4-BE49-F238E27FC236}">
                    <a16:creationId xmlns:a16="http://schemas.microsoft.com/office/drawing/2014/main" id="{2B171671-3E7F-4766-A8F3-194A98358A3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bright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753" y="785232"/>
                <a:ext cx="1433111" cy="1235182"/>
              </a:xfrm>
              <a:prstGeom prst="rect">
                <a:avLst/>
              </a:prstGeom>
            </p:spPr>
          </p:pic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FDED7D8D-6E3E-41E7-9776-0197F3B255FB}"/>
                </a:ext>
              </a:extLst>
            </p:cNvPr>
            <p:cNvSpPr txBox="1"/>
            <p:nvPr/>
          </p:nvSpPr>
          <p:spPr>
            <a:xfrm>
              <a:off x="398850" y="1461370"/>
              <a:ext cx="3659163" cy="3379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CH" sz="3600" b="1" spc="300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DEFINITION &amp; CLASSIFICATION</a:t>
              </a:r>
              <a:endParaRPr lang="en-US" sz="3600" b="1" spc="300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sp>
        <p:nvSpPr>
          <p:cNvPr id="7" name="Metin kutusu 4">
            <a:extLst>
              <a:ext uri="{FF2B5EF4-FFF2-40B4-BE49-F238E27FC236}">
                <a16:creationId xmlns:a16="http://schemas.microsoft.com/office/drawing/2014/main" id="{1F1E96DF-EDF7-43C0-8AB5-89EA12BF8718}"/>
              </a:ext>
            </a:extLst>
          </p:cNvPr>
          <p:cNvSpPr txBox="1"/>
          <p:nvPr/>
        </p:nvSpPr>
        <p:spPr>
          <a:xfrm>
            <a:off x="328000" y="4080008"/>
            <a:ext cx="1734216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ts val="1200"/>
              </a:spcBef>
            </a:pPr>
            <a:r>
              <a:rPr lang="tr-TR" sz="2400" dirty="0">
                <a:latin typeface="Arial Narrow" panose="020B0606020202030204" pitchFamily="34" charset="0"/>
              </a:rPr>
              <a:t>The UNECE standard applies to </a:t>
            </a:r>
            <a:r>
              <a:rPr lang="en-US" sz="2400" dirty="0">
                <a:latin typeface="Arial Narrow" panose="020B0606020202030204" pitchFamily="34" charset="0"/>
              </a:rPr>
              <a:t>walnut kernels</a:t>
            </a:r>
            <a:r>
              <a:rPr lang="tr-TR" sz="2400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*</a:t>
            </a:r>
            <a:r>
              <a:rPr lang="tr-TR" sz="2400" dirty="0">
                <a:latin typeface="Arial Narrow" panose="020B0606020202030204" pitchFamily="34" charset="0"/>
              </a:rPr>
              <a:t> of varieties (cultivars) and wild walnuts  from </a:t>
            </a:r>
            <a:r>
              <a:rPr lang="en-US" sz="2400" i="1" dirty="0">
                <a:latin typeface="Arial Narrow" panose="020B0606020202030204" pitchFamily="34" charset="0"/>
              </a:rPr>
              <a:t>Juglans regia </a:t>
            </a:r>
            <a:r>
              <a:rPr lang="en-US" sz="2400" dirty="0">
                <a:latin typeface="Arial Narrow" panose="020B0606020202030204" pitchFamily="34" charset="0"/>
              </a:rPr>
              <a:t>L.,</a:t>
            </a:r>
            <a:r>
              <a:rPr lang="tr-TR" sz="2400" dirty="0">
                <a:latin typeface="Arial Narrow" panose="020B0606020202030204" pitchFamily="34" charset="0"/>
              </a:rPr>
              <a:t> intended for direct consumption or for food when intended to be mixed with other products for direct consumption without further processing. </a:t>
            </a:r>
          </a:p>
          <a:p>
            <a:pPr algn="just"/>
            <a:r>
              <a:rPr lang="tr-TR" sz="2400" dirty="0">
                <a:latin typeface="Arial Narrow" panose="020B0606020202030204" pitchFamily="34" charset="0"/>
              </a:rPr>
              <a:t>It does not apply to </a:t>
            </a:r>
            <a:r>
              <a:rPr lang="en-US" sz="2400" dirty="0">
                <a:latin typeface="Arial Narrow" panose="020B0606020202030204" pitchFamily="34" charset="0"/>
              </a:rPr>
              <a:t>walnut kernels</a:t>
            </a:r>
            <a:r>
              <a:rPr lang="tr-TR" sz="2400" dirty="0">
                <a:latin typeface="Arial Narrow" panose="020B0606020202030204" pitchFamily="34" charset="0"/>
              </a:rPr>
              <a:t> that are processed by salting, sugaring, flavouring, roasting or for industrial processing.</a:t>
            </a:r>
          </a:p>
          <a:p>
            <a:pPr>
              <a:spcAft>
                <a:spcPts val="600"/>
              </a:spcAft>
            </a:pPr>
            <a:r>
              <a:rPr lang="tr-TR" sz="2400" dirty="0">
                <a:latin typeface="Arial Narrow" panose="020B0606020202030204" pitchFamily="34" charset="0"/>
              </a:rPr>
              <a:t>Inshell  are classified into the following </a:t>
            </a:r>
            <a:r>
              <a:rPr lang="tr-TR" sz="2400" b="1" dirty="0">
                <a:latin typeface="Arial Narrow" panose="020B0606020202030204" pitchFamily="34" charset="0"/>
              </a:rPr>
              <a:t>three classes: Extra Class, Class I and Class II. </a:t>
            </a:r>
            <a:br>
              <a:rPr lang="de-DE" sz="2400" b="1" dirty="0">
                <a:latin typeface="Arial Narrow" panose="020B0606020202030204" pitchFamily="34" charset="0"/>
              </a:rPr>
            </a:br>
            <a:r>
              <a:rPr lang="en-US" sz="2400" dirty="0">
                <a:solidFill>
                  <a:srgbClr val="FF0000"/>
                </a:solidFill>
              </a:rPr>
              <a:t>The classification is determined in accordance with the defects allowed in the Standard's section "IV, Provisions concerning tolerances“.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8DB1B2-B8E1-4A07-875B-87D1694F7D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54" y="993262"/>
            <a:ext cx="5450244" cy="167332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312EE97-3746-4653-A6D5-4D678731CD4B}"/>
              </a:ext>
            </a:extLst>
          </p:cNvPr>
          <p:cNvGrpSpPr/>
          <p:nvPr/>
        </p:nvGrpSpPr>
        <p:grpSpPr>
          <a:xfrm>
            <a:off x="5844198" y="893568"/>
            <a:ext cx="11757037" cy="2062102"/>
            <a:chOff x="71249" y="55655"/>
            <a:chExt cx="5604647" cy="825560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E0ED662-D4AD-4F13-BE65-4A478FE25189}"/>
                </a:ext>
              </a:extLst>
            </p:cNvPr>
            <p:cNvSpPr txBox="1"/>
            <p:nvPr/>
          </p:nvSpPr>
          <p:spPr>
            <a:xfrm>
              <a:off x="71249" y="55655"/>
              <a:ext cx="5567244" cy="825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tr-TR" sz="4000" b="1" spc="300" dirty="0">
                  <a:latin typeface="Arial Narrow" panose="020B0606020202030204" pitchFamily="34" charset="0"/>
                </a:rPr>
                <a:t>COMMERCIAL AND MARKETING QUALITY OF</a:t>
              </a:r>
            </a:p>
            <a:p>
              <a:pPr algn="r"/>
              <a:r>
                <a:rPr lang="en-US" sz="8800" b="1" spc="350" dirty="0">
                  <a:solidFill>
                    <a:srgbClr val="8C4A18"/>
                  </a:solidFill>
                  <a:latin typeface="Arial Narrow" panose="020B0606020202030204" pitchFamily="34" charset="0"/>
                </a:rPr>
                <a:t>WALNUT KERNELS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CEA909D-BFDF-45A7-BC3C-67177CA7BE9E}"/>
                </a:ext>
              </a:extLst>
            </p:cNvPr>
            <p:cNvSpPr txBox="1"/>
            <p:nvPr/>
          </p:nvSpPr>
          <p:spPr>
            <a:xfrm>
              <a:off x="5454137" y="287765"/>
              <a:ext cx="221759" cy="3080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4400" dirty="0">
                  <a:solidFill>
                    <a:schemeClr val="accent2">
                      <a:lumMod val="50000"/>
                    </a:schemeClr>
                  </a:solidFill>
                </a:rPr>
                <a:t>*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B3FF53A-A0C8-4E32-A8EA-CCF224519D1E}"/>
              </a:ext>
            </a:extLst>
          </p:cNvPr>
          <p:cNvSpPr txBox="1"/>
          <p:nvPr/>
        </p:nvSpPr>
        <p:spPr>
          <a:xfrm>
            <a:off x="328002" y="6601892"/>
            <a:ext cx="5486400" cy="584775"/>
          </a:xfrm>
          <a:prstGeom prst="rect">
            <a:avLst/>
          </a:prstGeom>
          <a:solidFill>
            <a:srgbClr val="8C4A1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 Narrow" panose="020B0606020202030204" pitchFamily="34" charset="0"/>
              </a:rPr>
              <a:t>STYLES</a:t>
            </a:r>
          </a:p>
        </p:txBody>
      </p:sp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189CA788-596C-4C6E-9360-C228EF1304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022475"/>
              </p:ext>
            </p:extLst>
          </p:nvPr>
        </p:nvGraphicFramePr>
        <p:xfrm>
          <a:off x="12421595" y="21812251"/>
          <a:ext cx="509967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99672">
                  <a:extLst>
                    <a:ext uri="{9D8B030D-6E8A-4147-A177-3AD203B41FA5}">
                      <a16:colId xmlns:a16="http://schemas.microsoft.com/office/drawing/2014/main" val="2665072344"/>
                    </a:ext>
                  </a:extLst>
                </a:gridCol>
              </a:tblGrid>
              <a:tr h="2743200">
                <a:tc>
                  <a:txBody>
                    <a:bodyPr/>
                    <a:lstStyle/>
                    <a:p>
                      <a:pPr marL="60325" indent="0" algn="l">
                        <a:buFont typeface="Arial" pitchFamily="34" charset="0"/>
                        <a:buNone/>
                      </a:pPr>
                      <a:r>
                        <a:rPr lang="en-US" sz="1700" b="0" i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* </a:t>
                      </a: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The UNECE standard for </a:t>
                      </a:r>
                      <a:r>
                        <a:rPr lang="en-US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walnut kernels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tr-TR" sz="1700" b="0" i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and an electronic version of this poster can be retreived from the following addresses.</a:t>
                      </a:r>
                      <a:r>
                        <a:rPr lang="tr-TR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br>
                        <a:rPr lang="en-US" sz="1700" b="0" i="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</a:b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Standard</a:t>
                      </a:r>
                      <a:r>
                        <a:rPr lang="fr-CH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hlinkClick r:id="rId5"/>
                        </a:rPr>
                        <a:t>https://www.unece.org/trade/agr/standard/dry/DDP-Standards.html</a:t>
                      </a:r>
                      <a:r>
                        <a:rPr lang="tr-TR" sz="1700" b="1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                                                                                                                                                                                                                Poster</a:t>
                      </a:r>
                      <a:r>
                        <a:rPr lang="tr-TR" sz="170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: </a:t>
                      </a:r>
                      <a:r>
                        <a:rPr lang="fr-CH" sz="1700" baseline="0" dirty="0">
                          <a:solidFill>
                            <a:srgbClr val="14496B"/>
                          </a:solidFill>
                          <a:latin typeface="Arial Narrow" panose="020B0606020202030204" pitchFamily="34" charset="0"/>
                        </a:rPr>
                        <a:t>   </a:t>
                      </a:r>
                      <a:r>
                        <a:rPr lang="fr-CH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7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  <a:hlinkClick r:id="rId6"/>
                        </a:rPr>
                        <a:t>https://www.unece.org/publications/oes/welcome.html</a:t>
                      </a:r>
                      <a:endParaRPr lang="en-US" sz="1700" b="1" kern="1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138047"/>
                  </a:ext>
                </a:extLst>
              </a:tr>
            </a:tbl>
          </a:graphicData>
        </a:graphic>
      </p:graphicFrame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C255EC7-6F0C-4F47-A05F-B7381A9AC001}"/>
              </a:ext>
            </a:extLst>
          </p:cNvPr>
          <p:cNvCxnSpPr/>
          <p:nvPr/>
        </p:nvCxnSpPr>
        <p:spPr>
          <a:xfrm>
            <a:off x="6358202" y="989871"/>
            <a:ext cx="0" cy="167671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7C5A9B83-4A7D-4B6D-9DEF-D7DA8FB3AEDE}"/>
              </a:ext>
            </a:extLst>
          </p:cNvPr>
          <p:cNvSpPr/>
          <p:nvPr/>
        </p:nvSpPr>
        <p:spPr>
          <a:xfrm>
            <a:off x="12350464" y="994622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SHRUNKEN/SHRIVELED KERNEL  MORE THAN 25 %  Not allowed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AD1EF06-B3F3-4DD1-B16A-81CF0A02E55E}"/>
              </a:ext>
            </a:extLst>
          </p:cNvPr>
          <p:cNvSpPr/>
          <p:nvPr/>
        </p:nvSpPr>
        <p:spPr>
          <a:xfrm>
            <a:off x="12256855" y="13512130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ADHERING SHELL Not allowed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7839006-E5AD-4C7C-A5B2-5D6F57C6B6E2}"/>
              </a:ext>
            </a:extLst>
          </p:cNvPr>
          <p:cNvSpPr/>
          <p:nvPr/>
        </p:nvSpPr>
        <p:spPr>
          <a:xfrm>
            <a:off x="6326892" y="13485645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BLEMISHES AND DISCOLOURATIO </a:t>
            </a:r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THAN 25 % Not allowed </a:t>
            </a:r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B409573-EAF6-478D-965E-11952E199530}"/>
              </a:ext>
            </a:extLst>
          </p:cNvPr>
          <p:cNvSpPr/>
          <p:nvPr/>
        </p:nvSpPr>
        <p:spPr>
          <a:xfrm>
            <a:off x="6387427" y="20782511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FOREIGN MATTER Not allowed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A58CAEE-3C00-4EF0-B36A-C671A7725046}"/>
              </a:ext>
            </a:extLst>
          </p:cNvPr>
          <p:cNvSpPr/>
          <p:nvPr/>
        </p:nvSpPr>
        <p:spPr>
          <a:xfrm>
            <a:off x="6483771" y="9933007"/>
            <a:ext cx="5344380" cy="731520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00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2A91BC5-EA15-427F-9EEF-8D375515FF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899" y="7290175"/>
            <a:ext cx="2590411" cy="2651760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7FEDEF7-0C31-4668-B015-46103EE645CD}"/>
              </a:ext>
            </a:extLst>
          </p:cNvPr>
          <p:cNvSpPr/>
          <p:nvPr/>
        </p:nvSpPr>
        <p:spPr>
          <a:xfrm>
            <a:off x="234689" y="24303052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BROKEN PIECES </a:t>
            </a: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E687E435-6463-4A63-898F-773714C31C9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5186" y="10826265"/>
            <a:ext cx="2611360" cy="2651760"/>
          </a:xfrm>
          <a:prstGeom prst="rect">
            <a:avLst/>
          </a:prstGeom>
        </p:spPr>
      </p:pic>
      <p:grpSp>
        <p:nvGrpSpPr>
          <p:cNvPr id="68" name="Group 67">
            <a:extLst>
              <a:ext uri="{FF2B5EF4-FFF2-40B4-BE49-F238E27FC236}">
                <a16:creationId xmlns:a16="http://schemas.microsoft.com/office/drawing/2014/main" id="{984929A4-02B5-49E1-AF1F-6E9E8DE600AE}"/>
              </a:ext>
            </a:extLst>
          </p:cNvPr>
          <p:cNvGrpSpPr/>
          <p:nvPr/>
        </p:nvGrpSpPr>
        <p:grpSpPr>
          <a:xfrm>
            <a:off x="6204629" y="18083510"/>
            <a:ext cx="5651525" cy="2651760"/>
            <a:chOff x="11949710" y="20190623"/>
            <a:chExt cx="5651525" cy="3092763"/>
          </a:xfrm>
        </p:grpSpPr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3C2EAD01-7249-4646-B259-47BBBBF4908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949710" y="20296970"/>
              <a:ext cx="3714301" cy="2986416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5AE67B16-3DE2-4AA5-8734-47017170E5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62" t="-2720" r="39887" b="1015"/>
            <a:stretch/>
          </p:blipFill>
          <p:spPr>
            <a:xfrm>
              <a:off x="15201660" y="20190623"/>
              <a:ext cx="2399575" cy="3058208"/>
            </a:xfrm>
            <a:prstGeom prst="rect">
              <a:avLst/>
            </a:prstGeom>
          </p:spPr>
        </p:pic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F4D8BC32-3B53-4C41-9DF9-058645995A31}"/>
              </a:ext>
            </a:extLst>
          </p:cNvPr>
          <p:cNvSpPr/>
          <p:nvPr/>
        </p:nvSpPr>
        <p:spPr>
          <a:xfrm>
            <a:off x="402641" y="13487346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CHIPPED KERNEL</a:t>
            </a: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9CC39EDE-1D83-438A-88B2-041B0EF922E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38" y="10717887"/>
            <a:ext cx="2806918" cy="274320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DC8C8F01-89F9-4805-B47D-62B1F5AA7B50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0"/>
          <a:stretch/>
        </p:blipFill>
        <p:spPr>
          <a:xfrm>
            <a:off x="3157495" y="10670672"/>
            <a:ext cx="2285743" cy="2743200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D1781DFE-E62C-4509-B9FB-C186856EBEA3}"/>
              </a:ext>
            </a:extLst>
          </p:cNvPr>
          <p:cNvSpPr/>
          <p:nvPr/>
        </p:nvSpPr>
        <p:spPr>
          <a:xfrm>
            <a:off x="325938" y="17255981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QUARTERS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E5820DA8-EE6D-4EA1-B6B1-CE3E521FA55E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09" t="4021" r="38807" b="48437"/>
          <a:stretch/>
        </p:blipFill>
        <p:spPr>
          <a:xfrm>
            <a:off x="367295" y="14264554"/>
            <a:ext cx="4879331" cy="27432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EB3E5F6E-ED3C-41F5-9EFC-C2A750A6CE9F}"/>
              </a:ext>
            </a:extLst>
          </p:cNvPr>
          <p:cNvSpPr/>
          <p:nvPr/>
        </p:nvSpPr>
        <p:spPr>
          <a:xfrm>
            <a:off x="282829" y="20846985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 PIECES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C9817948-1AD9-4DDC-BD04-AACD14A714EB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3" t="648" r="28819" b="51194"/>
          <a:stretch/>
        </p:blipFill>
        <p:spPr>
          <a:xfrm>
            <a:off x="428239" y="18031123"/>
            <a:ext cx="4638390" cy="2743200"/>
          </a:xfrm>
          <a:prstGeom prst="rect">
            <a:avLst/>
          </a:prstGeom>
          <a:effectLst>
            <a:outerShdw blurRad="50800" dist="50800" dir="5400000" algn="ctr" rotWithShape="0">
              <a:schemeClr val="bg1"/>
            </a:outerShdw>
          </a:effectLst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5B72D02-80EE-4C81-A157-BE5BB2A97899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5" t="5576" r="35155" b="51162"/>
          <a:stretch/>
        </p:blipFill>
        <p:spPr>
          <a:xfrm>
            <a:off x="296144" y="21467537"/>
            <a:ext cx="4771463" cy="27432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756DD9A-6AA8-4468-878A-41C451094AC3}"/>
              </a:ext>
            </a:extLst>
          </p:cNvPr>
          <p:cNvSpPr/>
          <p:nvPr/>
        </p:nvSpPr>
        <p:spPr>
          <a:xfrm>
            <a:off x="428239" y="9950049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HALF WALNUT KERNEL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FD5DBFF7-D8BF-44EE-A0AE-2BBC2B3123D0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9"/>
          <a:stretch/>
        </p:blipFill>
        <p:spPr>
          <a:xfrm>
            <a:off x="1356828" y="7215290"/>
            <a:ext cx="3410438" cy="2743200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B3DF050E-5036-4543-977E-EBD7499C5576}"/>
              </a:ext>
            </a:extLst>
          </p:cNvPr>
          <p:cNvSpPr/>
          <p:nvPr/>
        </p:nvSpPr>
        <p:spPr>
          <a:xfrm>
            <a:off x="6358202" y="17250501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INSECT/PEST DAMAGE Not allowed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B5CE4CD1-56F6-46E9-B54F-3D29EB64B78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3710" y="14559447"/>
            <a:ext cx="5778097" cy="2651760"/>
          </a:xfrm>
          <a:prstGeom prst="rect">
            <a:avLst/>
          </a:prstGeom>
        </p:spPr>
      </p:pic>
      <p:pic>
        <p:nvPicPr>
          <p:cNvPr id="41" name="Picture 40" descr="A close up of a coral&#10;&#10;Description automatically generated">
            <a:extLst>
              <a:ext uri="{FF2B5EF4-FFF2-40B4-BE49-F238E27FC236}">
                <a16:creationId xmlns:a16="http://schemas.microsoft.com/office/drawing/2014/main" id="{2F9E200F-CEC4-4C89-89CD-8285B2F907F2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7559" y="7318401"/>
            <a:ext cx="3830189" cy="265176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F721F579-1F05-4595-B3DF-FFBFB513ECA0}"/>
              </a:ext>
            </a:extLst>
          </p:cNvPr>
          <p:cNvSpPr/>
          <p:nvPr/>
        </p:nvSpPr>
        <p:spPr>
          <a:xfrm>
            <a:off x="12256855" y="17250501"/>
            <a:ext cx="5344380" cy="628516"/>
          </a:xfrm>
          <a:prstGeom prst="rect">
            <a:avLst/>
          </a:prstGeom>
          <a:solidFill>
            <a:srgbClr val="8C4A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300" dirty="0">
                <a:latin typeface="Arial" panose="020B0604020202020204" pitchFamily="34" charset="0"/>
                <a:cs typeface="Arial" panose="020B0604020202020204" pitchFamily="34" charset="0"/>
              </a:rPr>
              <a:t>MOULD </a:t>
            </a:r>
            <a:r>
              <a:rPr lang="en-US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 allowed</a:t>
            </a:r>
            <a:endParaRPr lang="en-US" b="1" spc="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>
            <a:extLst>
              <a:ext uri="{FF2B5EF4-FFF2-40B4-BE49-F238E27FC236}">
                <a16:creationId xmlns:a16="http://schemas.microsoft.com/office/drawing/2014/main" id="{FD0322C5-0D0B-4669-928A-29B3CB706F27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2284134" y="14505066"/>
            <a:ext cx="1646849" cy="2743200"/>
          </a:xfrm>
          <a:prstGeom prst="rect">
            <a:avLst/>
          </a:prstGeom>
        </p:spPr>
      </p:pic>
      <p:pic>
        <p:nvPicPr>
          <p:cNvPr id="49" name="Picture 48" descr="A picture containing sky&#10;&#10;Description automatically generated">
            <a:extLst>
              <a:ext uri="{FF2B5EF4-FFF2-40B4-BE49-F238E27FC236}">
                <a16:creationId xmlns:a16="http://schemas.microsoft.com/office/drawing/2014/main" id="{F5B8D872-19EC-4018-8560-BF160D8C14D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70355" y="14505066"/>
            <a:ext cx="3830880" cy="265176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6CD46C83-9B8D-497E-954E-F17BC7ACAD6F}"/>
              </a:ext>
            </a:extLst>
          </p:cNvPr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3165" y="10870531"/>
            <a:ext cx="2651760" cy="2651760"/>
          </a:xfrm>
          <a:prstGeom prst="rect">
            <a:avLst/>
          </a:prstGeom>
        </p:spPr>
      </p:pic>
      <p:sp>
        <p:nvSpPr>
          <p:cNvPr id="61" name="TextBox 60">
            <a:extLst>
              <a:ext uri="{FF2B5EF4-FFF2-40B4-BE49-F238E27FC236}">
                <a16:creationId xmlns:a16="http://schemas.microsoft.com/office/drawing/2014/main" id="{A022985A-0A70-4FDD-9890-156660B8A822}"/>
              </a:ext>
            </a:extLst>
          </p:cNvPr>
          <p:cNvSpPr txBox="1"/>
          <p:nvPr/>
        </p:nvSpPr>
        <p:spPr>
          <a:xfrm>
            <a:off x="6421941" y="6620733"/>
            <a:ext cx="10972800" cy="584775"/>
          </a:xfrm>
          <a:prstGeom prst="rect">
            <a:avLst/>
          </a:prstGeom>
          <a:solidFill>
            <a:srgbClr val="8C4A1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b="1" spc="300" dirty="0">
                <a:solidFill>
                  <a:schemeClr val="bg1"/>
                </a:solidFill>
                <a:latin typeface="Arial Narrow" panose="020B0606020202030204" pitchFamily="34" charset="0"/>
              </a:rPr>
              <a:t>QUALITY DEFECTS	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ADEF1FB-CD7E-4AC1-8AA7-74C57AD2710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402838" y="7232759"/>
            <a:ext cx="2822707" cy="273309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AE4CFFF-42B5-4542-8914-770C8AD66F7C}"/>
              </a:ext>
            </a:extLst>
          </p:cNvPr>
          <p:cNvSpPr txBox="1"/>
          <p:nvPr/>
        </p:nvSpPr>
        <p:spPr>
          <a:xfrm>
            <a:off x="6435285" y="9885135"/>
            <a:ext cx="29535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SUFFICIENTLY DEVELOPED KERNEL Allowed</a:t>
            </a:r>
            <a:endParaRPr lang="en-GB" sz="1600" dirty="0">
              <a:solidFill>
                <a:schemeClr val="bg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33CE65F-D77F-43CD-8173-DEDBE4CDDAB9}"/>
              </a:ext>
            </a:extLst>
          </p:cNvPr>
          <p:cNvSpPr txBox="1"/>
          <p:nvPr/>
        </p:nvSpPr>
        <p:spPr>
          <a:xfrm>
            <a:off x="9388865" y="9963952"/>
            <a:ext cx="2749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SCUFFED KERNEL Allowed</a:t>
            </a:r>
            <a:endParaRPr lang="en-GB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4290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INSHELL WALNUTS Poster</Template>
  <TotalTime>633</TotalTime>
  <Words>174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Calibri Light</vt:lpstr>
      <vt:lpstr>Office Theme</vt:lpstr>
      <vt:lpstr>PowerPoint Presentation</vt:lpstr>
    </vt:vector>
  </TitlesOfParts>
  <Company>UNECE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Sofia Demenegi</dc:creator>
  <cp:lastModifiedBy>Stephen Hatem</cp:lastModifiedBy>
  <cp:revision>42</cp:revision>
  <cp:lastPrinted>2019-10-09T12:57:54Z</cp:lastPrinted>
  <dcterms:created xsi:type="dcterms:W3CDTF">2019-06-27T13:50:44Z</dcterms:created>
  <dcterms:modified xsi:type="dcterms:W3CDTF">2019-11-01T11:07:56Z</dcterms:modified>
</cp:coreProperties>
</file>