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4D696-0BA2-4B87-AC61-1261C0CDD3A3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516F-38A2-4BC7-AA1D-05BCD97B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937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4D696-0BA2-4B87-AC61-1261C0CDD3A3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516F-38A2-4BC7-AA1D-05BCD97B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180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4D696-0BA2-4B87-AC61-1261C0CDD3A3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516F-38A2-4BC7-AA1D-05BCD97B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283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4D696-0BA2-4B87-AC61-1261C0CDD3A3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516F-38A2-4BC7-AA1D-05BCD97B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792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4D696-0BA2-4B87-AC61-1261C0CDD3A3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516F-38A2-4BC7-AA1D-05BCD97B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133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4D696-0BA2-4B87-AC61-1261C0CDD3A3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516F-38A2-4BC7-AA1D-05BCD97B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524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4D696-0BA2-4B87-AC61-1261C0CDD3A3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516F-38A2-4BC7-AA1D-05BCD97B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3599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4D696-0BA2-4B87-AC61-1261C0CDD3A3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516F-38A2-4BC7-AA1D-05BCD97B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954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4D696-0BA2-4B87-AC61-1261C0CDD3A3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516F-38A2-4BC7-AA1D-05BCD97B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210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4D696-0BA2-4B87-AC61-1261C0CDD3A3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516F-38A2-4BC7-AA1D-05BCD97B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514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4D696-0BA2-4B87-AC61-1261C0CDD3A3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39516F-38A2-4BC7-AA1D-05BCD97B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944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4D696-0BA2-4B87-AC61-1261C0CDD3A3}" type="datetimeFigureOut">
              <a:rPr lang="en-US" smtClean="0"/>
              <a:t>6/25/2019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9516F-38A2-4BC7-AA1D-05BCD97BA0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366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jsyanda@kephis.or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ephis.org/" TargetMode="External"/><Relationship Id="rId2" Type="http://schemas.openxmlformats.org/officeDocument/2006/relationships/hyperlink" Target="mailto:jsyanda@kephis.org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0"/>
            <a:ext cx="7772400" cy="1524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Macadamia forests and plantations </a:t>
            </a:r>
            <a:r>
              <a:rPr lang="en-US" sz="4000" b="1" dirty="0">
                <a:solidFill>
                  <a:srgbClr val="00B050"/>
                </a:solidFill>
              </a:rPr>
              <a:t>-Impact on the Local Population and Environment – Kenya </a:t>
            </a:r>
            <a:endParaRPr lang="en-US" sz="4000" dirty="0">
              <a:solidFill>
                <a:srgbClr val="00B050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85800" y="1808019"/>
            <a:ext cx="7943850" cy="4830311"/>
            <a:chOff x="685800" y="1808019"/>
            <a:chExt cx="7943850" cy="4830311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5800" y="1808019"/>
              <a:ext cx="3695700" cy="41355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1500" y="1808019"/>
              <a:ext cx="4248150" cy="3581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1219200" y="5715000"/>
              <a:ext cx="655319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/>
                <a:t>Josiah Syanda </a:t>
              </a:r>
            </a:p>
            <a:p>
              <a:pPr algn="ctr"/>
              <a:r>
                <a:rPr lang="en-US" b="1" dirty="0"/>
                <a:t>Kenya Plant Health Inspectorate Service </a:t>
              </a:r>
            </a:p>
            <a:p>
              <a:pPr algn="ctr"/>
              <a:r>
                <a:rPr lang="en-US" b="1" dirty="0">
                  <a:hlinkClick r:id="rId4"/>
                </a:rPr>
                <a:t>jsyanda@kephis.org</a:t>
              </a:r>
              <a:r>
                <a:rPr lang="en-US" b="1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05623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accent6"/>
                </a:solidFill>
              </a:rPr>
              <a:t>The products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56" y="1057275"/>
            <a:ext cx="3752850" cy="24479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858982"/>
            <a:ext cx="3109913" cy="221932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995" y="4343400"/>
            <a:ext cx="3567113" cy="232886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08" y="4139406"/>
            <a:ext cx="2133600" cy="16271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6162" y="3505200"/>
            <a:ext cx="2871787" cy="28956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6452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b="1" dirty="0"/>
              <a:t>Thank you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3352800"/>
            <a:ext cx="8229600" cy="289560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/>
              <a:t>Josiah Syanda </a:t>
            </a:r>
          </a:p>
          <a:p>
            <a:pPr marL="0" indent="0" algn="ctr">
              <a:buNone/>
            </a:pPr>
            <a:r>
              <a:rPr lang="en-US" dirty="0"/>
              <a:t>Kenya Plant Health Inspectorate Service </a:t>
            </a:r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jsyanda@kephis.org</a:t>
            </a:r>
            <a:endParaRPr lang="en-US" dirty="0"/>
          </a:p>
          <a:p>
            <a:pPr marL="0" indent="0" algn="ctr">
              <a:buNone/>
            </a:pPr>
            <a:r>
              <a:rPr lang="en-US" dirty="0"/>
              <a:t>+254724567873</a:t>
            </a:r>
          </a:p>
          <a:p>
            <a:pPr marL="0" indent="0" algn="ctr">
              <a:buNone/>
            </a:pPr>
            <a:r>
              <a:rPr lang="en-US" dirty="0">
                <a:hlinkClick r:id="rId3"/>
              </a:rPr>
              <a:t>www.kephis.org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15915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9200"/>
            <a:ext cx="3733800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b="1" dirty="0">
                <a:solidFill>
                  <a:srgbClr val="00B050"/>
                </a:solidFill>
              </a:rPr>
              <a:t>Introduction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33800" y="1417637"/>
            <a:ext cx="5257800" cy="46783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Macadamia is a native of Australia </a:t>
            </a:r>
          </a:p>
          <a:p>
            <a:r>
              <a:rPr lang="en-US" dirty="0"/>
              <a:t>Introduced in Kenya between 1945 to 1948</a:t>
            </a:r>
          </a:p>
          <a:p>
            <a:r>
              <a:rPr lang="en-US" dirty="0"/>
              <a:t>Commercial production started in 1964</a:t>
            </a:r>
          </a:p>
          <a:p>
            <a:r>
              <a:rPr lang="en-US" dirty="0"/>
              <a:t>Kenya has about 200,000 small farms currently </a:t>
            </a:r>
          </a:p>
          <a:p>
            <a:r>
              <a:rPr lang="en-US" dirty="0"/>
              <a:t>Production is  estimated 42,500 tonnes in-shell (about 20% global supply)</a:t>
            </a:r>
          </a:p>
        </p:txBody>
      </p:sp>
    </p:spTree>
    <p:extLst>
      <p:ext uri="{BB962C8B-B14F-4D97-AF65-F5344CB8AC3E}">
        <p14:creationId xmlns:p14="http://schemas.microsoft.com/office/powerpoint/2010/main" val="3947202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406" y="27709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B050"/>
                </a:solidFill>
              </a:rPr>
              <a:t>Growing areas in Kenya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1" y="609601"/>
            <a:ext cx="67056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9896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Macadamia Forests and Plantations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1447800"/>
            <a:ext cx="3886200" cy="4433093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Mainly grown by small scale producers </a:t>
            </a:r>
          </a:p>
          <a:p>
            <a:r>
              <a:rPr lang="en-US" dirty="0"/>
              <a:t>On average a small scale farmer  has </a:t>
            </a:r>
            <a:r>
              <a:rPr lang="en-US" dirty="0">
                <a:effectLst/>
              </a:rPr>
              <a:t>5-200 trees of various ages</a:t>
            </a:r>
          </a:p>
          <a:p>
            <a:r>
              <a:rPr lang="en-US" dirty="0"/>
              <a:t>Trees are intercropped for shade to other food crops </a:t>
            </a:r>
          </a:p>
          <a:p>
            <a:r>
              <a:rPr lang="en-US" dirty="0"/>
              <a:t>Kenya has few large scale growers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466" y="1447801"/>
            <a:ext cx="4891459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86409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109" y="152400"/>
            <a:ext cx="8686800" cy="762000"/>
          </a:xfrm>
        </p:spPr>
        <p:txBody>
          <a:bodyPr>
            <a:normAutofit/>
          </a:bodyPr>
          <a:lstStyle/>
          <a:p>
            <a:r>
              <a:rPr lang="en-US" sz="3600" b="1" dirty="0"/>
              <a:t>Impact on local population and environment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1999" y="914400"/>
            <a:ext cx="4904183" cy="556260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Rich organic eco-system that guarantees perfect forest cover.</a:t>
            </a:r>
          </a:p>
          <a:p>
            <a:r>
              <a:rPr lang="en-US" dirty="0"/>
              <a:t>Inter-cropping with wide rage of other trees and food crops </a:t>
            </a:r>
          </a:p>
          <a:p>
            <a:r>
              <a:rPr lang="en-US" dirty="0"/>
              <a:t>Byproducts – Husks and shells compost </a:t>
            </a:r>
          </a:p>
          <a:p>
            <a:r>
              <a:rPr lang="en-US" dirty="0"/>
              <a:t>Drought tolerance and moisture conservation </a:t>
            </a:r>
          </a:p>
          <a:p>
            <a:r>
              <a:rPr lang="en-US" dirty="0"/>
              <a:t>Organic farming reduces use of chemicals in farms</a:t>
            </a:r>
          </a:p>
          <a:p>
            <a:r>
              <a:rPr lang="en-US" dirty="0"/>
              <a:t>Wider ecological suitability 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2" y="1295400"/>
            <a:ext cx="3858816" cy="4114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07187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7709"/>
            <a:ext cx="8991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Impact on local population and environment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8982" y="1219200"/>
            <a:ext cx="4475018" cy="4851545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Uplift the living standards among small-scale farmers</a:t>
            </a:r>
          </a:p>
          <a:p>
            <a:r>
              <a:rPr lang="en-US" dirty="0"/>
              <a:t>Prices @ 1.8$/Kg compared to 0.5$ of other fruits </a:t>
            </a:r>
            <a:r>
              <a:rPr lang="en-US" dirty="0" err="1"/>
              <a:t>e.g</a:t>
            </a:r>
            <a:r>
              <a:rPr lang="en-US" dirty="0"/>
              <a:t> Avocado</a:t>
            </a:r>
          </a:p>
          <a:p>
            <a:r>
              <a:rPr lang="en-US" dirty="0"/>
              <a:t>Increased overall National Gross Domestic Product – Reduced Poverty levels </a:t>
            </a:r>
          </a:p>
          <a:p>
            <a:r>
              <a:rPr lang="en-US" dirty="0"/>
              <a:t>Accepted as a social tree – whole family benefits from working on macadamia </a:t>
            </a:r>
          </a:p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2" y="2057400"/>
            <a:ext cx="46482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4092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Impact on local population and environment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371600"/>
            <a:ext cx="8077200" cy="5105400"/>
          </a:xfrm>
        </p:spPr>
        <p:txBody>
          <a:bodyPr>
            <a:noAutofit/>
          </a:bodyPr>
          <a:lstStyle/>
          <a:p>
            <a:r>
              <a:rPr lang="en-US" b="1" i="1" dirty="0"/>
              <a:t>Apiculture: </a:t>
            </a:r>
            <a:r>
              <a:rPr lang="en-US" dirty="0"/>
              <a:t>Macadamia pollen is very attractive to bees; provides necessary forage for honey production.</a:t>
            </a:r>
          </a:p>
          <a:p>
            <a:r>
              <a:rPr lang="en-US" b="1" i="1" dirty="0"/>
              <a:t>Fuel: </a:t>
            </a:r>
            <a:r>
              <a:rPr lang="en-US" dirty="0"/>
              <a:t>Macadamia shells may be used as fuel, generating sufficient energy to dry wet, in-shell nuts.</a:t>
            </a:r>
          </a:p>
          <a:p>
            <a:r>
              <a:rPr lang="en-US" b="1" i="1" dirty="0"/>
              <a:t>Tannin or dyestuff: </a:t>
            </a:r>
            <a:r>
              <a:rPr lang="en-US" dirty="0"/>
              <a:t>The hulls, the green covering of the nuts, contain approximately 14% of substances suitable for tanning leather.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610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00000"/>
                    </a14:imgEffect>
                    <a14:imgEffect>
                      <a14:brightnessContrast bright="11000" contrast="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685800"/>
            <a:ext cx="7139482" cy="579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Impact on local population and environment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83163"/>
          </a:xfrm>
        </p:spPr>
        <p:txBody>
          <a:bodyPr>
            <a:normAutofit/>
          </a:bodyPr>
          <a:lstStyle/>
          <a:p>
            <a:r>
              <a:rPr lang="en-US" b="1" i="1" dirty="0"/>
              <a:t>Lipid</a:t>
            </a:r>
            <a:r>
              <a:rPr lang="en-US" b="1" dirty="0"/>
              <a:t>s: </a:t>
            </a:r>
            <a:r>
              <a:rPr lang="en-US" dirty="0"/>
              <a:t>Macadamia is the richest oil-yielding nut known. The kernel contains more than 75% oil, suitable for human consumption.</a:t>
            </a:r>
          </a:p>
          <a:p>
            <a:r>
              <a:rPr lang="en-US" b="1" i="1" dirty="0"/>
              <a:t>Essential oil: </a:t>
            </a:r>
            <a:r>
              <a:rPr lang="en-US" dirty="0"/>
              <a:t>The characteristic, subtle macadamia flavor is probably due to volatile compounds, the major ones being similar to those in other roasted nuts</a:t>
            </a:r>
          </a:p>
          <a:p>
            <a:r>
              <a:rPr lang="en-US" b="1" i="1" dirty="0"/>
              <a:t>Soil improver: </a:t>
            </a:r>
            <a:r>
              <a:rPr lang="en-US" dirty="0"/>
              <a:t>The decomposed husk is commonly used in potting soil</a:t>
            </a:r>
          </a:p>
        </p:txBody>
      </p:sp>
    </p:spTree>
    <p:extLst>
      <p:ext uri="{BB962C8B-B14F-4D97-AF65-F5344CB8AC3E}">
        <p14:creationId xmlns:p14="http://schemas.microsoft.com/office/powerpoint/2010/main" val="3062243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Summary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334000"/>
          </a:xfrm>
        </p:spPr>
        <p:txBody>
          <a:bodyPr>
            <a:noAutofit/>
          </a:bodyPr>
          <a:lstStyle/>
          <a:p>
            <a:r>
              <a:rPr lang="en-US" sz="2800" dirty="0"/>
              <a:t>Macadamia growing is an emerging value chain in Kenya – Over 1millions are depended on it</a:t>
            </a:r>
          </a:p>
          <a:p>
            <a:r>
              <a:rPr lang="en-US" sz="2800" dirty="0"/>
              <a:t>Kenya is the fourth largest producer contributing about 20% of the global supply </a:t>
            </a:r>
          </a:p>
          <a:p>
            <a:r>
              <a:rPr lang="en-US" sz="2800" dirty="0"/>
              <a:t>Most production is by small scale farmers who practice organic farming</a:t>
            </a:r>
          </a:p>
          <a:p>
            <a:r>
              <a:rPr lang="en-US" sz="2800" dirty="0"/>
              <a:t>Buying Kenya nuts helps to ensure sustainable and responsible  utilization of natural resources </a:t>
            </a:r>
          </a:p>
          <a:p>
            <a:r>
              <a:rPr lang="en-US" sz="2800" dirty="0"/>
              <a:t>Macadamia growing offers huge potential for improving rural livelihoods in Kenya </a:t>
            </a:r>
          </a:p>
          <a:p>
            <a:r>
              <a:rPr lang="en-US" sz="2800" dirty="0"/>
              <a:t>Macadamia trees offer double benefits as opposed to forest trees – Fruits and other tree products </a:t>
            </a:r>
          </a:p>
          <a:p>
            <a:pPr marL="0" indent="0">
              <a:buNone/>
            </a:pPr>
            <a:r>
              <a:rPr lang="en-US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159584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448</Words>
  <Application>Microsoft Office PowerPoint</Application>
  <PresentationFormat>On-screen Show (4:3)</PresentationFormat>
  <Paragraphs>52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Macadamia forests and plantations -Impact on the Local Population and Environment – Kenya </vt:lpstr>
      <vt:lpstr>Introduction </vt:lpstr>
      <vt:lpstr>Growing areas in Kenya </vt:lpstr>
      <vt:lpstr>Macadamia Forests and Plantations </vt:lpstr>
      <vt:lpstr>Impact on local population and environment </vt:lpstr>
      <vt:lpstr>Impact on local population and environment </vt:lpstr>
      <vt:lpstr>Impact on local population and environment </vt:lpstr>
      <vt:lpstr>Impact on local population and environment </vt:lpstr>
      <vt:lpstr>Summary </vt:lpstr>
      <vt:lpstr>The products </vt:lpstr>
      <vt:lpstr>Thank you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Macadamia forests and plantations -Impact on the Local Population and Environment – Kenya</dc:title>
  <dc:creator>hp</dc:creator>
  <cp:lastModifiedBy>Khan Salehin</cp:lastModifiedBy>
  <cp:revision>16</cp:revision>
  <dcterms:created xsi:type="dcterms:W3CDTF">2019-06-25T08:33:03Z</dcterms:created>
  <dcterms:modified xsi:type="dcterms:W3CDTF">2019-06-25T11:29:54Z</dcterms:modified>
</cp:coreProperties>
</file>