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6.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13"/>
  </p:notesMasterIdLst>
  <p:sldIdLst>
    <p:sldId id="256" r:id="rId2"/>
    <p:sldId id="257" r:id="rId3"/>
    <p:sldId id="277" r:id="rId4"/>
    <p:sldId id="283" r:id="rId5"/>
    <p:sldId id="278" r:id="rId6"/>
    <p:sldId id="279" r:id="rId7"/>
    <p:sldId id="280" r:id="rId8"/>
    <p:sldId id="281" r:id="rId9"/>
    <p:sldId id="284" r:id="rId10"/>
    <p:sldId id="282" r:id="rId11"/>
    <p:sldId id="273"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97" autoAdjust="0"/>
    <p:restoredTop sz="94580"/>
  </p:normalViewPr>
  <p:slideViewPr>
    <p:cSldViewPr>
      <p:cViewPr varScale="1">
        <p:scale>
          <a:sx n="108" d="100"/>
          <a:sy n="108" d="100"/>
        </p:scale>
        <p:origin x="1704" y="10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oleObject" Target="file:///C:\Users\User2\Documents\&#1055;&#1086;&#1077;&#1079;&#1076;&#1082;&#1072;%20&#1074;%20&#1076;&#1091;&#1096;&#1072;&#1085;&#1073;&#1077;\Book1.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User2\Documents\&#1055;&#1086;&#1077;&#1079;&#1076;&#1082;&#1072;%20&#1074;%20&#1076;&#1091;&#1096;&#1072;&#1085;&#1073;&#1077;\Book1.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Sheet5!$D$5</c:f>
              <c:strCache>
                <c:ptCount val="1"/>
                <c:pt idx="0">
                  <c:v>Объем</c:v>
                </c:pt>
              </c:strCache>
            </c:strRef>
          </c:tx>
          <c:dPt>
            <c:idx val="0"/>
            <c:bubble3D val="0"/>
            <c:spPr>
              <a:solidFill>
                <a:schemeClr val="accent1"/>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1-3342-4E49-98C9-61C3FACBC82B}"/>
              </c:ext>
            </c:extLst>
          </c:dPt>
          <c:dPt>
            <c:idx val="1"/>
            <c:bubble3D val="0"/>
            <c:spPr>
              <a:solidFill>
                <a:schemeClr val="accent2"/>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3-3342-4E49-98C9-61C3FACBC82B}"/>
              </c:ext>
            </c:extLst>
          </c:dPt>
          <c:dPt>
            <c:idx val="2"/>
            <c:bubble3D val="0"/>
            <c:spPr>
              <a:solidFill>
                <a:schemeClr val="accent3"/>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5-3342-4E49-98C9-61C3FACBC82B}"/>
              </c:ext>
            </c:extLst>
          </c:dPt>
          <c:dLbls>
            <c:dLbl>
              <c:idx val="0"/>
              <c:layout>
                <c:manualLayout>
                  <c:x val="-8.1664700038260908E-3"/>
                  <c:y val="3.5090716268574199E-2"/>
                </c:manualLayout>
              </c:layout>
              <c:tx>
                <c:rich>
                  <a:bodyPr rot="0" spcFirstLastPara="1" vertOverflow="ellipsis" vert="horz" wrap="square" lIns="38100" tIns="19050" rIns="38100" bIns="19050" anchor="ctr" anchorCtr="1">
                    <a:noAutofit/>
                  </a:bodyPr>
                  <a:lstStyle/>
                  <a:p>
                    <a:pPr>
                      <a:defRPr sz="1330" b="1" i="0" u="none" strike="noStrike" kern="1200" spc="0" baseline="0">
                        <a:solidFill>
                          <a:schemeClr val="tx1"/>
                        </a:solidFill>
                        <a:latin typeface="+mn-lt"/>
                        <a:ea typeface="+mn-ea"/>
                        <a:cs typeface="+mn-cs"/>
                      </a:defRPr>
                    </a:pPr>
                    <a:r>
                      <a:rPr lang="en-US" dirty="0">
                        <a:solidFill>
                          <a:schemeClr val="tx1"/>
                        </a:solidFill>
                      </a:rPr>
                      <a:t>Uzbekistan</a:t>
                    </a:r>
                    <a:r>
                      <a:rPr lang="en-US" baseline="0" dirty="0">
                        <a:solidFill>
                          <a:schemeClr val="tx1"/>
                        </a:solidFill>
                      </a:rPr>
                      <a:t> </a:t>
                    </a:r>
                  </a:p>
                  <a:p>
                    <a:pPr>
                      <a:defRPr>
                        <a:solidFill>
                          <a:schemeClr val="tx1"/>
                        </a:solidFill>
                      </a:defRPr>
                    </a:pPr>
                    <a:r>
                      <a:rPr lang="en-US" baseline="0" dirty="0">
                        <a:solidFill>
                          <a:schemeClr val="tx1"/>
                        </a:solidFill>
                      </a:rPr>
                      <a:t>350</a:t>
                    </a:r>
                  </a:p>
                </c:rich>
              </c:tx>
              <c:spPr>
                <a:noFill/>
                <a:ln>
                  <a:noFill/>
                </a:ln>
                <a:effectLst/>
              </c:spPr>
              <c:txPr>
                <a:bodyPr rot="0" spcFirstLastPara="1" vertOverflow="ellipsis" vert="horz" wrap="square" lIns="38100" tIns="19050" rIns="38100" bIns="19050" anchor="ctr" anchorCtr="1">
                  <a:noAutofit/>
                </a:bodyPr>
                <a:lstStyle/>
                <a:p>
                  <a:pPr>
                    <a:defRPr sz="1330" b="1" i="0" u="none" strike="noStrike" kern="1200" spc="0" baseline="0">
                      <a:solidFill>
                        <a:schemeClr val="tx1"/>
                      </a:solidFill>
                      <a:latin typeface="+mn-lt"/>
                      <a:ea typeface="+mn-ea"/>
                      <a:cs typeface="+mn-cs"/>
                    </a:defRPr>
                  </a:pPr>
                  <a:endParaRPr lang="en-US"/>
                </a:p>
              </c:txPr>
              <c:dLblPos val="bestFit"/>
              <c:showLegendKey val="0"/>
              <c:showVal val="1"/>
              <c:showCatName val="1"/>
              <c:showSerName val="0"/>
              <c:showPercent val="1"/>
              <c:showBubbleSize val="0"/>
              <c:extLst>
                <c:ext xmlns:c15="http://schemas.microsoft.com/office/drawing/2012/chart" uri="{CE6537A1-D6FC-4f65-9D91-7224C49458BB}">
                  <c15:layout>
                    <c:manualLayout>
                      <c:w val="0.24392819823614301"/>
                      <c:h val="0.23644637872534499"/>
                    </c:manualLayout>
                  </c15:layout>
                </c:ext>
                <c:ext xmlns:c16="http://schemas.microsoft.com/office/drawing/2014/chart" uri="{C3380CC4-5D6E-409C-BE32-E72D297353CC}">
                  <c16:uniqueId val="{00000001-3342-4E49-98C9-61C3FACBC82B}"/>
                </c:ext>
              </c:extLst>
            </c:dLbl>
            <c:dLbl>
              <c:idx val="1"/>
              <c:tx>
                <c:rich>
                  <a:bodyPr rot="0" spcFirstLastPara="1" vertOverflow="ellipsis" vert="horz" wrap="square" lIns="38100" tIns="19050" rIns="38100" bIns="19050" anchor="ctr" anchorCtr="1">
                    <a:spAutoFit/>
                  </a:bodyPr>
                  <a:lstStyle/>
                  <a:p>
                    <a:pPr>
                      <a:defRPr sz="1330" b="1" i="0" u="none" strike="noStrike" kern="1200" spc="0" baseline="0">
                        <a:solidFill>
                          <a:schemeClr val="tx1"/>
                        </a:solidFill>
                        <a:latin typeface="+mn-lt"/>
                        <a:ea typeface="+mn-ea"/>
                        <a:cs typeface="+mn-cs"/>
                      </a:defRPr>
                    </a:pPr>
                    <a:r>
                      <a:rPr lang="en-US" baseline="0" dirty="0">
                        <a:solidFill>
                          <a:schemeClr val="tx1"/>
                        </a:solidFill>
                      </a:rPr>
                      <a:t>Kyrgyzstan </a:t>
                    </a:r>
                    <a:fld id="{B7652F87-87E8-4FE8-994C-655B65EBB4D8}" type="VALUE">
                      <a:rPr lang="en-US" baseline="0" smtClean="0">
                        <a:solidFill>
                          <a:schemeClr val="tx1"/>
                        </a:solidFill>
                      </a:rPr>
                      <a:pPr>
                        <a:defRPr>
                          <a:solidFill>
                            <a:schemeClr val="tx1"/>
                          </a:solidFill>
                        </a:defRPr>
                      </a:pPr>
                      <a:t>[VALUE]</a:t>
                    </a:fld>
                    <a:endParaRPr lang="en-US" baseline="0" dirty="0">
                      <a:solidFill>
                        <a:schemeClr val="tx1"/>
                      </a:solidFill>
                    </a:endParaRPr>
                  </a:p>
                </c:rich>
              </c:tx>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tx1"/>
                      </a:solidFill>
                      <a:latin typeface="+mn-lt"/>
                      <a:ea typeface="+mn-ea"/>
                      <a:cs typeface="+mn-cs"/>
                    </a:defRPr>
                  </a:pPr>
                  <a:endParaRPr lang="en-US"/>
                </a:p>
              </c:txPr>
              <c:dLblPos val="outEnd"/>
              <c:showLegendKey val="0"/>
              <c:showVal val="1"/>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3342-4E49-98C9-61C3FACBC82B}"/>
                </c:ext>
              </c:extLst>
            </c:dLbl>
            <c:dLbl>
              <c:idx val="2"/>
              <c:tx>
                <c:rich>
                  <a:bodyPr rot="0" spcFirstLastPara="1" vertOverflow="ellipsis" vert="horz" wrap="square" lIns="38100" tIns="19050" rIns="38100" bIns="19050" anchor="ctr" anchorCtr="1">
                    <a:spAutoFit/>
                  </a:bodyPr>
                  <a:lstStyle/>
                  <a:p>
                    <a:pPr>
                      <a:defRPr sz="1330" b="1" i="0" u="none" strike="noStrike" kern="1200" spc="0" baseline="0">
                        <a:solidFill>
                          <a:schemeClr val="tx1"/>
                        </a:solidFill>
                        <a:latin typeface="+mn-lt"/>
                        <a:ea typeface="+mn-ea"/>
                        <a:cs typeface="+mn-cs"/>
                      </a:defRPr>
                    </a:pPr>
                    <a:r>
                      <a:rPr lang="en-US" baseline="0" dirty="0">
                        <a:solidFill>
                          <a:schemeClr val="tx1"/>
                        </a:solidFill>
                      </a:rPr>
                      <a:t>Tajikistan </a:t>
                    </a:r>
                    <a:fld id="{0D0CE452-EE93-4EB7-87AC-0C51497E2AE2}" type="VALUE">
                      <a:rPr lang="en-US" baseline="0" smtClean="0">
                        <a:solidFill>
                          <a:schemeClr val="tx1"/>
                        </a:solidFill>
                      </a:rPr>
                      <a:pPr>
                        <a:defRPr>
                          <a:solidFill>
                            <a:schemeClr val="tx1"/>
                          </a:solidFill>
                        </a:defRPr>
                      </a:pPr>
                      <a:t>[VALUE]</a:t>
                    </a:fld>
                    <a:endParaRPr lang="en-US" baseline="0" dirty="0">
                      <a:solidFill>
                        <a:schemeClr val="tx1"/>
                      </a:solidFill>
                    </a:endParaRPr>
                  </a:p>
                </c:rich>
              </c:tx>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tx1"/>
                      </a:solidFill>
                      <a:latin typeface="+mn-lt"/>
                      <a:ea typeface="+mn-ea"/>
                      <a:cs typeface="+mn-cs"/>
                    </a:defRPr>
                  </a:pPr>
                  <a:endParaRPr lang="en-US"/>
                </a:p>
              </c:txPr>
              <c:dLblPos val="outEnd"/>
              <c:showLegendKey val="0"/>
              <c:showVal val="1"/>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3342-4E49-98C9-61C3FACBC82B}"/>
                </c:ext>
              </c:extLst>
            </c:dLbl>
            <c:spPr>
              <a:noFill/>
              <a:ln>
                <a:noFill/>
              </a:ln>
              <a:effectLst/>
            </c:spPr>
            <c:txPr>
              <a:bodyPr rot="0" spcFirstLastPara="1" vertOverflow="ellipsis" vert="horz" wrap="square" lIns="38100" tIns="19050" rIns="38100" bIns="19050" anchor="ctr" anchorCtr="1">
                <a:spAutoFit/>
              </a:bodyPr>
              <a:lstStyle/>
              <a:p>
                <a:pPr>
                  <a:defRPr sz="1330" b="1" i="0" u="none" strike="noStrike" kern="1200" spc="0" baseline="0">
                    <a:solidFill>
                      <a:schemeClr val="tx1"/>
                    </a:solidFill>
                    <a:latin typeface="+mn-lt"/>
                    <a:ea typeface="+mn-ea"/>
                    <a:cs typeface="+mn-cs"/>
                  </a:defRPr>
                </a:pPr>
                <a:endParaRPr lang="en-US"/>
              </a:p>
            </c:txPr>
            <c:dLblPos val="outEnd"/>
            <c:showLegendKey val="0"/>
            <c:showVal val="1"/>
            <c:showCatName val="1"/>
            <c:showSerName val="0"/>
            <c:showPercent val="1"/>
            <c:showBubbleSize val="0"/>
            <c:showLeaderLines val="0"/>
            <c:extLst>
              <c:ext xmlns:c15="http://schemas.microsoft.com/office/drawing/2012/chart" uri="{CE6537A1-D6FC-4f65-9D91-7224C49458BB}"/>
            </c:extLst>
          </c:dLbls>
          <c:cat>
            <c:strRef>
              <c:f>Sheet5!$C$6:$C$8</c:f>
              <c:strCache>
                <c:ptCount val="3"/>
                <c:pt idx="0">
                  <c:v>Узбекистан</c:v>
                </c:pt>
                <c:pt idx="1">
                  <c:v>Кыргызстан</c:v>
                </c:pt>
                <c:pt idx="2">
                  <c:v>Таджикистан</c:v>
                </c:pt>
              </c:strCache>
            </c:strRef>
          </c:cat>
          <c:val>
            <c:numRef>
              <c:f>Sheet5!$D$6:$D$8</c:f>
              <c:numCache>
                <c:formatCode>General</c:formatCode>
                <c:ptCount val="3"/>
                <c:pt idx="0">
                  <c:v>333</c:v>
                </c:pt>
                <c:pt idx="1">
                  <c:v>10000</c:v>
                </c:pt>
                <c:pt idx="2">
                  <c:v>3000</c:v>
                </c:pt>
              </c:numCache>
            </c:numRef>
          </c:val>
          <c:extLst>
            <c:ext xmlns:c16="http://schemas.microsoft.com/office/drawing/2014/chart" uri="{C3380CC4-5D6E-409C-BE32-E72D297353CC}">
              <c16:uniqueId val="{00000006-3342-4E49-98C9-61C3FACBC82B}"/>
            </c:ext>
          </c:extLst>
        </c:ser>
        <c:dLbls>
          <c:dLblPos val="outEnd"/>
          <c:showLegendKey val="0"/>
          <c:showVal val="0"/>
          <c:showCatName val="0"/>
          <c:showSerName val="0"/>
          <c:showPercent val="1"/>
          <c:showBubbleSize val="0"/>
          <c:showLeaderLines val="0"/>
        </c:dLbls>
        <c:firstSliceAng val="81"/>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dLbls>
          <c:dLblPos val="outEnd"/>
          <c:showLegendKey val="0"/>
          <c:showVal val="0"/>
          <c:showCatName val="0"/>
          <c:showSerName val="0"/>
          <c:showPercent val="1"/>
          <c:showBubbleSize val="0"/>
          <c:showLeaderLines val="0"/>
        </c:dLbls>
        <c:firstSliceAng val="81"/>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925D95F-7673-413A-A2A4-CD3C0674F2C9}" type="datetimeFigureOut">
              <a:rPr lang="en-US" smtClean="0"/>
              <a:t>6/21/2019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60DA4E9-C9CF-4CC8-8873-5C6DBC5F8910}" type="slidenum">
              <a:rPr lang="en-US" smtClean="0"/>
              <a:t>‹#›</a:t>
            </a:fld>
            <a:endParaRPr lang="en-US"/>
          </a:p>
        </p:txBody>
      </p:sp>
    </p:spTree>
    <p:extLst>
      <p:ext uri="{BB962C8B-B14F-4D97-AF65-F5344CB8AC3E}">
        <p14:creationId xmlns:p14="http://schemas.microsoft.com/office/powerpoint/2010/main" val="9596920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60DA4E9-C9CF-4CC8-8873-5C6DBC5F8910}" type="slidenum">
              <a:rPr lang="en-US" smtClean="0"/>
              <a:t>1</a:t>
            </a:fld>
            <a:endParaRPr lang="en-US" dirty="0"/>
          </a:p>
        </p:txBody>
      </p:sp>
    </p:spTree>
    <p:extLst>
      <p:ext uri="{BB962C8B-B14F-4D97-AF65-F5344CB8AC3E}">
        <p14:creationId xmlns:p14="http://schemas.microsoft.com/office/powerpoint/2010/main" val="36526560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4045F879-0589-40D4-B0E5-B74D0CAD5C6C}" type="slidenum">
              <a:rPr lang="en-GB" smtClean="0"/>
              <a:pPr/>
              <a:t>3</a:t>
            </a:fld>
            <a:endParaRPr lang="en-GB" dirty="0"/>
          </a:p>
        </p:txBody>
      </p:sp>
    </p:spTree>
    <p:extLst>
      <p:ext uri="{BB962C8B-B14F-4D97-AF65-F5344CB8AC3E}">
        <p14:creationId xmlns:p14="http://schemas.microsoft.com/office/powerpoint/2010/main" val="25028165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4045F879-0589-40D4-B0E5-B74D0CAD5C6C}" type="slidenum">
              <a:rPr lang="en-GB" smtClean="0"/>
              <a:pPr/>
              <a:t>4</a:t>
            </a:fld>
            <a:endParaRPr lang="en-GB" dirty="0"/>
          </a:p>
        </p:txBody>
      </p:sp>
    </p:spTree>
    <p:extLst>
      <p:ext uri="{BB962C8B-B14F-4D97-AF65-F5344CB8AC3E}">
        <p14:creationId xmlns:p14="http://schemas.microsoft.com/office/powerpoint/2010/main" val="332514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4045F879-0589-40D4-B0E5-B74D0CAD5C6C}" type="slidenum">
              <a:rPr lang="en-GB" smtClean="0"/>
              <a:pPr/>
              <a:t>5</a:t>
            </a:fld>
            <a:endParaRPr lang="en-GB" dirty="0"/>
          </a:p>
        </p:txBody>
      </p:sp>
    </p:spTree>
    <p:extLst>
      <p:ext uri="{BB962C8B-B14F-4D97-AF65-F5344CB8AC3E}">
        <p14:creationId xmlns:p14="http://schemas.microsoft.com/office/powerpoint/2010/main" val="10717453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4045F879-0589-40D4-B0E5-B74D0CAD5C6C}" type="slidenum">
              <a:rPr lang="en-GB" smtClean="0"/>
              <a:pPr/>
              <a:t>6</a:t>
            </a:fld>
            <a:endParaRPr lang="en-GB" dirty="0"/>
          </a:p>
        </p:txBody>
      </p:sp>
    </p:spTree>
    <p:extLst>
      <p:ext uri="{BB962C8B-B14F-4D97-AF65-F5344CB8AC3E}">
        <p14:creationId xmlns:p14="http://schemas.microsoft.com/office/powerpoint/2010/main" val="35260546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4045F879-0589-40D4-B0E5-B74D0CAD5C6C}" type="slidenum">
              <a:rPr lang="en-GB" smtClean="0"/>
              <a:pPr/>
              <a:t>7</a:t>
            </a:fld>
            <a:endParaRPr lang="en-GB" dirty="0"/>
          </a:p>
        </p:txBody>
      </p:sp>
    </p:spTree>
    <p:extLst>
      <p:ext uri="{BB962C8B-B14F-4D97-AF65-F5344CB8AC3E}">
        <p14:creationId xmlns:p14="http://schemas.microsoft.com/office/powerpoint/2010/main" val="1868090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31B77D9A-D7D7-4792-8093-B29174015F72}" type="datetimeFigureOut">
              <a:rPr lang="en-US" smtClean="0"/>
              <a:t>6/21/2019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FBB7E7B-BCEF-4601-B762-5E6DD95D4B48}" type="slidenum">
              <a:rPr lang="en-US" smtClean="0"/>
              <a:t>‹#›</a:t>
            </a:fld>
            <a:endParaRPr lang="en-US"/>
          </a:p>
        </p:txBody>
      </p:sp>
    </p:spTree>
    <p:extLst>
      <p:ext uri="{BB962C8B-B14F-4D97-AF65-F5344CB8AC3E}">
        <p14:creationId xmlns:p14="http://schemas.microsoft.com/office/powerpoint/2010/main" val="34831004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1B77D9A-D7D7-4792-8093-B29174015F72}" type="datetimeFigureOut">
              <a:rPr lang="en-US" smtClean="0"/>
              <a:t>6/21/2019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FBB7E7B-BCEF-4601-B762-5E6DD95D4B48}" type="slidenum">
              <a:rPr lang="en-US" smtClean="0"/>
              <a:t>‹#›</a:t>
            </a:fld>
            <a:endParaRPr lang="en-US"/>
          </a:p>
        </p:txBody>
      </p:sp>
    </p:spTree>
    <p:extLst>
      <p:ext uri="{BB962C8B-B14F-4D97-AF65-F5344CB8AC3E}">
        <p14:creationId xmlns:p14="http://schemas.microsoft.com/office/powerpoint/2010/main" val="38549798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1B77D9A-D7D7-4792-8093-B29174015F72}" type="datetimeFigureOut">
              <a:rPr lang="en-US" smtClean="0"/>
              <a:t>6/21/2019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FBB7E7B-BCEF-4601-B762-5E6DD95D4B48}" type="slidenum">
              <a:rPr lang="en-US" smtClean="0"/>
              <a:t>‹#›</a:t>
            </a:fld>
            <a:endParaRPr lang="en-US"/>
          </a:p>
        </p:txBody>
      </p:sp>
    </p:spTree>
    <p:extLst>
      <p:ext uri="{BB962C8B-B14F-4D97-AF65-F5344CB8AC3E}">
        <p14:creationId xmlns:p14="http://schemas.microsoft.com/office/powerpoint/2010/main" val="22956621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Only headlin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3037597-8BB0-4750-8FAD-252867721047}"/>
              </a:ext>
            </a:extLst>
          </p:cNvPr>
          <p:cNvSpPr>
            <a:spLocks noGrp="1"/>
          </p:cNvSpPr>
          <p:nvPr>
            <p:ph type="title" hasCustomPrompt="1"/>
          </p:nvPr>
        </p:nvSpPr>
        <p:spPr bwMode="gray">
          <a:xfrm>
            <a:off x="449817" y="320283"/>
            <a:ext cx="8567183" cy="720725"/>
          </a:xfrm>
        </p:spPr>
        <p:txBody>
          <a:bodyPr/>
          <a:lstStyle>
            <a:lvl1pPr>
              <a:defRPr/>
            </a:lvl1pPr>
          </a:lstStyle>
          <a:p>
            <a:r>
              <a:rPr lang="en-GB" dirty="0"/>
              <a:t>Click to add headline</a:t>
            </a:r>
          </a:p>
        </p:txBody>
      </p:sp>
      <p:sp>
        <p:nvSpPr>
          <p:cNvPr id="6" name="Datumsplatzhalter 5">
            <a:extLst>
              <a:ext uri="{FF2B5EF4-FFF2-40B4-BE49-F238E27FC236}">
                <a16:creationId xmlns:a16="http://schemas.microsoft.com/office/drawing/2014/main" id="{AE92EAB6-E800-4824-9AA6-CF3265D225A1}"/>
              </a:ext>
            </a:extLst>
          </p:cNvPr>
          <p:cNvSpPr>
            <a:spLocks noGrp="1"/>
          </p:cNvSpPr>
          <p:nvPr>
            <p:ph type="dt" sz="half" idx="10"/>
          </p:nvPr>
        </p:nvSpPr>
        <p:spPr/>
        <p:txBody>
          <a:bodyPr/>
          <a:lstStyle/>
          <a:p>
            <a:r>
              <a:rPr lang="en-GB"/>
              <a:t>22 Jan. 2019</a:t>
            </a:r>
            <a:endParaRPr lang="en-GB" dirty="0"/>
          </a:p>
        </p:txBody>
      </p:sp>
      <p:sp>
        <p:nvSpPr>
          <p:cNvPr id="7" name="Fußzeilenplatzhalter 6">
            <a:extLst>
              <a:ext uri="{FF2B5EF4-FFF2-40B4-BE49-F238E27FC236}">
                <a16:creationId xmlns:a16="http://schemas.microsoft.com/office/drawing/2014/main" id="{8C747616-D15A-4B76-A750-E3C2CAEDF52A}"/>
              </a:ext>
            </a:extLst>
          </p:cNvPr>
          <p:cNvSpPr>
            <a:spLocks noGrp="1"/>
          </p:cNvSpPr>
          <p:nvPr>
            <p:ph type="ftr" sz="quarter" idx="11"/>
          </p:nvPr>
        </p:nvSpPr>
        <p:spPr/>
        <p:txBody>
          <a:bodyPr/>
          <a:lstStyle/>
          <a:p>
            <a:r>
              <a:rPr lang="en-GB" dirty="0"/>
              <a:t>Titel of the presentation</a:t>
            </a:r>
          </a:p>
        </p:txBody>
      </p:sp>
      <p:sp>
        <p:nvSpPr>
          <p:cNvPr id="8" name="Foliennummernplatzhalter 7">
            <a:extLst>
              <a:ext uri="{FF2B5EF4-FFF2-40B4-BE49-F238E27FC236}">
                <a16:creationId xmlns:a16="http://schemas.microsoft.com/office/drawing/2014/main" id="{E01D67F9-3FD2-4133-A359-8B5B098782AF}"/>
              </a:ext>
            </a:extLst>
          </p:cNvPr>
          <p:cNvSpPr>
            <a:spLocks noGrp="1"/>
          </p:cNvSpPr>
          <p:nvPr>
            <p:ph type="sldNum" sz="quarter" idx="12"/>
          </p:nvPr>
        </p:nvSpPr>
        <p:spPr/>
        <p:txBody>
          <a:bodyPr/>
          <a:lstStyle/>
          <a:p>
            <a:r>
              <a:rPr lang="en-GB" dirty="0"/>
              <a:t>Page </a:t>
            </a:r>
            <a:fld id="{3A8B5DB7-81A8-4ED4-916B-6B23CD603687}" type="slidenum">
              <a:rPr lang="en-GB" smtClean="0"/>
              <a:pPr/>
              <a:t>‹#›</a:t>
            </a:fld>
            <a:endParaRPr lang="en-GB" dirty="0"/>
          </a:p>
        </p:txBody>
      </p:sp>
    </p:spTree>
    <p:extLst>
      <p:ext uri="{BB962C8B-B14F-4D97-AF65-F5344CB8AC3E}">
        <p14:creationId xmlns:p14="http://schemas.microsoft.com/office/powerpoint/2010/main" val="4234727732"/>
      </p:ext>
    </p:extLst>
  </p:cSld>
  <p:clrMapOvr>
    <a:masterClrMapping/>
  </p:clrMapOvr>
  <p:transition>
    <p:fade/>
  </p:transition>
  <p:extLst mod="1">
    <p:ext uri="{DCECCB84-F9BA-43D5-87BE-67443E8EF086}">
      <p15:sldGuideLst xmlns:p15="http://schemas.microsoft.com/office/powerpoint/2012/main">
        <p15:guide id="1" orient="horz" pos="2845">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1B77D9A-D7D7-4792-8093-B29174015F72}" type="datetimeFigureOut">
              <a:rPr lang="en-US" smtClean="0"/>
              <a:t>6/21/2019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FBB7E7B-BCEF-4601-B762-5E6DD95D4B48}" type="slidenum">
              <a:rPr lang="en-US" smtClean="0"/>
              <a:t>‹#›</a:t>
            </a:fld>
            <a:endParaRPr lang="en-US"/>
          </a:p>
        </p:txBody>
      </p:sp>
    </p:spTree>
    <p:extLst>
      <p:ext uri="{BB962C8B-B14F-4D97-AF65-F5344CB8AC3E}">
        <p14:creationId xmlns:p14="http://schemas.microsoft.com/office/powerpoint/2010/main" val="18185755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1B77D9A-D7D7-4792-8093-B29174015F72}" type="datetimeFigureOut">
              <a:rPr lang="en-US" smtClean="0"/>
              <a:t>6/21/2019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FBB7E7B-BCEF-4601-B762-5E6DD95D4B48}" type="slidenum">
              <a:rPr lang="en-US" smtClean="0"/>
              <a:t>‹#›</a:t>
            </a:fld>
            <a:endParaRPr lang="en-US"/>
          </a:p>
        </p:txBody>
      </p:sp>
    </p:spTree>
    <p:extLst>
      <p:ext uri="{BB962C8B-B14F-4D97-AF65-F5344CB8AC3E}">
        <p14:creationId xmlns:p14="http://schemas.microsoft.com/office/powerpoint/2010/main" val="35073878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1B77D9A-D7D7-4792-8093-B29174015F72}" type="datetimeFigureOut">
              <a:rPr lang="en-US" smtClean="0"/>
              <a:t>6/21/2019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FBB7E7B-BCEF-4601-B762-5E6DD95D4B48}" type="slidenum">
              <a:rPr lang="en-US" smtClean="0"/>
              <a:t>‹#›</a:t>
            </a:fld>
            <a:endParaRPr lang="en-US"/>
          </a:p>
        </p:txBody>
      </p:sp>
    </p:spTree>
    <p:extLst>
      <p:ext uri="{BB962C8B-B14F-4D97-AF65-F5344CB8AC3E}">
        <p14:creationId xmlns:p14="http://schemas.microsoft.com/office/powerpoint/2010/main" val="41880848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1B77D9A-D7D7-4792-8093-B29174015F72}" type="datetimeFigureOut">
              <a:rPr lang="en-US" smtClean="0"/>
              <a:t>6/21/2019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FBB7E7B-BCEF-4601-B762-5E6DD95D4B48}" type="slidenum">
              <a:rPr lang="en-US" smtClean="0"/>
              <a:t>‹#›</a:t>
            </a:fld>
            <a:endParaRPr lang="en-US"/>
          </a:p>
        </p:txBody>
      </p:sp>
    </p:spTree>
    <p:extLst>
      <p:ext uri="{BB962C8B-B14F-4D97-AF65-F5344CB8AC3E}">
        <p14:creationId xmlns:p14="http://schemas.microsoft.com/office/powerpoint/2010/main" val="16351090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1B77D9A-D7D7-4792-8093-B29174015F72}" type="datetimeFigureOut">
              <a:rPr lang="en-US" smtClean="0"/>
              <a:t>6/21/2019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FBB7E7B-BCEF-4601-B762-5E6DD95D4B48}" type="slidenum">
              <a:rPr lang="en-US" smtClean="0"/>
              <a:t>‹#›</a:t>
            </a:fld>
            <a:endParaRPr lang="en-US"/>
          </a:p>
        </p:txBody>
      </p:sp>
    </p:spTree>
    <p:extLst>
      <p:ext uri="{BB962C8B-B14F-4D97-AF65-F5344CB8AC3E}">
        <p14:creationId xmlns:p14="http://schemas.microsoft.com/office/powerpoint/2010/main" val="27795006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1B77D9A-D7D7-4792-8093-B29174015F72}" type="datetimeFigureOut">
              <a:rPr lang="en-US" smtClean="0"/>
              <a:t>6/21/2019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FBB7E7B-BCEF-4601-B762-5E6DD95D4B48}" type="slidenum">
              <a:rPr lang="en-US" smtClean="0"/>
              <a:t>‹#›</a:t>
            </a:fld>
            <a:endParaRPr lang="en-US"/>
          </a:p>
        </p:txBody>
      </p:sp>
    </p:spTree>
    <p:extLst>
      <p:ext uri="{BB962C8B-B14F-4D97-AF65-F5344CB8AC3E}">
        <p14:creationId xmlns:p14="http://schemas.microsoft.com/office/powerpoint/2010/main" val="14679778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1B77D9A-D7D7-4792-8093-B29174015F72}" type="datetimeFigureOut">
              <a:rPr lang="en-US" smtClean="0"/>
              <a:t>6/21/2019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FBB7E7B-BCEF-4601-B762-5E6DD95D4B48}" type="slidenum">
              <a:rPr lang="en-US" smtClean="0"/>
              <a:t>‹#›</a:t>
            </a:fld>
            <a:endParaRPr lang="en-US"/>
          </a:p>
        </p:txBody>
      </p:sp>
    </p:spTree>
    <p:extLst>
      <p:ext uri="{BB962C8B-B14F-4D97-AF65-F5344CB8AC3E}">
        <p14:creationId xmlns:p14="http://schemas.microsoft.com/office/powerpoint/2010/main" val="35187236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1B77D9A-D7D7-4792-8093-B29174015F72}" type="datetimeFigureOut">
              <a:rPr lang="en-US" smtClean="0"/>
              <a:t>6/21/2019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FBB7E7B-BCEF-4601-B762-5E6DD95D4B48}" type="slidenum">
              <a:rPr lang="en-US" smtClean="0"/>
              <a:t>‹#›</a:t>
            </a:fld>
            <a:endParaRPr lang="en-US"/>
          </a:p>
        </p:txBody>
      </p:sp>
    </p:spTree>
    <p:extLst>
      <p:ext uri="{BB962C8B-B14F-4D97-AF65-F5344CB8AC3E}">
        <p14:creationId xmlns:p14="http://schemas.microsoft.com/office/powerpoint/2010/main" val="22709062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B77D9A-D7D7-4792-8093-B29174015F72}" type="datetimeFigureOut">
              <a:rPr lang="en-US" smtClean="0"/>
              <a:t>6/21/2019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BB7E7B-BCEF-4601-B762-5E6DD95D4B48}" type="slidenum">
              <a:rPr lang="en-US" smtClean="0"/>
              <a:t>‹#›</a:t>
            </a:fld>
            <a:endParaRPr lang="en-US"/>
          </a:p>
        </p:txBody>
      </p:sp>
    </p:spTree>
    <p:extLst>
      <p:ext uri="{BB962C8B-B14F-4D97-AF65-F5344CB8AC3E}">
        <p14:creationId xmlns:p14="http://schemas.microsoft.com/office/powerpoint/2010/main" val="1265672318"/>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057400" y="233838"/>
            <a:ext cx="6973078" cy="1828800"/>
          </a:xfrm>
        </p:spPr>
        <p:txBody>
          <a:bodyPr>
            <a:noAutofit/>
          </a:bodyPr>
          <a:lstStyle/>
          <a:p>
            <a:pPr>
              <a:defRPr/>
            </a:pPr>
            <a:r>
              <a:rPr lang="en-US" sz="2600" b="1" dirty="0">
                <a:solidFill>
                  <a:srgbClr val="003366"/>
                </a:solidFill>
                <a:latin typeface="Arial" panose="020B0604020202020204" pitchFamily="34" charset="0"/>
                <a:cs typeface="Arial" panose="020B0604020202020204" pitchFamily="34" charset="0"/>
              </a:rPr>
              <a:t>Value Chains of wild Nuts in Central Asia</a:t>
            </a:r>
            <a:endParaRPr lang="ru-RU" sz="2400" dirty="0">
              <a:solidFill>
                <a:srgbClr val="003366"/>
              </a:solidFill>
              <a:latin typeface="Arial" panose="020B0604020202020204" pitchFamily="34" charset="0"/>
              <a:cs typeface="Arial" panose="020B0604020202020204" pitchFamily="34" charset="0"/>
            </a:endParaRPr>
          </a:p>
        </p:txBody>
      </p:sp>
      <p:pic>
        <p:nvPicPr>
          <p:cNvPr id="14" name="Picture 2" descr="http://www.see-river.net/media/uploads/images/UNECE%20Logotype%20-%20English.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81000" y="233838"/>
            <a:ext cx="1189632" cy="1366362"/>
          </a:xfrm>
          <a:prstGeom prst="rect">
            <a:avLst/>
          </a:prstGeom>
          <a:noFill/>
          <a:extLst>
            <a:ext uri="{909E8E84-426E-40DD-AFC4-6F175D3DCCD1}">
              <a14:hiddenFill xmlns:a14="http://schemas.microsoft.com/office/drawing/2010/main">
                <a:solidFill>
                  <a:srgbClr val="FFFFFF"/>
                </a:solidFill>
              </a14:hiddenFill>
            </a:ext>
          </a:extLst>
        </p:spPr>
      </p:pic>
      <p:sp>
        <p:nvSpPr>
          <p:cNvPr id="20" name="Title 1"/>
          <p:cNvSpPr txBox="1">
            <a:spLocks/>
          </p:cNvSpPr>
          <p:nvPr/>
        </p:nvSpPr>
        <p:spPr>
          <a:xfrm>
            <a:off x="3634284" y="5739712"/>
            <a:ext cx="2133600" cy="8055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spcBef>
                <a:spcPct val="20000"/>
              </a:spcBef>
            </a:pPr>
            <a:r>
              <a:rPr lang="en-US" sz="2400" dirty="0">
                <a:solidFill>
                  <a:srgbClr val="003366"/>
                </a:solidFill>
                <a:latin typeface="Arial" panose="020B0604020202020204" pitchFamily="34" charset="0"/>
                <a:cs typeface="Arial" panose="020B0604020202020204" pitchFamily="34" charset="0"/>
              </a:rPr>
              <a:t>Geneva </a:t>
            </a:r>
            <a:r>
              <a:rPr lang="ru-RU" sz="2400" dirty="0">
                <a:solidFill>
                  <a:srgbClr val="003366"/>
                </a:solidFill>
                <a:latin typeface="Arial" panose="020B0604020202020204" pitchFamily="34" charset="0"/>
                <a:cs typeface="Arial" panose="020B0604020202020204" pitchFamily="34" charset="0"/>
              </a:rPr>
              <a:t>2019</a:t>
            </a:r>
            <a:endParaRPr lang="en-US" sz="2400" dirty="0">
              <a:solidFill>
                <a:srgbClr val="003366"/>
              </a:solidFill>
              <a:latin typeface="Arial" panose="020B0604020202020204" pitchFamily="34" charset="0"/>
              <a:cs typeface="Arial" panose="020B0604020202020204" pitchFamily="34" charset="0"/>
            </a:endParaRPr>
          </a:p>
        </p:txBody>
      </p:sp>
      <p:pic>
        <p:nvPicPr>
          <p:cNvPr id="22" name="Picture 21" descr="C:\Users\user\Desktop\new HWA\HW_LOGO_300dpi_4c.jpg"/>
          <p:cNvPicPr/>
          <p:nvPr/>
        </p:nvPicPr>
        <p:blipFill>
          <a:blip r:embed="rId4" cstate="email">
            <a:extLst>
              <a:ext uri="{28A0092B-C50C-407E-A947-70E740481C1C}">
                <a14:useLocalDpi xmlns:a14="http://schemas.microsoft.com/office/drawing/2010/main"/>
              </a:ext>
            </a:extLst>
          </a:blip>
          <a:srcRect/>
          <a:stretch>
            <a:fillRect/>
          </a:stretch>
        </p:blipFill>
        <p:spPr bwMode="auto">
          <a:xfrm>
            <a:off x="7696200" y="5544717"/>
            <a:ext cx="990600" cy="1000537"/>
          </a:xfrm>
          <a:prstGeom prst="rect">
            <a:avLst/>
          </a:prstGeom>
          <a:noFill/>
          <a:ln>
            <a:noFill/>
          </a:ln>
        </p:spPr>
      </p:pic>
      <p:pic>
        <p:nvPicPr>
          <p:cNvPr id="11" name="Picture 10"/>
          <p:cNvPicPr/>
          <p:nvPr/>
        </p:nvPicPr>
        <p:blipFill rotWithShape="1">
          <a:blip r:embed="rId5" cstate="screen">
            <a:extLst>
              <a:ext uri="{28A0092B-C50C-407E-A947-70E740481C1C}">
                <a14:useLocalDpi xmlns:a14="http://schemas.microsoft.com/office/drawing/2010/main"/>
              </a:ext>
            </a:extLst>
          </a:blip>
          <a:srcRect l="20600" t="14307" b="25020"/>
          <a:stretch/>
        </p:blipFill>
        <p:spPr bwMode="auto">
          <a:xfrm>
            <a:off x="1905000" y="2062638"/>
            <a:ext cx="5592168" cy="32766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8822566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lIns="91440" tIns="45720" rIns="91440" bIns="45720" rtlCol="0" anchor="ctr">
            <a:noAutofit/>
          </a:bodyPr>
          <a:lstStyle/>
          <a:p>
            <a:pPr algn="l"/>
            <a:r>
              <a:rPr lang="en-US" sz="3400" b="1" dirty="0">
                <a:solidFill>
                  <a:srgbClr val="003366"/>
                </a:solidFill>
                <a:latin typeface="Arial" panose="020B0604020202020204" pitchFamily="34" charset="0"/>
                <a:cs typeface="Arial" panose="020B0604020202020204" pitchFamily="34" charset="0"/>
              </a:rPr>
              <a:t>PROSPECTS</a:t>
            </a:r>
            <a:endParaRPr lang="ru-RU" sz="3400" b="1" dirty="0">
              <a:solidFill>
                <a:srgbClr val="003366"/>
              </a:solidFill>
              <a:latin typeface="Arial" panose="020B0604020202020204" pitchFamily="34" charset="0"/>
              <a:cs typeface="Arial" panose="020B0604020202020204" pitchFamily="34" charset="0"/>
            </a:endParaRPr>
          </a:p>
        </p:txBody>
      </p:sp>
      <p:sp>
        <p:nvSpPr>
          <p:cNvPr id="3" name="Rectangle 2"/>
          <p:cNvSpPr/>
          <p:nvPr/>
        </p:nvSpPr>
        <p:spPr>
          <a:xfrm>
            <a:off x="771008" y="1447800"/>
            <a:ext cx="7924800" cy="1200329"/>
          </a:xfrm>
          <a:prstGeom prst="rect">
            <a:avLst/>
          </a:prstGeom>
        </p:spPr>
        <p:txBody>
          <a:bodyPr vert="horz" lIns="91440" tIns="45720" rIns="91440" bIns="45720" rtlCol="0">
            <a:normAutofit/>
          </a:bodyPr>
          <a:lstStyle/>
          <a:p>
            <a:pPr algn="just" fontAlgn="t"/>
            <a:r>
              <a:rPr lang="en-US" sz="2400" dirty="0">
                <a:solidFill>
                  <a:srgbClr val="003366"/>
                </a:solidFill>
                <a:latin typeface="Franklin Gothic Book" charset="0"/>
                <a:ea typeface="Franklin Gothic Book" charset="0"/>
                <a:cs typeface="Franklin Gothic Book" charset="0"/>
              </a:rPr>
              <a:t>The Increasing volume of trade in wild-growing products will stop deforestation for firewood, there will also be less damage from grazing. </a:t>
            </a:r>
          </a:p>
        </p:txBody>
      </p:sp>
      <p:sp>
        <p:nvSpPr>
          <p:cNvPr id="4" name="Down Arrow 3"/>
          <p:cNvSpPr/>
          <p:nvPr/>
        </p:nvSpPr>
        <p:spPr>
          <a:xfrm>
            <a:off x="3036175" y="2891607"/>
            <a:ext cx="457200" cy="16764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TextBox 4"/>
          <p:cNvSpPr txBox="1"/>
          <p:nvPr/>
        </p:nvSpPr>
        <p:spPr>
          <a:xfrm>
            <a:off x="1228208" y="4876800"/>
            <a:ext cx="4486792" cy="1569660"/>
          </a:xfrm>
          <a:prstGeom prst="rect">
            <a:avLst/>
          </a:prstGeom>
        </p:spPr>
        <p:txBody>
          <a:bodyPr vert="horz" lIns="91440" tIns="45720" rIns="91440" bIns="45720" rtlCol="0">
            <a:normAutofit/>
          </a:bodyPr>
          <a:lstStyle>
            <a:defPPr>
              <a:defRPr lang="en-US"/>
            </a:defPPr>
            <a:lvl1pPr algn="just" fontAlgn="t">
              <a:defRPr sz="2400">
                <a:solidFill>
                  <a:srgbClr val="003366"/>
                </a:solidFill>
                <a:latin typeface="Franklin Gothic Book" charset="0"/>
                <a:ea typeface="Franklin Gothic Book" charset="0"/>
                <a:cs typeface="Franklin Gothic Book" charset="0"/>
              </a:defRPr>
            </a:lvl1pPr>
          </a:lstStyle>
          <a:p>
            <a:r>
              <a:rPr lang="en-US" dirty="0"/>
              <a:t>Standardization of wild-growing walnut and other nuts with the aim of commercialization</a:t>
            </a:r>
            <a:endParaRPr lang="ru-RU" dirty="0"/>
          </a:p>
        </p:txBody>
      </p:sp>
    </p:spTree>
    <p:extLst>
      <p:ext uri="{BB962C8B-B14F-4D97-AF65-F5344CB8AC3E}">
        <p14:creationId xmlns:p14="http://schemas.microsoft.com/office/powerpoint/2010/main" val="3892000835"/>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1"/>
          <p:cNvSpPr txBox="1">
            <a:spLocks/>
          </p:cNvSpPr>
          <p:nvPr/>
        </p:nvSpPr>
        <p:spPr>
          <a:xfrm>
            <a:off x="228600" y="1409700"/>
            <a:ext cx="8229600" cy="1600200"/>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1" indent="0" algn="just">
              <a:lnSpc>
                <a:spcPct val="170000"/>
              </a:lnSpc>
              <a:spcBef>
                <a:spcPts val="0"/>
              </a:spcBef>
              <a:buClr>
                <a:schemeClr val="accent2">
                  <a:lumMod val="75000"/>
                </a:schemeClr>
              </a:buClr>
              <a:buSzPct val="115000"/>
              <a:buNone/>
            </a:pPr>
            <a:endParaRPr lang="en-US" sz="2100" i="1" dirty="0">
              <a:solidFill>
                <a:srgbClr val="003366"/>
              </a:solidFill>
              <a:latin typeface="Arial" panose="020B0604020202020204" pitchFamily="34" charset="0"/>
              <a:cs typeface="Arial" panose="020B0604020202020204" pitchFamily="34" charset="0"/>
            </a:endParaRPr>
          </a:p>
          <a:p>
            <a:pPr marL="0" lvl="1" indent="0" algn="just">
              <a:lnSpc>
                <a:spcPct val="170000"/>
              </a:lnSpc>
              <a:spcBef>
                <a:spcPts val="0"/>
              </a:spcBef>
              <a:buClr>
                <a:schemeClr val="accent2">
                  <a:lumMod val="75000"/>
                </a:schemeClr>
              </a:buClr>
              <a:buSzPct val="115000"/>
              <a:buNone/>
            </a:pPr>
            <a:endParaRPr lang="en-US" sz="2500" dirty="0">
              <a:solidFill>
                <a:srgbClr val="003366"/>
              </a:solidFill>
              <a:latin typeface="Arial" panose="020B0604020202020204" pitchFamily="34" charset="0"/>
              <a:cs typeface="Arial" panose="020B0604020202020204" pitchFamily="34" charset="0"/>
            </a:endParaRPr>
          </a:p>
          <a:p>
            <a:pPr marL="0" lvl="1" indent="0" algn="just">
              <a:lnSpc>
                <a:spcPct val="170000"/>
              </a:lnSpc>
              <a:spcBef>
                <a:spcPts val="0"/>
              </a:spcBef>
              <a:buClr>
                <a:schemeClr val="accent2">
                  <a:lumMod val="75000"/>
                </a:schemeClr>
              </a:buClr>
              <a:buSzPct val="115000"/>
              <a:buNone/>
            </a:pPr>
            <a:endParaRPr lang="ru-RU" sz="2500" dirty="0">
              <a:solidFill>
                <a:srgbClr val="003366"/>
              </a:solidFill>
              <a:latin typeface="Arial" panose="020B0604020202020204" pitchFamily="34" charset="0"/>
              <a:cs typeface="Arial" panose="020B0604020202020204" pitchFamily="34" charset="0"/>
            </a:endParaRPr>
          </a:p>
          <a:p>
            <a:pPr marL="0" lvl="1" indent="0" algn="just">
              <a:lnSpc>
                <a:spcPct val="80000"/>
              </a:lnSpc>
              <a:spcBef>
                <a:spcPts val="0"/>
              </a:spcBef>
              <a:buClr>
                <a:schemeClr val="accent2">
                  <a:lumMod val="75000"/>
                </a:schemeClr>
              </a:buClr>
              <a:buSzPct val="115000"/>
              <a:buNone/>
            </a:pPr>
            <a:endParaRPr lang="ru-RU" sz="2500" dirty="0">
              <a:solidFill>
                <a:srgbClr val="003366"/>
              </a:solidFill>
              <a:latin typeface="Arial" panose="020B0604020202020204" pitchFamily="34" charset="0"/>
              <a:cs typeface="Arial" panose="020B0604020202020204" pitchFamily="34" charset="0"/>
            </a:endParaRPr>
          </a:p>
        </p:txBody>
      </p:sp>
      <p:pic>
        <p:nvPicPr>
          <p:cNvPr id="6" name="Picture 5"/>
          <p:cNvPicPr/>
          <p:nvPr/>
        </p:nvPicPr>
        <p:blipFill>
          <a:blip r:embed="rId2" cstate="email">
            <a:extLst>
              <a:ext uri="{28A0092B-C50C-407E-A947-70E740481C1C}">
                <a14:useLocalDpi xmlns:a14="http://schemas.microsoft.com/office/drawing/2010/main"/>
              </a:ext>
            </a:extLst>
          </a:blip>
          <a:srcRect/>
          <a:stretch>
            <a:fillRect/>
          </a:stretch>
        </p:blipFill>
        <p:spPr bwMode="auto">
          <a:xfrm>
            <a:off x="1899557" y="1790700"/>
            <a:ext cx="5344886" cy="4305300"/>
          </a:xfrm>
          <a:prstGeom prst="rect">
            <a:avLst/>
          </a:prstGeom>
          <a:noFill/>
          <a:ln>
            <a:noFill/>
          </a:ln>
        </p:spPr>
      </p:pic>
      <p:sp>
        <p:nvSpPr>
          <p:cNvPr id="9" name="Oval 8"/>
          <p:cNvSpPr/>
          <p:nvPr/>
        </p:nvSpPr>
        <p:spPr>
          <a:xfrm>
            <a:off x="4550229" y="4495800"/>
            <a:ext cx="1381125" cy="63817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ru-RU"/>
          </a:p>
        </p:txBody>
      </p:sp>
      <p:sp>
        <p:nvSpPr>
          <p:cNvPr id="10" name="Title 1"/>
          <p:cNvSpPr>
            <a:spLocks noGrp="1"/>
          </p:cNvSpPr>
          <p:nvPr>
            <p:ph type="title"/>
          </p:nvPr>
        </p:nvSpPr>
        <p:spPr>
          <a:xfrm>
            <a:off x="457200" y="457200"/>
            <a:ext cx="8229600" cy="1143000"/>
          </a:xfrm>
        </p:spPr>
        <p:txBody>
          <a:bodyPr vert="horz" lIns="91440" tIns="45720" rIns="91440" bIns="45720" rtlCol="0" anchor="ctr">
            <a:noAutofit/>
          </a:bodyPr>
          <a:lstStyle/>
          <a:p>
            <a:r>
              <a:rPr lang="en-US" sz="3400" b="1">
                <a:solidFill>
                  <a:srgbClr val="003366"/>
                </a:solidFill>
                <a:latin typeface="Arial" panose="020B0604020202020204" pitchFamily="34" charset="0"/>
                <a:cs typeface="Arial" panose="020B0604020202020204" pitchFamily="34" charset="0"/>
              </a:rPr>
              <a:t>THANK YOU FOR YOUR ATTENTION!</a:t>
            </a:r>
            <a:endParaRPr lang="en-US" sz="3400" b="1" dirty="0">
              <a:solidFill>
                <a:srgbClr val="003366"/>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98828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6395" y="152400"/>
            <a:ext cx="8686800" cy="1219200"/>
          </a:xfrm>
        </p:spPr>
        <p:txBody>
          <a:bodyPr>
            <a:noAutofit/>
          </a:bodyPr>
          <a:lstStyle/>
          <a:p>
            <a:pPr algn="l">
              <a:spcBef>
                <a:spcPct val="20000"/>
              </a:spcBef>
            </a:pPr>
            <a:r>
              <a:rPr lang="en-US" sz="3400" b="1" dirty="0">
                <a:solidFill>
                  <a:srgbClr val="003366"/>
                </a:solidFill>
                <a:latin typeface="Arial" panose="020B0604020202020204" pitchFamily="34" charset="0"/>
                <a:cs typeface="Arial" panose="020B0604020202020204" pitchFamily="34" charset="0"/>
              </a:rPr>
              <a:t>PRODUCT FEATURE</a:t>
            </a:r>
          </a:p>
        </p:txBody>
      </p:sp>
      <p:sp>
        <p:nvSpPr>
          <p:cNvPr id="3" name="Content Placeholder 2"/>
          <p:cNvSpPr>
            <a:spLocks noGrp="1"/>
          </p:cNvSpPr>
          <p:nvPr>
            <p:ph idx="1"/>
          </p:nvPr>
        </p:nvSpPr>
        <p:spPr>
          <a:xfrm>
            <a:off x="661694" y="1349829"/>
            <a:ext cx="7696200" cy="1600200"/>
          </a:xfrm>
        </p:spPr>
        <p:txBody>
          <a:bodyPr>
            <a:normAutofit/>
          </a:bodyPr>
          <a:lstStyle/>
          <a:p>
            <a:pPr marL="0" indent="0" algn="just" fontAlgn="t">
              <a:spcBef>
                <a:spcPts val="0"/>
              </a:spcBef>
              <a:buNone/>
            </a:pPr>
            <a:r>
              <a:rPr lang="en-US" sz="2400" dirty="0">
                <a:solidFill>
                  <a:srgbClr val="003366"/>
                </a:solidFill>
                <a:latin typeface="Franklin Gothic Book" charset="0"/>
                <a:ea typeface="Franklin Gothic Book" charset="0"/>
                <a:cs typeface="Franklin Gothic Book" charset="0"/>
              </a:rPr>
              <a:t>Kernels of wild walnuts have specific characteristics related to their high genetic heterogeneity (no selection), to the natural conditions of their growth sites and to the collection and processing technologies used. </a:t>
            </a:r>
          </a:p>
          <a:p>
            <a:pPr marL="0" indent="0" algn="just" fontAlgn="t">
              <a:spcBef>
                <a:spcPts val="0"/>
              </a:spcBef>
              <a:buNone/>
            </a:pPr>
            <a:endParaRPr lang="en-US" sz="2400" dirty="0">
              <a:solidFill>
                <a:srgbClr val="003366"/>
              </a:solidFill>
              <a:latin typeface="Franklin Gothic Book" charset="0"/>
              <a:ea typeface="Franklin Gothic Book" charset="0"/>
              <a:cs typeface="Franklin Gothic Book" charset="0"/>
            </a:endParaRPr>
          </a:p>
          <a:p>
            <a:pPr marL="0" indent="0" algn="just">
              <a:spcBef>
                <a:spcPts val="0"/>
              </a:spcBef>
              <a:buNone/>
            </a:pPr>
            <a:endParaRPr lang="en-US" sz="2400" dirty="0">
              <a:solidFill>
                <a:srgbClr val="003366"/>
              </a:solidFill>
              <a:latin typeface="Franklin Gothic Book" charset="0"/>
              <a:ea typeface="Franklin Gothic Book" charset="0"/>
              <a:cs typeface="Franklin Gothic Book" charset="0"/>
            </a:endParaRPr>
          </a:p>
        </p:txBody>
      </p:sp>
      <p:pic>
        <p:nvPicPr>
          <p:cNvPr id="5" name="Picture 4"/>
          <p:cNvPicPr/>
          <p:nvPr/>
        </p:nvPicPr>
        <p:blipFill>
          <a:blip r:embed="rId2" cstate="screen">
            <a:extLst>
              <a:ext uri="{28A0092B-C50C-407E-A947-70E740481C1C}">
                <a14:useLocalDpi xmlns:a14="http://schemas.microsoft.com/office/drawing/2010/main"/>
              </a:ext>
            </a:extLst>
          </a:blip>
          <a:stretch>
            <a:fillRect/>
          </a:stretch>
        </p:blipFill>
        <p:spPr>
          <a:xfrm>
            <a:off x="1995194" y="3156857"/>
            <a:ext cx="5029200" cy="3429000"/>
          </a:xfrm>
          <a:prstGeom prst="rect">
            <a:avLst/>
          </a:prstGeom>
        </p:spPr>
      </p:pic>
    </p:spTree>
    <p:extLst>
      <p:ext uri="{BB962C8B-B14F-4D97-AF65-F5344CB8AC3E}">
        <p14:creationId xmlns:p14="http://schemas.microsoft.com/office/powerpoint/2010/main" val="8056030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21540" y="304800"/>
            <a:ext cx="8682462" cy="540544"/>
          </a:xfrm>
        </p:spPr>
        <p:txBody>
          <a:bodyPr>
            <a:noAutofit/>
          </a:bodyPr>
          <a:lstStyle/>
          <a:p>
            <a:pPr algn="l"/>
            <a:r>
              <a:rPr lang="en-US" sz="3400" b="1" dirty="0">
                <a:solidFill>
                  <a:srgbClr val="003366"/>
                </a:solidFill>
                <a:latin typeface="Arial" panose="020B0604020202020204" pitchFamily="34" charset="0"/>
                <a:cs typeface="Arial" panose="020B0604020202020204" pitchFamily="34" charset="0"/>
              </a:rPr>
              <a:t>PRINCIPAL DIFFERENCE </a:t>
            </a:r>
            <a:endParaRPr lang="ru-RU" sz="3400" b="1" dirty="0">
              <a:solidFill>
                <a:srgbClr val="003366"/>
              </a:solidFill>
              <a:latin typeface="Arial" panose="020B0604020202020204" pitchFamily="34" charset="0"/>
              <a:cs typeface="Arial" panose="020B0604020202020204" pitchFamily="34" charset="0"/>
            </a:endParaRPr>
          </a:p>
        </p:txBody>
      </p:sp>
      <p:sp>
        <p:nvSpPr>
          <p:cNvPr id="5" name="Rectangle 4"/>
          <p:cNvSpPr/>
          <p:nvPr/>
        </p:nvSpPr>
        <p:spPr>
          <a:xfrm>
            <a:off x="421977" y="1143000"/>
            <a:ext cx="8281589" cy="1569660"/>
          </a:xfrm>
          <a:prstGeom prst="rect">
            <a:avLst/>
          </a:prstGeom>
        </p:spPr>
        <p:txBody>
          <a:bodyPr vert="horz" lIns="91440" tIns="45720" rIns="91440" bIns="45720" rtlCol="0">
            <a:normAutofit/>
          </a:bodyPr>
          <a:lstStyle/>
          <a:p>
            <a:pPr algn="just" fontAlgn="t">
              <a:buFont typeface="Arial" panose="020B0604020202020204" pitchFamily="34" charset="0"/>
              <a:buNone/>
            </a:pPr>
            <a:r>
              <a:rPr lang="en-US" sz="2400" dirty="0">
                <a:solidFill>
                  <a:srgbClr val="003366"/>
                </a:solidFill>
                <a:latin typeface="Franklin Gothic Book" charset="0"/>
                <a:ea typeface="Franklin Gothic Book" charset="0"/>
                <a:cs typeface="Franklin Gothic Book" charset="0"/>
              </a:rPr>
              <a:t>Wild walnuts are harvested in natural forests, where there were no agro technical measures are taken. The volume and quality of the product is completely dependent on climatic and whether conditions</a:t>
            </a:r>
            <a:endParaRPr lang="ru-RU" sz="2400" dirty="0">
              <a:solidFill>
                <a:srgbClr val="003366"/>
              </a:solidFill>
              <a:latin typeface="Franklin Gothic Book" charset="0"/>
              <a:ea typeface="Franklin Gothic Book" charset="0"/>
              <a:cs typeface="Franklin Gothic Book" charset="0"/>
            </a:endParaRPr>
          </a:p>
        </p:txBody>
      </p:sp>
      <p:pic>
        <p:nvPicPr>
          <p:cNvPr id="10" name="Picture 9"/>
          <p:cNvPicPr/>
          <p:nvPr/>
        </p:nvPicPr>
        <p:blipFill>
          <a:blip r:embed="rId3" cstate="screen">
            <a:extLst>
              <a:ext uri="{28A0092B-C50C-407E-A947-70E740481C1C}">
                <a14:useLocalDpi xmlns:a14="http://schemas.microsoft.com/office/drawing/2010/main"/>
              </a:ext>
            </a:extLst>
          </a:blip>
          <a:stretch>
            <a:fillRect/>
          </a:stretch>
        </p:blipFill>
        <p:spPr>
          <a:xfrm>
            <a:off x="1981200" y="2712660"/>
            <a:ext cx="5334002" cy="3810000"/>
          </a:xfrm>
          <a:prstGeom prst="rect">
            <a:avLst/>
          </a:prstGeom>
        </p:spPr>
      </p:pic>
    </p:spTree>
    <p:extLst>
      <p:ext uri="{BB962C8B-B14F-4D97-AF65-F5344CB8AC3E}">
        <p14:creationId xmlns:p14="http://schemas.microsoft.com/office/powerpoint/2010/main" val="3362169942"/>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49379" y="152400"/>
            <a:ext cx="8682462" cy="540544"/>
          </a:xfrm>
        </p:spPr>
        <p:txBody>
          <a:bodyPr>
            <a:noAutofit/>
          </a:bodyPr>
          <a:lstStyle/>
          <a:p>
            <a:pPr algn="l"/>
            <a:r>
              <a:rPr lang="en-US" sz="3400" b="1" dirty="0">
                <a:solidFill>
                  <a:srgbClr val="003366"/>
                </a:solidFill>
                <a:latin typeface="Arial" panose="020B0604020202020204" pitchFamily="34" charset="0"/>
                <a:cs typeface="Arial" panose="020B0604020202020204" pitchFamily="34" charset="0"/>
              </a:rPr>
              <a:t>PRINCIPAL DIFFERENCE </a:t>
            </a:r>
            <a:endParaRPr lang="ru-RU" sz="3400" b="1" dirty="0">
              <a:solidFill>
                <a:srgbClr val="003366"/>
              </a:solidFill>
              <a:latin typeface="Arial" panose="020B0604020202020204" pitchFamily="34" charset="0"/>
              <a:cs typeface="Arial" panose="020B0604020202020204" pitchFamily="34" charset="0"/>
            </a:endParaRPr>
          </a:p>
        </p:txBody>
      </p:sp>
      <p:sp>
        <p:nvSpPr>
          <p:cNvPr id="5" name="Rectangle 4"/>
          <p:cNvSpPr/>
          <p:nvPr/>
        </p:nvSpPr>
        <p:spPr>
          <a:xfrm>
            <a:off x="405211" y="951542"/>
            <a:ext cx="8281589" cy="1569660"/>
          </a:xfrm>
          <a:prstGeom prst="rect">
            <a:avLst/>
          </a:prstGeom>
        </p:spPr>
        <p:txBody>
          <a:bodyPr vert="horz" lIns="91440" tIns="45720" rIns="91440" bIns="45720" rtlCol="0">
            <a:normAutofit/>
          </a:bodyPr>
          <a:lstStyle/>
          <a:p>
            <a:pPr algn="just" fontAlgn="t">
              <a:buFont typeface="Arial" panose="020B0604020202020204" pitchFamily="34" charset="0"/>
              <a:buNone/>
            </a:pPr>
            <a:r>
              <a:rPr lang="en-US" sz="2400" dirty="0">
                <a:solidFill>
                  <a:srgbClr val="003366"/>
                </a:solidFill>
                <a:latin typeface="Franklin Gothic Book" charset="0"/>
                <a:ea typeface="Franklin Gothic Book" charset="0"/>
                <a:cs typeface="Franklin Gothic Book" charset="0"/>
              </a:rPr>
              <a:t>Wild walnuts cannot meet the requirements of commercial standards due to the wide variety of shapes and colors. The color of kernels of wild walnut is darker than the cultivated one.</a:t>
            </a:r>
            <a:endParaRPr lang="ru-RU" sz="2400" dirty="0">
              <a:solidFill>
                <a:srgbClr val="003366"/>
              </a:solidFill>
              <a:latin typeface="Franklin Gothic Book" charset="0"/>
              <a:ea typeface="Franklin Gothic Book" charset="0"/>
              <a:cs typeface="Franklin Gothic Book" charset="0"/>
            </a:endParaRPr>
          </a:p>
        </p:txBody>
      </p:sp>
      <p:pic>
        <p:nvPicPr>
          <p:cNvPr id="4" name="Рисунок 29" descr="F:\чумок\мое\1 орех (1).jpg"/>
          <p:cNvPicPr/>
          <p:nvPr/>
        </p:nvPicPr>
        <p:blipFill>
          <a:blip r:embed="rId3">
            <a:extLst>
              <a:ext uri="{28A0092B-C50C-407E-A947-70E740481C1C}">
                <a14:useLocalDpi xmlns:a14="http://schemas.microsoft.com/office/drawing/2010/main"/>
              </a:ext>
            </a:extLst>
          </a:blip>
          <a:srcRect/>
          <a:stretch>
            <a:fillRect/>
          </a:stretch>
        </p:blipFill>
        <p:spPr bwMode="auto">
          <a:xfrm>
            <a:off x="4724400" y="2779800"/>
            <a:ext cx="3649980" cy="3708168"/>
          </a:xfrm>
          <a:prstGeom prst="rect">
            <a:avLst/>
          </a:prstGeom>
          <a:noFill/>
          <a:ln>
            <a:noFill/>
          </a:ln>
        </p:spPr>
      </p:pic>
    </p:spTree>
    <p:extLst>
      <p:ext uri="{BB962C8B-B14F-4D97-AF65-F5344CB8AC3E}">
        <p14:creationId xmlns:p14="http://schemas.microsoft.com/office/powerpoint/2010/main" val="943433863"/>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91514" y="353492"/>
            <a:ext cx="8682462" cy="540544"/>
          </a:xfrm>
        </p:spPr>
        <p:txBody>
          <a:bodyPr>
            <a:noAutofit/>
          </a:bodyPr>
          <a:lstStyle/>
          <a:p>
            <a:pPr algn="l"/>
            <a:r>
              <a:rPr lang="en-US" sz="3400" b="1" dirty="0">
                <a:solidFill>
                  <a:srgbClr val="003366"/>
                </a:solidFill>
                <a:latin typeface="Arial" panose="020B0604020202020204" pitchFamily="34" charset="0"/>
                <a:cs typeface="Arial" panose="020B0604020202020204" pitchFamily="34" charset="0"/>
              </a:rPr>
              <a:t>AREAS OF WALNUT FORESTS</a:t>
            </a:r>
            <a:endParaRPr lang="ru-RU" sz="3400" b="1" dirty="0">
              <a:solidFill>
                <a:srgbClr val="003366"/>
              </a:solidFill>
              <a:latin typeface="Arial" panose="020B0604020202020204" pitchFamily="34" charset="0"/>
              <a:cs typeface="Arial" panose="020B0604020202020204" pitchFamily="34" charset="0"/>
            </a:endParaRPr>
          </a:p>
        </p:txBody>
      </p:sp>
      <p:sp>
        <p:nvSpPr>
          <p:cNvPr id="7" name="Oval 6"/>
          <p:cNvSpPr>
            <a:spLocks noChangeAspect="1"/>
          </p:cNvSpPr>
          <p:nvPr/>
        </p:nvSpPr>
        <p:spPr bwMode="auto">
          <a:xfrm>
            <a:off x="838924" y="2610402"/>
            <a:ext cx="2468880" cy="2468880"/>
          </a:xfrm>
          <a:prstGeom prst="ellipse">
            <a:avLst/>
          </a:prstGeom>
          <a:solidFill>
            <a:srgbClr val="0070C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ru-RU" sz="2200" dirty="0">
                <a:solidFill>
                  <a:schemeClr val="bg1"/>
                </a:solidFill>
                <a:latin typeface="Arial" charset="0"/>
              </a:rPr>
              <a:t>45000 </a:t>
            </a:r>
            <a:r>
              <a:rPr lang="en-US" sz="2200" dirty="0">
                <a:solidFill>
                  <a:schemeClr val="bg1"/>
                </a:solidFill>
                <a:latin typeface="Arial" charset="0"/>
              </a:rPr>
              <a:t>ha</a:t>
            </a:r>
          </a:p>
        </p:txBody>
      </p:sp>
      <p:sp>
        <p:nvSpPr>
          <p:cNvPr id="9" name="Oval 8"/>
          <p:cNvSpPr>
            <a:spLocks noChangeAspect="1"/>
          </p:cNvSpPr>
          <p:nvPr/>
        </p:nvSpPr>
        <p:spPr bwMode="auto">
          <a:xfrm>
            <a:off x="4545127" y="3521143"/>
            <a:ext cx="438912" cy="438912"/>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200" b="1">
              <a:solidFill>
                <a:srgbClr val="999999"/>
              </a:solidFill>
              <a:latin typeface="Arial" charset="0"/>
            </a:endParaRPr>
          </a:p>
        </p:txBody>
      </p:sp>
      <p:sp>
        <p:nvSpPr>
          <p:cNvPr id="10" name="Oval 9"/>
          <p:cNvSpPr>
            <a:spLocks noChangeAspect="1"/>
          </p:cNvSpPr>
          <p:nvPr/>
        </p:nvSpPr>
        <p:spPr bwMode="auto">
          <a:xfrm>
            <a:off x="6660274" y="3668340"/>
            <a:ext cx="144518" cy="144518"/>
          </a:xfrm>
          <a:prstGeom prst="ellipse">
            <a:avLst/>
          </a:prstGeom>
          <a:solidFill>
            <a:srgbClr val="999999"/>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200" b="1">
              <a:solidFill>
                <a:srgbClr val="999999"/>
              </a:solidFill>
              <a:latin typeface="Arial" charset="0"/>
            </a:endParaRPr>
          </a:p>
        </p:txBody>
      </p:sp>
      <p:sp>
        <p:nvSpPr>
          <p:cNvPr id="11" name="TextBox 10"/>
          <p:cNvSpPr txBox="1"/>
          <p:nvPr/>
        </p:nvSpPr>
        <p:spPr>
          <a:xfrm>
            <a:off x="1055325" y="1603355"/>
            <a:ext cx="2178530" cy="461665"/>
          </a:xfrm>
          <a:prstGeom prst="rect">
            <a:avLst/>
          </a:prstGeom>
          <a:noFill/>
        </p:spPr>
        <p:txBody>
          <a:bodyPr wrap="square" rtlCol="0">
            <a:spAutoFit/>
          </a:bodyPr>
          <a:lstStyle/>
          <a:p>
            <a:pPr algn="ctr"/>
            <a:r>
              <a:rPr lang="en-US" sz="2400" b="1" dirty="0">
                <a:solidFill>
                  <a:srgbClr val="003366"/>
                </a:solidFill>
                <a:latin typeface="Arial" panose="020B0604020202020204" pitchFamily="34" charset="0"/>
                <a:cs typeface="Arial" panose="020B0604020202020204" pitchFamily="34" charset="0"/>
              </a:rPr>
              <a:t>Kyrgyzstan</a:t>
            </a:r>
          </a:p>
        </p:txBody>
      </p:sp>
      <p:sp>
        <p:nvSpPr>
          <p:cNvPr id="12" name="TextBox 11"/>
          <p:cNvSpPr txBox="1"/>
          <p:nvPr/>
        </p:nvSpPr>
        <p:spPr>
          <a:xfrm>
            <a:off x="3762388" y="1603354"/>
            <a:ext cx="2181212" cy="461665"/>
          </a:xfrm>
          <a:prstGeom prst="rect">
            <a:avLst/>
          </a:prstGeom>
          <a:noFill/>
        </p:spPr>
        <p:txBody>
          <a:bodyPr wrap="square" rtlCol="0">
            <a:spAutoFit/>
          </a:bodyPr>
          <a:lstStyle/>
          <a:p>
            <a:pPr algn="ctr"/>
            <a:r>
              <a:rPr lang="en-US" sz="2400" b="1" dirty="0">
                <a:solidFill>
                  <a:srgbClr val="003366"/>
                </a:solidFill>
                <a:latin typeface="Arial" panose="020B0604020202020204" pitchFamily="34" charset="0"/>
                <a:cs typeface="Arial" panose="020B0604020202020204" pitchFamily="34" charset="0"/>
              </a:rPr>
              <a:t>Tajikistan</a:t>
            </a:r>
          </a:p>
        </p:txBody>
      </p:sp>
      <p:sp>
        <p:nvSpPr>
          <p:cNvPr id="13" name="TextBox 12"/>
          <p:cNvSpPr txBox="1"/>
          <p:nvPr/>
        </p:nvSpPr>
        <p:spPr>
          <a:xfrm>
            <a:off x="6270550" y="1603354"/>
            <a:ext cx="1979629" cy="461665"/>
          </a:xfrm>
          <a:prstGeom prst="rect">
            <a:avLst/>
          </a:prstGeom>
          <a:noFill/>
        </p:spPr>
        <p:txBody>
          <a:bodyPr wrap="square" rtlCol="0">
            <a:spAutoFit/>
          </a:bodyPr>
          <a:lstStyle/>
          <a:p>
            <a:pPr algn="ctr"/>
            <a:r>
              <a:rPr lang="en-US" sz="2400" b="1" dirty="0">
                <a:solidFill>
                  <a:srgbClr val="003366"/>
                </a:solidFill>
                <a:latin typeface="Arial" panose="020B0604020202020204" pitchFamily="34" charset="0"/>
                <a:cs typeface="Arial" panose="020B0604020202020204" pitchFamily="34" charset="0"/>
              </a:rPr>
              <a:t>Uzbekistan</a:t>
            </a:r>
          </a:p>
        </p:txBody>
      </p:sp>
      <p:sp>
        <p:nvSpPr>
          <p:cNvPr id="14" name="TextBox 13"/>
          <p:cNvSpPr txBox="1"/>
          <p:nvPr/>
        </p:nvSpPr>
        <p:spPr>
          <a:xfrm>
            <a:off x="4545127" y="4114800"/>
            <a:ext cx="1200178" cy="400110"/>
          </a:xfrm>
          <a:prstGeom prst="rect">
            <a:avLst/>
          </a:prstGeom>
          <a:noFill/>
        </p:spPr>
        <p:txBody>
          <a:bodyPr wrap="square" rtlCol="0">
            <a:spAutoFit/>
          </a:bodyPr>
          <a:lstStyle/>
          <a:p>
            <a:pPr algn="ctr"/>
            <a:r>
              <a:rPr lang="ru-RU" sz="2000" dirty="0"/>
              <a:t>8000 </a:t>
            </a:r>
            <a:r>
              <a:rPr lang="en-US" sz="2000" dirty="0"/>
              <a:t>ha</a:t>
            </a:r>
          </a:p>
        </p:txBody>
      </p:sp>
      <p:sp>
        <p:nvSpPr>
          <p:cNvPr id="15" name="TextBox 14"/>
          <p:cNvSpPr txBox="1"/>
          <p:nvPr/>
        </p:nvSpPr>
        <p:spPr>
          <a:xfrm>
            <a:off x="6934200" y="4114800"/>
            <a:ext cx="1200178" cy="400110"/>
          </a:xfrm>
          <a:prstGeom prst="rect">
            <a:avLst/>
          </a:prstGeom>
          <a:noFill/>
        </p:spPr>
        <p:txBody>
          <a:bodyPr wrap="square" rtlCol="0">
            <a:spAutoFit/>
          </a:bodyPr>
          <a:lstStyle/>
          <a:p>
            <a:pPr algn="ctr"/>
            <a:r>
              <a:rPr lang="ru-RU" sz="2000" dirty="0"/>
              <a:t>1500 </a:t>
            </a:r>
            <a:r>
              <a:rPr lang="en-US" sz="2000" dirty="0"/>
              <a:t>ha</a:t>
            </a:r>
          </a:p>
        </p:txBody>
      </p:sp>
    </p:spTree>
    <p:extLst>
      <p:ext uri="{BB962C8B-B14F-4D97-AF65-F5344CB8AC3E}">
        <p14:creationId xmlns:p14="http://schemas.microsoft.com/office/powerpoint/2010/main" val="35329301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p:bldP spid="12" grpId="0"/>
      <p:bldP spid="13" grpId="0"/>
      <p:bldP spid="14" grpId="0"/>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04800" y="381000"/>
            <a:ext cx="8610600" cy="627057"/>
          </a:xfrm>
        </p:spPr>
        <p:txBody>
          <a:bodyPr>
            <a:noAutofit/>
          </a:bodyPr>
          <a:lstStyle/>
          <a:p>
            <a:pPr algn="l"/>
            <a:r>
              <a:rPr lang="en-US" sz="3400" b="1" dirty="0">
                <a:solidFill>
                  <a:srgbClr val="003366"/>
                </a:solidFill>
                <a:latin typeface="Arial" panose="020B0604020202020204" pitchFamily="34" charset="0"/>
                <a:cs typeface="Arial" panose="020B0604020202020204" pitchFamily="34" charset="0"/>
              </a:rPr>
              <a:t>HARVEST VOLUMES (TONS)</a:t>
            </a:r>
            <a:endParaRPr lang="ru-RU" sz="3400" b="1" dirty="0">
              <a:solidFill>
                <a:srgbClr val="003366"/>
              </a:solidFill>
              <a:latin typeface="Arial" panose="020B0604020202020204" pitchFamily="34" charset="0"/>
              <a:cs typeface="Arial" panose="020B0604020202020204" pitchFamily="34" charset="0"/>
            </a:endParaRPr>
          </a:p>
        </p:txBody>
      </p:sp>
      <p:graphicFrame>
        <p:nvGraphicFramePr>
          <p:cNvPr id="19" name="Content Placeholder 8"/>
          <p:cNvGraphicFramePr>
            <a:graphicFrameLocks/>
          </p:cNvGraphicFramePr>
          <p:nvPr>
            <p:extLst>
              <p:ext uri="{D42A27DB-BD31-4B8C-83A1-F6EECF244321}">
                <p14:modId xmlns:p14="http://schemas.microsoft.com/office/powerpoint/2010/main" val="3735800415"/>
              </p:ext>
            </p:extLst>
          </p:nvPr>
        </p:nvGraphicFramePr>
        <p:xfrm>
          <a:off x="762000" y="1371600"/>
          <a:ext cx="7775575" cy="416209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106128724"/>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Content Placeholder 8"/>
          <p:cNvGraphicFramePr>
            <a:graphicFrameLocks/>
          </p:cNvGraphicFramePr>
          <p:nvPr>
            <p:extLst/>
          </p:nvPr>
        </p:nvGraphicFramePr>
        <p:xfrm>
          <a:off x="675243" y="1535023"/>
          <a:ext cx="7775575" cy="4162098"/>
        </p:xfrm>
        <a:graphic>
          <a:graphicData uri="http://schemas.openxmlformats.org/drawingml/2006/chart">
            <c:chart xmlns:c="http://schemas.openxmlformats.org/drawingml/2006/chart" xmlns:r="http://schemas.openxmlformats.org/officeDocument/2006/relationships" r:id="rId3"/>
          </a:graphicData>
        </a:graphic>
      </p:graphicFrame>
      <p:sp>
        <p:nvSpPr>
          <p:cNvPr id="9" name="Title 1"/>
          <p:cNvSpPr txBox="1">
            <a:spLocks/>
          </p:cNvSpPr>
          <p:nvPr/>
        </p:nvSpPr>
        <p:spPr bwMode="gray">
          <a:xfrm>
            <a:off x="304800" y="460427"/>
            <a:ext cx="8722154" cy="617928"/>
          </a:xfrm>
          <a:prstGeom prst="rect">
            <a:avLst/>
          </a:prstGeom>
          <a:noFill/>
          <a:ln w="9525">
            <a:noFill/>
            <a:miter lim="800000"/>
            <a:headEnd/>
            <a:tailEnd/>
          </a:ln>
          <a:effectLst/>
        </p:spPr>
        <p:txBody>
          <a:bodyPr vert="horz" wrap="square" lIns="91440" tIns="45720" rIns="91440" bIns="45720" numCol="1" rtlCol="0" anchor="t" anchorCtr="0" compatLnSpc="1">
            <a:prstTxWarp prst="textNoShape">
              <a:avLst/>
            </a:prstTxWarp>
            <a:noAutofit/>
          </a:bodyPr>
          <a:lstStyle>
            <a:lvl1pPr algn="l" defTabSz="685800" rtl="0" eaLnBrk="1" latinLnBrk="0" hangingPunct="1">
              <a:lnSpc>
                <a:spcPct val="90000"/>
              </a:lnSpc>
              <a:spcBef>
                <a:spcPct val="0"/>
              </a:spcBef>
              <a:buNone/>
              <a:defRPr sz="1800" b="1" kern="1200" cap="none" baseline="0">
                <a:solidFill>
                  <a:schemeClr val="tx1"/>
                </a:solidFill>
                <a:latin typeface="+mj-lt"/>
                <a:ea typeface="+mj-ea"/>
                <a:cs typeface="+mj-cs"/>
              </a:defRPr>
            </a:lvl1pPr>
          </a:lstStyle>
          <a:p>
            <a:r>
              <a:rPr lang="en-US" sz="3400" dirty="0">
                <a:solidFill>
                  <a:srgbClr val="003366"/>
                </a:solidFill>
                <a:latin typeface="Arial" panose="020B0604020202020204" pitchFamily="34" charset="0"/>
                <a:cs typeface="Arial" panose="020B0604020202020204" pitchFamily="34" charset="0"/>
              </a:rPr>
              <a:t>EXPORT VOLUMES</a:t>
            </a:r>
            <a:endParaRPr lang="ru-RU" sz="3400" dirty="0"/>
          </a:p>
        </p:txBody>
      </p:sp>
      <p:sp>
        <p:nvSpPr>
          <p:cNvPr id="10" name="Oval 9"/>
          <p:cNvSpPr>
            <a:spLocks noChangeAspect="1"/>
          </p:cNvSpPr>
          <p:nvPr/>
        </p:nvSpPr>
        <p:spPr bwMode="auto">
          <a:xfrm>
            <a:off x="810699" y="2511196"/>
            <a:ext cx="2468880" cy="2468880"/>
          </a:xfrm>
          <a:prstGeom prst="ellipse">
            <a:avLst/>
          </a:prstGeom>
          <a:solidFill>
            <a:srgbClr val="0070C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ru-RU" sz="2000" dirty="0">
                <a:solidFill>
                  <a:schemeClr val="bg1"/>
                </a:solidFill>
              </a:rPr>
              <a:t>2500 </a:t>
            </a:r>
            <a:r>
              <a:rPr lang="en-US" sz="2000" dirty="0">
                <a:solidFill>
                  <a:schemeClr val="bg1"/>
                </a:solidFill>
              </a:rPr>
              <a:t>tons</a:t>
            </a:r>
            <a:endParaRPr lang="en-US" sz="2000" dirty="0">
              <a:solidFill>
                <a:schemeClr val="bg1"/>
              </a:solidFill>
              <a:latin typeface="Arial" charset="0"/>
            </a:endParaRPr>
          </a:p>
        </p:txBody>
      </p:sp>
      <p:sp>
        <p:nvSpPr>
          <p:cNvPr id="11" name="Oval 10"/>
          <p:cNvSpPr>
            <a:spLocks noChangeAspect="1"/>
          </p:cNvSpPr>
          <p:nvPr/>
        </p:nvSpPr>
        <p:spPr bwMode="auto">
          <a:xfrm>
            <a:off x="4240799" y="3196996"/>
            <a:ext cx="1097280" cy="1097280"/>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000" b="1">
              <a:solidFill>
                <a:srgbClr val="999999"/>
              </a:solidFill>
              <a:latin typeface="Arial" charset="0"/>
            </a:endParaRPr>
          </a:p>
        </p:txBody>
      </p:sp>
      <p:sp>
        <p:nvSpPr>
          <p:cNvPr id="12" name="Oval 11"/>
          <p:cNvSpPr>
            <a:spLocks noChangeAspect="1"/>
          </p:cNvSpPr>
          <p:nvPr/>
        </p:nvSpPr>
        <p:spPr bwMode="auto">
          <a:xfrm>
            <a:off x="7188104" y="3673377"/>
            <a:ext cx="144518" cy="144518"/>
          </a:xfrm>
          <a:prstGeom prst="ellipse">
            <a:avLst/>
          </a:prstGeom>
          <a:solidFill>
            <a:srgbClr val="999999"/>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000" b="1">
              <a:solidFill>
                <a:srgbClr val="999999"/>
              </a:solidFill>
              <a:latin typeface="Arial" charset="0"/>
            </a:endParaRPr>
          </a:p>
        </p:txBody>
      </p:sp>
      <p:sp>
        <p:nvSpPr>
          <p:cNvPr id="13" name="TextBox 12"/>
          <p:cNvSpPr txBox="1"/>
          <p:nvPr/>
        </p:nvSpPr>
        <p:spPr>
          <a:xfrm>
            <a:off x="1055325" y="1926736"/>
            <a:ext cx="1979629" cy="461665"/>
          </a:xfrm>
          <a:prstGeom prst="rect">
            <a:avLst/>
          </a:prstGeom>
          <a:noFill/>
        </p:spPr>
        <p:txBody>
          <a:bodyPr wrap="square" rtlCol="0">
            <a:spAutoFit/>
          </a:bodyPr>
          <a:lstStyle>
            <a:defPPr>
              <a:defRPr lang="en-US"/>
            </a:defPPr>
            <a:lvl1pPr algn="ctr">
              <a:defRPr sz="2400" b="1">
                <a:solidFill>
                  <a:srgbClr val="003366"/>
                </a:solidFill>
                <a:latin typeface="Arial" panose="020B0604020202020204" pitchFamily="34" charset="0"/>
                <a:cs typeface="Arial" panose="020B0604020202020204" pitchFamily="34" charset="0"/>
              </a:defRPr>
            </a:lvl1pPr>
          </a:lstStyle>
          <a:p>
            <a:r>
              <a:rPr lang="en-US" dirty="0"/>
              <a:t>Kyrgyzstan</a:t>
            </a:r>
          </a:p>
        </p:txBody>
      </p:sp>
      <p:sp>
        <p:nvSpPr>
          <p:cNvPr id="14" name="TextBox 13"/>
          <p:cNvSpPr txBox="1"/>
          <p:nvPr/>
        </p:nvSpPr>
        <p:spPr>
          <a:xfrm>
            <a:off x="3762388" y="1926735"/>
            <a:ext cx="1979629" cy="461665"/>
          </a:xfrm>
          <a:prstGeom prst="rect">
            <a:avLst/>
          </a:prstGeom>
          <a:noFill/>
        </p:spPr>
        <p:txBody>
          <a:bodyPr wrap="square" rtlCol="0">
            <a:spAutoFit/>
          </a:bodyPr>
          <a:lstStyle>
            <a:defPPr>
              <a:defRPr lang="en-US"/>
            </a:defPPr>
            <a:lvl1pPr algn="ctr">
              <a:defRPr sz="2400" b="1">
                <a:solidFill>
                  <a:srgbClr val="003366"/>
                </a:solidFill>
                <a:latin typeface="Arial" panose="020B0604020202020204" pitchFamily="34" charset="0"/>
                <a:cs typeface="Arial" panose="020B0604020202020204" pitchFamily="34" charset="0"/>
              </a:defRPr>
            </a:lvl1pPr>
          </a:lstStyle>
          <a:p>
            <a:r>
              <a:rPr lang="en-US" dirty="0"/>
              <a:t>Tajikistan</a:t>
            </a:r>
          </a:p>
        </p:txBody>
      </p:sp>
      <p:sp>
        <p:nvSpPr>
          <p:cNvPr id="15" name="TextBox 14"/>
          <p:cNvSpPr txBox="1"/>
          <p:nvPr/>
        </p:nvSpPr>
        <p:spPr>
          <a:xfrm>
            <a:off x="6270550" y="1926735"/>
            <a:ext cx="1979629" cy="461665"/>
          </a:xfrm>
          <a:prstGeom prst="rect">
            <a:avLst/>
          </a:prstGeom>
          <a:noFill/>
        </p:spPr>
        <p:txBody>
          <a:bodyPr wrap="square" rtlCol="0">
            <a:spAutoFit/>
          </a:bodyPr>
          <a:lstStyle>
            <a:defPPr>
              <a:defRPr lang="en-US"/>
            </a:defPPr>
            <a:lvl1pPr algn="ctr">
              <a:defRPr sz="2400" b="1">
                <a:solidFill>
                  <a:srgbClr val="003366"/>
                </a:solidFill>
                <a:latin typeface="Arial" panose="020B0604020202020204" pitchFamily="34" charset="0"/>
                <a:cs typeface="Arial" panose="020B0604020202020204" pitchFamily="34" charset="0"/>
              </a:defRPr>
            </a:lvl1pPr>
          </a:lstStyle>
          <a:p>
            <a:r>
              <a:rPr lang="en-US" dirty="0"/>
              <a:t>Uzbekistan</a:t>
            </a:r>
          </a:p>
        </p:txBody>
      </p:sp>
      <p:sp>
        <p:nvSpPr>
          <p:cNvPr id="16" name="TextBox 15"/>
          <p:cNvSpPr txBox="1"/>
          <p:nvPr/>
        </p:nvSpPr>
        <p:spPr>
          <a:xfrm>
            <a:off x="4025581" y="4346103"/>
            <a:ext cx="1527719" cy="400110"/>
          </a:xfrm>
          <a:prstGeom prst="rect">
            <a:avLst/>
          </a:prstGeom>
          <a:noFill/>
        </p:spPr>
        <p:txBody>
          <a:bodyPr wrap="square" rtlCol="0">
            <a:spAutoFit/>
          </a:bodyPr>
          <a:lstStyle/>
          <a:p>
            <a:pPr algn="ctr"/>
            <a:r>
              <a:rPr lang="ru-RU" sz="2000" dirty="0"/>
              <a:t>1000 </a:t>
            </a:r>
            <a:r>
              <a:rPr lang="en-US" sz="2000" dirty="0"/>
              <a:t>tons</a:t>
            </a:r>
          </a:p>
        </p:txBody>
      </p:sp>
    </p:spTree>
    <p:extLst>
      <p:ext uri="{BB962C8B-B14F-4D97-AF65-F5344CB8AC3E}">
        <p14:creationId xmlns:p14="http://schemas.microsoft.com/office/powerpoint/2010/main" val="39931041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p:bldP spid="14" grpId="0"/>
      <p:bldP spid="15"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9817" y="152400"/>
            <a:ext cx="8567183" cy="720725"/>
          </a:xfrm>
        </p:spPr>
        <p:txBody>
          <a:bodyPr>
            <a:noAutofit/>
          </a:bodyPr>
          <a:lstStyle/>
          <a:p>
            <a:pPr algn="l"/>
            <a:r>
              <a:rPr lang="en-US" sz="3400" b="1" dirty="0">
                <a:solidFill>
                  <a:srgbClr val="003366"/>
                </a:solidFill>
                <a:latin typeface="Arial" panose="020B0604020202020204" pitchFamily="34" charset="0"/>
                <a:cs typeface="Arial" panose="020B0604020202020204" pitchFamily="34" charset="0"/>
              </a:rPr>
              <a:t>SOCIAL ASPECTS</a:t>
            </a:r>
            <a:endParaRPr lang="ru-RU" sz="3400" b="1" dirty="0">
              <a:solidFill>
                <a:srgbClr val="003366"/>
              </a:solidFill>
              <a:latin typeface="Arial" panose="020B0604020202020204" pitchFamily="34" charset="0"/>
              <a:cs typeface="Arial" panose="020B0604020202020204" pitchFamily="34" charset="0"/>
            </a:endParaRPr>
          </a:p>
        </p:txBody>
      </p:sp>
      <p:sp>
        <p:nvSpPr>
          <p:cNvPr id="3" name="Rectangle 2"/>
          <p:cNvSpPr/>
          <p:nvPr/>
        </p:nvSpPr>
        <p:spPr>
          <a:xfrm>
            <a:off x="771008" y="990600"/>
            <a:ext cx="7924800" cy="2677656"/>
          </a:xfrm>
          <a:prstGeom prst="rect">
            <a:avLst/>
          </a:prstGeom>
        </p:spPr>
        <p:txBody>
          <a:bodyPr vert="horz" lIns="91440" tIns="45720" rIns="91440" bIns="45720" rtlCol="0">
            <a:normAutofit/>
          </a:bodyPr>
          <a:lstStyle/>
          <a:p>
            <a:pPr marL="342900" indent="-342900" algn="just" fontAlgn="t">
              <a:buFont typeface="Arial" charset="0"/>
              <a:buChar char="•"/>
            </a:pPr>
            <a:r>
              <a:rPr lang="en-US" sz="2400" dirty="0">
                <a:solidFill>
                  <a:srgbClr val="003366"/>
                </a:solidFill>
                <a:latin typeface="Franklin Gothic Book" charset="0"/>
                <a:ea typeface="Franklin Gothic Book" charset="0"/>
                <a:cs typeface="Franklin Gothic Book" charset="0"/>
              </a:rPr>
              <a:t>walnut and kernels Value Added Chains are long and complex. There are many actors (resellers, traders, crackers, processors and exporters, retailers). The sector generates a significant number of jobs, in rural areas, mostly women and young people.</a:t>
            </a:r>
          </a:p>
          <a:p>
            <a:pPr marL="342900" indent="-342900" algn="just" fontAlgn="t">
              <a:buFont typeface="Arial" charset="0"/>
              <a:buChar char="•"/>
            </a:pPr>
            <a:r>
              <a:rPr lang="en-US" sz="2400" dirty="0">
                <a:solidFill>
                  <a:srgbClr val="003366"/>
                </a:solidFill>
                <a:latin typeface="Franklin Gothic Book" charset="0"/>
                <a:ea typeface="Franklin Gothic Book" charset="0"/>
                <a:cs typeface="Franklin Gothic Book" charset="0"/>
              </a:rPr>
              <a:t>Incomes for all year round (including winter)</a:t>
            </a:r>
          </a:p>
          <a:p>
            <a:pPr marL="342900" indent="-342900" algn="just" fontAlgn="t">
              <a:buFont typeface="Arial" charset="0"/>
              <a:buChar char="•"/>
            </a:pPr>
            <a:r>
              <a:rPr lang="en-US" sz="2400" dirty="0">
                <a:solidFill>
                  <a:srgbClr val="003366"/>
                </a:solidFill>
                <a:latin typeface="Franklin Gothic Book" charset="0"/>
                <a:ea typeface="Franklin Gothic Book" charset="0"/>
                <a:cs typeface="Franklin Gothic Book" charset="0"/>
              </a:rPr>
              <a:t>Provides employment in rural areas of the region</a:t>
            </a:r>
            <a:endParaRPr lang="ru-RU" sz="2400" dirty="0">
              <a:solidFill>
                <a:srgbClr val="003366"/>
              </a:solidFill>
              <a:latin typeface="Franklin Gothic Book" charset="0"/>
              <a:ea typeface="Franklin Gothic Book" charset="0"/>
              <a:cs typeface="Franklin Gothic Book" charset="0"/>
            </a:endParaRPr>
          </a:p>
        </p:txBody>
      </p:sp>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205703" y="3785731"/>
            <a:ext cx="5055409" cy="2843669"/>
          </a:xfrm>
          <a:prstGeom prst="rect">
            <a:avLst/>
          </a:prstGeom>
        </p:spPr>
      </p:pic>
    </p:spTree>
    <p:extLst>
      <p:ext uri="{BB962C8B-B14F-4D97-AF65-F5344CB8AC3E}">
        <p14:creationId xmlns:p14="http://schemas.microsoft.com/office/powerpoint/2010/main" val="837595675"/>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l"/>
            <a:r>
              <a:rPr lang="en-US" sz="3400" b="1" dirty="0">
                <a:solidFill>
                  <a:srgbClr val="003366"/>
                </a:solidFill>
                <a:latin typeface="Arial" panose="020B0604020202020204" pitchFamily="34" charset="0"/>
                <a:cs typeface="Arial" panose="020B0604020202020204" pitchFamily="34" charset="0"/>
              </a:rPr>
              <a:t>ENVIRONMENTAL ASPECTS</a:t>
            </a:r>
            <a:endParaRPr lang="ru-RU" sz="3400" b="1" dirty="0">
              <a:solidFill>
                <a:srgbClr val="003366"/>
              </a:solidFill>
              <a:latin typeface="Arial" panose="020B0604020202020204" pitchFamily="34" charset="0"/>
              <a:cs typeface="Arial" panose="020B0604020202020204" pitchFamily="34" charset="0"/>
            </a:endParaRPr>
          </a:p>
        </p:txBody>
      </p:sp>
      <p:sp>
        <p:nvSpPr>
          <p:cNvPr id="3" name="Rectangle 2"/>
          <p:cNvSpPr/>
          <p:nvPr/>
        </p:nvSpPr>
        <p:spPr>
          <a:xfrm>
            <a:off x="771008" y="1270815"/>
            <a:ext cx="7924800" cy="1200329"/>
          </a:xfrm>
          <a:prstGeom prst="rect">
            <a:avLst/>
          </a:prstGeom>
        </p:spPr>
        <p:txBody>
          <a:bodyPr vert="horz" lIns="91440" tIns="45720" rIns="91440" bIns="45720" rtlCol="0">
            <a:normAutofit/>
          </a:bodyPr>
          <a:lstStyle/>
          <a:p>
            <a:pPr marL="342900" indent="-342900" algn="just" fontAlgn="t">
              <a:buFont typeface="Arial" charset="0"/>
              <a:buChar char="•"/>
            </a:pPr>
            <a:r>
              <a:rPr lang="en-US" sz="2400" dirty="0">
                <a:solidFill>
                  <a:srgbClr val="003366"/>
                </a:solidFill>
                <a:latin typeface="Franklin Gothic Book" charset="0"/>
                <a:ea typeface="Franklin Gothic Book" charset="0"/>
                <a:cs typeface="Franklin Gothic Book" charset="0"/>
              </a:rPr>
              <a:t>Production waste serves as an energy resource</a:t>
            </a:r>
          </a:p>
          <a:p>
            <a:pPr marL="342900" indent="-342900" algn="just" fontAlgn="t">
              <a:buFont typeface="Arial" charset="0"/>
              <a:buChar char="•"/>
            </a:pPr>
            <a:r>
              <a:rPr lang="en-US" sz="2400" dirty="0">
                <a:solidFill>
                  <a:srgbClr val="003366"/>
                </a:solidFill>
                <a:latin typeface="Franklin Gothic Book" charset="0"/>
                <a:ea typeface="Franklin Gothic Book" charset="0"/>
                <a:cs typeface="Franklin Gothic Book" charset="0"/>
              </a:rPr>
              <a:t>Wild forests have a positive effect on the ecology and climate of the region.</a:t>
            </a:r>
            <a:endParaRPr lang="ru-RU" sz="2400" dirty="0">
              <a:solidFill>
                <a:srgbClr val="003366"/>
              </a:solidFill>
              <a:latin typeface="Franklin Gothic Book" charset="0"/>
              <a:ea typeface="Franklin Gothic Book" charset="0"/>
              <a:cs typeface="Franklin Gothic Book" charset="0"/>
            </a:endParaRPr>
          </a:p>
        </p:txBody>
      </p:sp>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057400" y="2700951"/>
            <a:ext cx="5435473" cy="3623649"/>
          </a:xfrm>
          <a:prstGeom prst="rect">
            <a:avLst/>
          </a:prstGeom>
        </p:spPr>
      </p:pic>
    </p:spTree>
    <p:extLst>
      <p:ext uri="{BB962C8B-B14F-4D97-AF65-F5344CB8AC3E}">
        <p14:creationId xmlns:p14="http://schemas.microsoft.com/office/powerpoint/2010/main" val="3854942344"/>
      </p:ext>
    </p:extLst>
  </p:cSld>
  <p:clrMapOvr>
    <a:masterClrMapping/>
  </p:clrMapOvr>
  <p:transition>
    <p:fade/>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4854</TotalTime>
  <Words>287</Words>
  <Application>Microsoft Office PowerPoint</Application>
  <PresentationFormat>On-screen Show (4:3)</PresentationFormat>
  <Paragraphs>45</Paragraphs>
  <Slides>11</Slides>
  <Notes>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Calibri</vt:lpstr>
      <vt:lpstr>Franklin Gothic Book</vt:lpstr>
      <vt:lpstr>Office Theme</vt:lpstr>
      <vt:lpstr>Value Chains of wild Nuts in Central Asia</vt:lpstr>
      <vt:lpstr>PRODUCT FEATURE</vt:lpstr>
      <vt:lpstr>PRINCIPAL DIFFERENCE </vt:lpstr>
      <vt:lpstr>PRINCIPAL DIFFERENCE </vt:lpstr>
      <vt:lpstr>AREAS OF WALNUT FORESTS</vt:lpstr>
      <vt:lpstr>HARVEST VOLUMES (TONS)</vt:lpstr>
      <vt:lpstr>PowerPoint Presentation</vt:lpstr>
      <vt:lpstr>SOCIAL ASPECTS</vt:lpstr>
      <vt:lpstr>ENVIRONMENTAL ASPECTS</vt:lpstr>
      <vt:lpstr>PROSPECTS</vt:lpstr>
      <vt:lpstr>THANK YOU FOR YOUR ATTENTION!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Nozigul Khushvakhtova</dc:creator>
  <cp:lastModifiedBy>Khan Salehin</cp:lastModifiedBy>
  <cp:revision>146</cp:revision>
  <dcterms:created xsi:type="dcterms:W3CDTF">2017-12-06T17:23:28Z</dcterms:created>
  <dcterms:modified xsi:type="dcterms:W3CDTF">2019-06-21T10:43:15Z</dcterms:modified>
</cp:coreProperties>
</file>