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68" r:id="rId2"/>
    <p:sldId id="272" r:id="rId3"/>
    <p:sldId id="300" r:id="rId4"/>
    <p:sldId id="274" r:id="rId5"/>
    <p:sldId id="278" r:id="rId6"/>
    <p:sldId id="351" r:id="rId7"/>
    <p:sldId id="353" r:id="rId8"/>
    <p:sldId id="305" r:id="rId9"/>
    <p:sldId id="371" r:id="rId10"/>
    <p:sldId id="370" r:id="rId11"/>
    <p:sldId id="349" r:id="rId12"/>
    <p:sldId id="362" r:id="rId13"/>
    <p:sldId id="368" r:id="rId14"/>
    <p:sldId id="369" r:id="rId15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120" userDrawn="1">
          <p15:clr>
            <a:srgbClr val="A4A3A4"/>
          </p15:clr>
        </p15:guide>
        <p15:guide id="3" orient="horz" pos="21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1" userDrawn="1">
          <p15:clr>
            <a:srgbClr val="A4A3A4"/>
          </p15:clr>
        </p15:guide>
        <p15:guide id="2" pos="2122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972D"/>
    <a:srgbClr val="5EBA47"/>
    <a:srgbClr val="FFFFFF"/>
    <a:srgbClr val="C4202E"/>
    <a:srgbClr val="407F44"/>
    <a:srgbClr val="27BCE1"/>
    <a:srgbClr val="17486A"/>
    <a:srgbClr val="3E8EDE"/>
    <a:srgbClr val="03699C"/>
    <a:srgbClr val="318D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81" autoAdjust="0"/>
    <p:restoredTop sz="87719" autoAdjust="0"/>
  </p:normalViewPr>
  <p:slideViewPr>
    <p:cSldViewPr snapToGrid="0">
      <p:cViewPr varScale="1">
        <p:scale>
          <a:sx n="58" d="100"/>
          <a:sy n="58" d="100"/>
        </p:scale>
        <p:origin x="1236" y="66"/>
      </p:cViewPr>
      <p:guideLst>
        <p:guide pos="3120"/>
        <p:guide orient="horz" pos="21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4050" y="72"/>
      </p:cViewPr>
      <p:guideLst>
        <p:guide orient="horz" pos="3121"/>
        <p:guide pos="2122"/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372490" cy="496332"/>
          </a:xfrm>
          <a:prstGeom prst="rect">
            <a:avLst/>
          </a:prstGeom>
        </p:spPr>
        <p:txBody>
          <a:bodyPr vert="horz" lIns="91418" tIns="45710" rIns="91418" bIns="4571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836" y="2"/>
            <a:ext cx="2945659" cy="496332"/>
          </a:xfrm>
          <a:prstGeom prst="rect">
            <a:avLst/>
          </a:prstGeom>
        </p:spPr>
        <p:txBody>
          <a:bodyPr vert="horz" lIns="91418" tIns="45710" rIns="91418" bIns="45710" rtlCol="0"/>
          <a:lstStyle>
            <a:lvl1pPr algn="r">
              <a:defRPr sz="1200"/>
            </a:lvl1pPr>
          </a:lstStyle>
          <a:p>
            <a:fld id="{D86210AF-ACDA-46ED-9577-F8822B635C13}" type="datetime1">
              <a:rPr lang="en-US" smtClean="0"/>
              <a:pPr/>
              <a:t>6/25/2019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011"/>
            <a:ext cx="3741356" cy="496332"/>
          </a:xfrm>
          <a:prstGeom prst="rect">
            <a:avLst/>
          </a:prstGeom>
        </p:spPr>
        <p:txBody>
          <a:bodyPr vert="horz" lIns="91418" tIns="45710" rIns="91418" bIns="4571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59" cy="496332"/>
          </a:xfrm>
          <a:prstGeom prst="rect">
            <a:avLst/>
          </a:prstGeom>
        </p:spPr>
        <p:txBody>
          <a:bodyPr vert="horz" lIns="91418" tIns="45710" rIns="91418" bIns="45710" rtlCol="0" anchor="b"/>
          <a:lstStyle>
            <a:lvl1pPr algn="r">
              <a:defRPr sz="1200"/>
            </a:lvl1pPr>
          </a:lstStyle>
          <a:p>
            <a:fld id="{A188ED8C-A139-4C4C-82F5-B75B5EDE9F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2715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18" tIns="45710" rIns="91418" bIns="45710" rtlCol="0"/>
          <a:lstStyle>
            <a:lvl1pPr algn="l">
              <a:defRPr sz="1200"/>
            </a:lvl1pPr>
          </a:lstStyle>
          <a:p>
            <a:r>
              <a:rPr lang="en-GB"/>
              <a:t>40th Joint UNECE/FAO Working Party on Forest Statistics, Economics and Management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8056"/>
          </a:xfrm>
          <a:prstGeom prst="rect">
            <a:avLst/>
          </a:prstGeom>
        </p:spPr>
        <p:txBody>
          <a:bodyPr vert="horz" lIns="91418" tIns="45710" rIns="91418" bIns="45710" rtlCol="0"/>
          <a:lstStyle>
            <a:lvl1pPr algn="r">
              <a:defRPr sz="1200"/>
            </a:lvl1pPr>
          </a:lstStyle>
          <a:p>
            <a:fld id="{1C1EF9A6-CC19-45D3-8BE2-410ED528F214}" type="datetime1">
              <a:rPr lang="en-US" smtClean="0"/>
              <a:pPr/>
              <a:t>6/25/2019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8" tIns="45710" rIns="91418" bIns="4571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18" tIns="45710" rIns="91418" bIns="4571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6"/>
            <a:ext cx="2945659" cy="498055"/>
          </a:xfrm>
          <a:prstGeom prst="rect">
            <a:avLst/>
          </a:prstGeom>
        </p:spPr>
        <p:txBody>
          <a:bodyPr vert="horz" lIns="91418" tIns="45710" rIns="91418" bIns="4571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18" tIns="45710" rIns="91418" bIns="45710" rtlCol="0" anchor="b"/>
          <a:lstStyle>
            <a:lvl1pPr algn="r">
              <a:defRPr sz="1200"/>
            </a:lvl1pPr>
          </a:lstStyle>
          <a:p>
            <a:fld id="{8F856F99-1514-4F4B-89CD-D1870C0081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44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1075" y="1241425"/>
            <a:ext cx="48355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E21D99-A5CB-4B3C-A5D1-DBFDB93F1EBB}" type="datetime1">
              <a:rPr lang="en-US" smtClean="0"/>
              <a:pPr/>
              <a:t>6/25/2019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80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544" indent="-627213">
              <a:buClr>
                <a:srgbClr val="C6972D"/>
              </a:buClr>
            </a:pP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91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C1EF9A6-CC19-45D3-8BE2-410ED528F214}" type="datetime1">
              <a:rPr lang="en-US" smtClean="0"/>
              <a:pPr/>
              <a:t>6/25/2019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06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C1EF9A6-CC19-45D3-8BE2-410ED528F214}" type="datetime1">
              <a:rPr lang="en-US" smtClean="0"/>
              <a:pPr/>
              <a:t>6/25/2019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5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C1EF9A6-CC19-45D3-8BE2-410ED528F214}" type="datetime1">
              <a:rPr lang="en-US" smtClean="0"/>
              <a:pPr/>
              <a:t>6/25/2019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469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C1EF9A6-CC19-45D3-8BE2-410ED528F214}" type="datetime1">
              <a:rPr lang="en-US" smtClean="0"/>
              <a:pPr/>
              <a:t>6/25/2019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CACAS</a:t>
            </a:r>
          </a:p>
          <a:p>
            <a:r>
              <a:rPr lang="en-US" dirty="0"/>
              <a:t>418.8 million ha</a:t>
            </a:r>
          </a:p>
          <a:p>
            <a:r>
              <a:rPr lang="en-US" dirty="0"/>
              <a:t>87.9 million inhabitants</a:t>
            </a:r>
          </a:p>
          <a:p>
            <a:r>
              <a:rPr lang="en-US" dirty="0"/>
              <a:t>EU</a:t>
            </a:r>
          </a:p>
          <a:p>
            <a:r>
              <a:rPr lang="en-US" dirty="0"/>
              <a:t>447,6 million ha</a:t>
            </a:r>
          </a:p>
          <a:p>
            <a:r>
              <a:rPr lang="en-GB" dirty="0"/>
              <a:t>513 million inhabitants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49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2508" indent="-567177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Harsh climate (deserts, mountains), ecological damage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2508" indent="-567177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Transition from USSR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2508" indent="-567177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Landlocked (except Georgia)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“Middle income” (oil/gas revenue for some countries)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2508" indent="-567177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Historical pressures on the forest (tsarist time, wars, reconstruction) led to classification of all forest as Group 1, acknowledged everywhere as priority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2508" indent="-567177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Transition was difficult with collapse of trade system and central funding for forests, establishment of new institutions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48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C1EF9A6-CC19-45D3-8BE2-410ED528F214}" type="datetime1">
              <a:rPr lang="en-US" smtClean="0"/>
              <a:pPr/>
              <a:t>6/25/2019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10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2508" indent="-567177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27 million ha of forest and other wooded land, most in Central Asia;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– 160 million</a:t>
            </a:r>
          </a:p>
          <a:p>
            <a:pPr marL="682508" indent="-567177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0.3 ha for each inhabitant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2508" indent="-567177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Average forest cover 6.5% (Georgia is an exception, at  41%)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2508" indent="-567177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All forest publicly owned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93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1075" y="1241425"/>
            <a:ext cx="48355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Protection (priority) - 89% designated for protective functions (“Group 1”)</a:t>
            </a:r>
          </a:p>
          <a:p>
            <a:r>
              <a:rPr lang="en-US" dirty="0"/>
              <a:t>Conservation of biodiversity - 11% conserved for biodiversity</a:t>
            </a:r>
          </a:p>
          <a:p>
            <a:r>
              <a:rPr lang="en-US" dirty="0"/>
              <a:t>Wood (mostly fuelwood, dependence on imports of products) </a:t>
            </a:r>
          </a:p>
          <a:p>
            <a:r>
              <a:rPr lang="en-US" dirty="0"/>
              <a:t>Pasture</a:t>
            </a:r>
          </a:p>
          <a:p>
            <a:r>
              <a:rPr lang="en-US" dirty="0"/>
              <a:t>Rural livelihoods and employment </a:t>
            </a:r>
          </a:p>
          <a:p>
            <a:r>
              <a:rPr lang="en-US" dirty="0"/>
              <a:t>A few services: hunting, tourism </a:t>
            </a:r>
          </a:p>
          <a:p>
            <a:r>
              <a:rPr lang="en-US" dirty="0"/>
              <a:t>Climate change mitigation (estimated)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D11876F-5535-436C-85FE-D960990FF1AB}" type="datetime1">
              <a:rPr lang="en-US" smtClean="0"/>
              <a:pPr/>
              <a:t>6/25/2019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/>
              <a:t>40th Joint UNECE/FAO Working Party on Forest Statistics, Economics and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3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1075" y="1241425"/>
            <a:ext cx="48355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3497" indent="-458165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Fuelwood demand leads often to overcutting/illegal logging. Need for affordable rural energy sources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3497" indent="-458165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Overgrazing degrades forests but is often an essential source of livelihood for forest managers.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3497" indent="-458165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Rural poverty: forests one of few suppliers of livelihoods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3497" indent="-458165">
              <a:buClr>
                <a:srgbClr val="C6972D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Economic sustainability of local forest management units is weak: inadequate support from central budget + lack of opportunity for revenue generation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D11876F-5535-436C-85FE-D960990FF1AB}" type="datetime1">
              <a:rPr lang="en-US" smtClean="0"/>
              <a:pPr/>
              <a:t>6/25/2019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/>
              <a:t>40th Joint UNECE/FAO Working Party on Forest Statistics, Economics and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3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544" indent="-627213">
              <a:buClr>
                <a:srgbClr val="C6972D"/>
              </a:buClr>
            </a:pP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5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544" indent="-627213">
              <a:buClr>
                <a:srgbClr val="C6972D"/>
              </a:buClr>
            </a:pP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60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4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31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16004A8D-5706-4C5D-B4CC-C7ED28354794}" type="datetime1">
              <a:rPr lang="en-US" smtClean="0"/>
              <a:pPr/>
              <a:t>6/25/2019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9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760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microsoft.com/office/2007/relationships/hdphoto" Target="../media/hdphoto8.wdp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2.png"/><Relationship Id="rId10" Type="http://schemas.microsoft.com/office/2007/relationships/hdphoto" Target="../media/hdphoto4.wdp"/><Relationship Id="rId19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Relationship Id="rId22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9.jp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3.jpg"/><Relationship Id="rId4" Type="http://schemas.openxmlformats.org/officeDocument/2006/relationships/image" Target="../media/image3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ekrem.yazici@fao.org" TargetMode="External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hyperlink" Target="mailto:roman.michalak@un.or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12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11" Type="http://schemas.openxmlformats.org/officeDocument/2006/relationships/image" Target="../media/image37.jpg"/><Relationship Id="rId5" Type="http://schemas.openxmlformats.org/officeDocument/2006/relationships/image" Target="../media/image31.jpg"/><Relationship Id="rId10" Type="http://schemas.openxmlformats.org/officeDocument/2006/relationships/image" Target="../media/image36.jpg"/><Relationship Id="rId4" Type="http://schemas.openxmlformats.org/officeDocument/2006/relationships/image" Target="../media/image30.jpg"/><Relationship Id="rId9" Type="http://schemas.openxmlformats.org/officeDocument/2006/relationships/image" Target="../media/image3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5"/>
          <p:cNvGrpSpPr/>
          <p:nvPr/>
        </p:nvGrpSpPr>
        <p:grpSpPr>
          <a:xfrm>
            <a:off x="413357" y="486641"/>
            <a:ext cx="9159287" cy="5994610"/>
            <a:chOff x="413355" y="486641"/>
            <a:chExt cx="9159287" cy="5994610"/>
          </a:xfrm>
        </p:grpSpPr>
        <p:grpSp>
          <p:nvGrpSpPr>
            <p:cNvPr id="78" name="Group 77"/>
            <p:cNvGrpSpPr/>
            <p:nvPr/>
          </p:nvGrpSpPr>
          <p:grpSpPr>
            <a:xfrm>
              <a:off x="8801387" y="1161709"/>
              <a:ext cx="696748" cy="603621"/>
              <a:chOff x="8259614" y="1445817"/>
              <a:chExt cx="700405" cy="603621"/>
            </a:xfrm>
          </p:grpSpPr>
          <p:sp>
            <p:nvSpPr>
              <p:cNvPr id="104" name="Rectangle 103"/>
              <p:cNvSpPr/>
              <p:nvPr/>
            </p:nvSpPr>
            <p:spPr>
              <a:xfrm flipV="1">
                <a:off x="8259614" y="1445817"/>
                <a:ext cx="700405" cy="603621"/>
              </a:xfrm>
              <a:prstGeom prst="rect">
                <a:avLst/>
              </a:prstGeom>
              <a:solidFill>
                <a:srgbClr val="0369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05" name="Picture 10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59614" y="1810135"/>
                <a:ext cx="698657" cy="233207"/>
              </a:xfrm>
              <a:prstGeom prst="rect">
                <a:avLst/>
              </a:prstGeom>
            </p:spPr>
          </p:pic>
        </p:grpSp>
        <p:grpSp>
          <p:nvGrpSpPr>
            <p:cNvPr id="79" name="Group 78"/>
            <p:cNvGrpSpPr/>
            <p:nvPr/>
          </p:nvGrpSpPr>
          <p:grpSpPr>
            <a:xfrm>
              <a:off x="8804695" y="5122152"/>
              <a:ext cx="693597" cy="591914"/>
              <a:chOff x="8242285" y="5445224"/>
              <a:chExt cx="693597" cy="591914"/>
            </a:xfrm>
          </p:grpSpPr>
          <p:sp>
            <p:nvSpPr>
              <p:cNvPr id="102" name="Rectangle 101"/>
              <p:cNvSpPr/>
              <p:nvPr/>
            </p:nvSpPr>
            <p:spPr>
              <a:xfrm flipV="1">
                <a:off x="8242285" y="5445224"/>
                <a:ext cx="693597" cy="591914"/>
              </a:xfrm>
              <a:prstGeom prst="rect">
                <a:avLst/>
              </a:prstGeom>
              <a:solidFill>
                <a:srgbClr val="F16A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03" name="Picture 10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05472" y="5504894"/>
                <a:ext cx="587008" cy="532243"/>
              </a:xfrm>
              <a:prstGeom prst="rect">
                <a:avLst/>
              </a:prstGeom>
            </p:spPr>
          </p:pic>
        </p:grpSp>
        <p:grpSp>
          <p:nvGrpSpPr>
            <p:cNvPr id="80" name="Group 79"/>
            <p:cNvGrpSpPr/>
            <p:nvPr/>
          </p:nvGrpSpPr>
          <p:grpSpPr>
            <a:xfrm>
              <a:off x="8809318" y="5783536"/>
              <a:ext cx="691316" cy="697715"/>
              <a:chOff x="8251076" y="6115661"/>
              <a:chExt cx="691316" cy="697715"/>
            </a:xfrm>
          </p:grpSpPr>
          <p:sp>
            <p:nvSpPr>
              <p:cNvPr id="100" name="Rectangle 99"/>
              <p:cNvSpPr/>
              <p:nvPr/>
            </p:nvSpPr>
            <p:spPr>
              <a:xfrm flipV="1">
                <a:off x="8251076" y="6115661"/>
                <a:ext cx="691316" cy="616611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01" name="Picture 10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45345" y="6332681"/>
                <a:ext cx="530157" cy="480695"/>
              </a:xfrm>
              <a:prstGeom prst="rect">
                <a:avLst/>
              </a:prstGeom>
            </p:spPr>
          </p:pic>
        </p:grpSp>
        <p:sp>
          <p:nvSpPr>
            <p:cNvPr id="96" name="Rectangle 95"/>
            <p:cNvSpPr/>
            <p:nvPr/>
          </p:nvSpPr>
          <p:spPr>
            <a:xfrm flipV="1">
              <a:off x="413355" y="4468376"/>
              <a:ext cx="9085495" cy="591914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5171" y="4089186"/>
              <a:ext cx="1205061" cy="1092636"/>
            </a:xfrm>
            <a:prstGeom prst="rect">
              <a:avLst/>
            </a:prstGeom>
          </p:spPr>
        </p:pic>
        <p:grpSp>
          <p:nvGrpSpPr>
            <p:cNvPr id="84" name="Group 83"/>
            <p:cNvGrpSpPr/>
            <p:nvPr/>
          </p:nvGrpSpPr>
          <p:grpSpPr>
            <a:xfrm>
              <a:off x="8798471" y="486641"/>
              <a:ext cx="699663" cy="617187"/>
              <a:chOff x="8336832" y="796602"/>
              <a:chExt cx="699663" cy="617187"/>
            </a:xfrm>
          </p:grpSpPr>
          <p:sp>
            <p:nvSpPr>
              <p:cNvPr id="92" name="Rectangle 91"/>
              <p:cNvSpPr/>
              <p:nvPr/>
            </p:nvSpPr>
            <p:spPr>
              <a:xfrm flipV="1">
                <a:off x="8336832" y="804865"/>
                <a:ext cx="699663" cy="603621"/>
              </a:xfrm>
              <a:prstGeom prst="rect">
                <a:avLst/>
              </a:prstGeom>
              <a:solidFill>
                <a:srgbClr val="5EBA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93" name="Picture 92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48707" y="796602"/>
                <a:ext cx="680693" cy="617187"/>
              </a:xfrm>
              <a:prstGeom prst="rect">
                <a:avLst/>
              </a:prstGeom>
            </p:spPr>
          </p:pic>
        </p:grpSp>
        <p:grpSp>
          <p:nvGrpSpPr>
            <p:cNvPr id="86" name="Group 85"/>
            <p:cNvGrpSpPr/>
            <p:nvPr/>
          </p:nvGrpSpPr>
          <p:grpSpPr>
            <a:xfrm>
              <a:off x="8805756" y="1827855"/>
              <a:ext cx="695939" cy="616803"/>
              <a:chOff x="8340556" y="2149731"/>
              <a:chExt cx="695939" cy="616803"/>
            </a:xfrm>
          </p:grpSpPr>
          <p:sp>
            <p:nvSpPr>
              <p:cNvPr id="87" name="Rectangle 86"/>
              <p:cNvSpPr/>
              <p:nvPr/>
            </p:nvSpPr>
            <p:spPr>
              <a:xfrm flipV="1">
                <a:off x="8340556" y="2149731"/>
                <a:ext cx="695939" cy="601597"/>
              </a:xfrm>
              <a:prstGeom prst="rect">
                <a:avLst/>
              </a:prstGeom>
              <a:solidFill>
                <a:srgbClr val="1748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harpenSoften amount="100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0"/>
                        </a14:imgEffect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57310" y="2161712"/>
                <a:ext cx="667056" cy="604822"/>
              </a:xfrm>
              <a:prstGeom prst="rect">
                <a:avLst/>
              </a:prstGeom>
            </p:spPr>
          </p:pic>
        </p:grpSp>
        <p:grpSp>
          <p:nvGrpSpPr>
            <p:cNvPr id="106" name="Group 105"/>
            <p:cNvGrpSpPr/>
            <p:nvPr/>
          </p:nvGrpSpPr>
          <p:grpSpPr>
            <a:xfrm>
              <a:off x="8805756" y="2492898"/>
              <a:ext cx="692379" cy="601597"/>
              <a:chOff x="8341618" y="2827400"/>
              <a:chExt cx="692378" cy="601597"/>
            </a:xfrm>
          </p:grpSpPr>
          <p:sp>
            <p:nvSpPr>
              <p:cNvPr id="107" name="Rectangle 106"/>
              <p:cNvSpPr/>
              <p:nvPr/>
            </p:nvSpPr>
            <p:spPr>
              <a:xfrm flipV="1">
                <a:off x="8341618" y="2827400"/>
                <a:ext cx="692378" cy="601597"/>
              </a:xfrm>
              <a:prstGeom prst="rect">
                <a:avLst/>
              </a:prstGeom>
              <a:solidFill>
                <a:srgbClr val="27BC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08" name="Picture 10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10466" y="2873983"/>
                <a:ext cx="560744" cy="508429"/>
              </a:xfrm>
              <a:prstGeom prst="rect">
                <a:avLst/>
              </a:prstGeom>
            </p:spPr>
          </p:pic>
        </p:grpSp>
        <p:grpSp>
          <p:nvGrpSpPr>
            <p:cNvPr id="116" name="Group 115"/>
            <p:cNvGrpSpPr/>
            <p:nvPr/>
          </p:nvGrpSpPr>
          <p:grpSpPr>
            <a:xfrm>
              <a:off x="8806818" y="3152402"/>
              <a:ext cx="691316" cy="745614"/>
              <a:chOff x="8342680" y="3475474"/>
              <a:chExt cx="691316" cy="745614"/>
            </a:xfrm>
          </p:grpSpPr>
          <p:sp>
            <p:nvSpPr>
              <p:cNvPr id="117" name="Rectangle 116"/>
              <p:cNvSpPr/>
              <p:nvPr/>
            </p:nvSpPr>
            <p:spPr>
              <a:xfrm flipV="1">
                <a:off x="8342680" y="3475474"/>
                <a:ext cx="691316" cy="601597"/>
              </a:xfrm>
              <a:prstGeom prst="rect">
                <a:avLst/>
              </a:prstGeom>
              <a:solidFill>
                <a:srgbClr val="407F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18" name="Picture 117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73768" y="3638550"/>
                <a:ext cx="642477" cy="582538"/>
              </a:xfrm>
              <a:prstGeom prst="rect">
                <a:avLst/>
              </a:prstGeom>
            </p:spPr>
          </p:pic>
        </p:grpSp>
        <p:grpSp>
          <p:nvGrpSpPr>
            <p:cNvPr id="122" name="Group 121"/>
            <p:cNvGrpSpPr/>
            <p:nvPr/>
          </p:nvGrpSpPr>
          <p:grpSpPr>
            <a:xfrm>
              <a:off x="8806818" y="3797897"/>
              <a:ext cx="765824" cy="676183"/>
              <a:chOff x="8225057" y="3616913"/>
              <a:chExt cx="765824" cy="676183"/>
            </a:xfrm>
          </p:grpSpPr>
          <p:sp>
            <p:nvSpPr>
              <p:cNvPr id="123" name="Rectangle 122"/>
              <p:cNvSpPr/>
              <p:nvPr/>
            </p:nvSpPr>
            <p:spPr>
              <a:xfrm flipV="1">
                <a:off x="8225057" y="3628206"/>
                <a:ext cx="691316" cy="592882"/>
              </a:xfrm>
              <a:prstGeom prst="rect">
                <a:avLst/>
              </a:prstGeom>
              <a:solidFill>
                <a:srgbClr val="C42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5124" y="3616913"/>
                <a:ext cx="745757" cy="676183"/>
              </a:xfrm>
              <a:prstGeom prst="rect">
                <a:avLst/>
              </a:prstGeom>
            </p:spPr>
          </p:pic>
        </p:grpSp>
        <p:sp>
          <p:nvSpPr>
            <p:cNvPr id="125" name="Subtitle 5"/>
            <p:cNvSpPr txBox="1">
              <a:spLocks/>
            </p:cNvSpPr>
            <p:nvPr/>
          </p:nvSpPr>
          <p:spPr>
            <a:xfrm>
              <a:off x="5626777" y="4795489"/>
              <a:ext cx="1242653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spc="20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FORESTS</a:t>
              </a:r>
            </a:p>
          </p:txBody>
        </p:sp>
      </p:grpSp>
      <p:sp>
        <p:nvSpPr>
          <p:cNvPr id="7" name="Title 4"/>
          <p:cNvSpPr txBox="1">
            <a:spLocks/>
          </p:cNvSpPr>
          <p:nvPr/>
        </p:nvSpPr>
        <p:spPr>
          <a:xfrm>
            <a:off x="404303" y="1696003"/>
            <a:ext cx="8385116" cy="248394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eaLnBrk="0" fontAlgn="base" hangingPunct="0">
              <a:spcAft>
                <a:spcPct val="0"/>
              </a:spcAft>
            </a:pPr>
            <a:r>
              <a:rPr lang="en-US" altLang="en-US" sz="3200" b="1" dirty="0">
                <a:solidFill>
                  <a:srgbClr val="4F6228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Forests of the Caucasus and Central Asia – Forest Nuts in Central Asia</a:t>
            </a:r>
          </a:p>
          <a:p>
            <a:pPr lvl="0" algn="l" eaLnBrk="0" fontAlgn="base" hangingPunct="0">
              <a:spcAft>
                <a:spcPct val="0"/>
              </a:spcAft>
            </a:pPr>
            <a:endParaRPr lang="en-US" altLang="en-US" sz="3200" b="1" dirty="0">
              <a:solidFill>
                <a:srgbClr val="4F6228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0" algn="l" eaLnBrk="0" fontAlgn="base" hangingPunct="0">
              <a:spcAft>
                <a:spcPct val="0"/>
              </a:spcAft>
            </a:pPr>
            <a:r>
              <a:rPr lang="en-US" altLang="en-US" sz="2000" b="1" dirty="0">
                <a:solidFill>
                  <a:srgbClr val="4F6228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Ekrem Yazici</a:t>
            </a:r>
          </a:p>
          <a:p>
            <a:pPr lvl="0" algn="l" eaLnBrk="0" fontAlgn="base" hangingPunct="0">
              <a:spcAft>
                <a:spcPct val="0"/>
              </a:spcAft>
            </a:pPr>
            <a:r>
              <a:rPr lang="en-US" altLang="en-US" sz="2000" b="1" dirty="0">
                <a:solidFill>
                  <a:srgbClr val="4F6228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Roman Michalak</a:t>
            </a:r>
          </a:p>
          <a:p>
            <a:pPr lvl="0" algn="l" eaLnBrk="0" fontAlgn="base" hangingPunct="0">
              <a:spcAft>
                <a:spcPct val="0"/>
              </a:spcAft>
            </a:pPr>
            <a:r>
              <a:rPr lang="en-US" altLang="en-US" sz="2000" b="1" dirty="0">
                <a:solidFill>
                  <a:srgbClr val="4F6228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UNECE/FAO Forestry and Timber Section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13357" y="486641"/>
            <a:ext cx="4315062" cy="486000"/>
            <a:chOff x="413355" y="442199"/>
            <a:chExt cx="4315062" cy="48600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2" t="8137" r="1443" b="9510"/>
            <a:stretch/>
          </p:blipFill>
          <p:spPr>
            <a:xfrm>
              <a:off x="2295524" y="442199"/>
              <a:ext cx="2432893" cy="486000"/>
            </a:xfrm>
            <a:prstGeom prst="rect">
              <a:avLst/>
            </a:prstGeom>
          </p:spPr>
        </p:pic>
        <p:pic>
          <p:nvPicPr>
            <p:cNvPr id="34" name="Picture 33" descr="G:\FLHD\2 Forestry and Timber\Communications (EW)\8- Design - LOGOS\1- Logos\1 NEW 2015 LOGOS UNECE &amp; FAO\UNECE logo-blue-english.jpg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355" y="442312"/>
              <a:ext cx="1571625" cy="4857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" name="Content Placeholder 9"/>
          <p:cNvSpPr txBox="1">
            <a:spLocks/>
          </p:cNvSpPr>
          <p:nvPr/>
        </p:nvSpPr>
        <p:spPr>
          <a:xfrm>
            <a:off x="-137395" y="5388616"/>
            <a:ext cx="8943153" cy="1092635"/>
          </a:xfrm>
          <a:prstGeom prst="rect">
            <a:avLst/>
          </a:prstGeom>
          <a:solidFill>
            <a:schemeClr val="bg1">
              <a:alpha val="15000"/>
            </a:schemeClr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36830" indent="0" algn="r">
              <a:lnSpc>
                <a:spcPct val="104000"/>
              </a:lnSpc>
              <a:spcBef>
                <a:spcPts val="720"/>
              </a:spcBef>
              <a:spcAft>
                <a:spcPts val="600"/>
              </a:spcAft>
              <a:buNone/>
            </a:pPr>
            <a:r>
              <a:rPr lang="en-CA" sz="2400" b="1" kern="0" cap="all" dirty="0">
                <a:solidFill>
                  <a:srgbClr val="984806"/>
                </a:solidFill>
                <a:latin typeface="Arial"/>
                <a:ea typeface="Arial"/>
              </a:rPr>
              <a:t> </a:t>
            </a:r>
            <a:r>
              <a:rPr lang="en-CA" sz="2000" b="1" dirty="0">
                <a:solidFill>
                  <a:srgbClr val="4F6228"/>
                </a:solidFill>
                <a:latin typeface="Arial" panose="020B0604020202020204" pitchFamily="34" charset="0"/>
                <a:cs typeface="+mj-cs"/>
              </a:rPr>
              <a:t>Sustainable natural resources </a:t>
            </a:r>
            <a:br>
              <a:rPr lang="en-CA" sz="2000" b="1" dirty="0">
                <a:solidFill>
                  <a:srgbClr val="4F6228"/>
                </a:solidFill>
                <a:latin typeface="Arial" panose="020B0604020202020204" pitchFamily="34" charset="0"/>
                <a:cs typeface="+mj-cs"/>
              </a:rPr>
            </a:br>
            <a:r>
              <a:rPr lang="en-CA" sz="2000" b="1" dirty="0">
                <a:solidFill>
                  <a:srgbClr val="4F6228"/>
                </a:solidFill>
                <a:latin typeface="Arial" panose="020B0604020202020204" pitchFamily="34" charset="0"/>
                <a:cs typeface="+mj-cs"/>
              </a:rPr>
              <a:t>and their value chain – NUTS </a:t>
            </a:r>
            <a:br>
              <a:rPr lang="en-CA" sz="2000" b="1" dirty="0">
                <a:solidFill>
                  <a:srgbClr val="4F6228"/>
                </a:solidFill>
                <a:latin typeface="Arial" panose="020B0604020202020204" pitchFamily="34" charset="0"/>
                <a:cs typeface="+mj-cs"/>
              </a:rPr>
            </a:br>
            <a:r>
              <a:rPr lang="en-CA" sz="2000" b="1" dirty="0">
                <a:solidFill>
                  <a:srgbClr val="4F6228"/>
                </a:solidFill>
                <a:latin typeface="Arial" panose="020B0604020202020204" pitchFamily="34" charset="0"/>
                <a:cs typeface="+mj-cs"/>
              </a:rPr>
              <a:t>25 June 2019, Geneva</a:t>
            </a:r>
            <a:endParaRPr lang="en-GB" sz="2000" b="1" dirty="0">
              <a:solidFill>
                <a:srgbClr val="4F6228"/>
              </a:solidFill>
              <a:latin typeface="Arial" panose="020B0604020202020204" pitchFamily="34" charset="0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CE8A16-388C-4223-8685-B5EFC076E78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51108" y="5245749"/>
            <a:ext cx="2977437" cy="137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484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5377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How FAO supports countries</a:t>
            </a:r>
          </a:p>
        </p:txBody>
      </p:sp>
      <p:sp>
        <p:nvSpPr>
          <p:cNvPr id="7" name="Oval 6"/>
          <p:cNvSpPr/>
          <p:nvPr/>
        </p:nvSpPr>
        <p:spPr>
          <a:xfrm>
            <a:off x="5451785" y="2201648"/>
            <a:ext cx="2706450" cy="2145021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7325053" y="1200267"/>
            <a:ext cx="2414346" cy="2251799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167890" y="3377152"/>
            <a:ext cx="2383908" cy="1920710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946384" y="1464579"/>
            <a:ext cx="2701463" cy="2422358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222108" y="3834632"/>
            <a:ext cx="2425739" cy="2422358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CDBD66-CDFA-4153-B11E-9A9F00AD597F}"/>
              </a:ext>
            </a:extLst>
          </p:cNvPr>
          <p:cNvSpPr txBox="1"/>
          <p:nvPr/>
        </p:nvSpPr>
        <p:spPr>
          <a:xfrm>
            <a:off x="766917" y="1560137"/>
            <a:ext cx="2816586" cy="4804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Sustainable management of forests and trees species in Central Asia under climate change conditions.  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Conservation of Forest Genetic Resources in the region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Forest landscape restoration with multi-purpose trees and with intersectoral approach 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Capacity building at local level </a:t>
            </a:r>
            <a:endParaRPr lang="en-GB" dirty="0"/>
          </a:p>
          <a:p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5833196" y="4073618"/>
            <a:ext cx="2418839" cy="2426007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14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ubtitle 5"/>
          <p:cNvSpPr txBox="1">
            <a:spLocks/>
          </p:cNvSpPr>
          <p:nvPr/>
        </p:nvSpPr>
        <p:spPr>
          <a:xfrm>
            <a:off x="185671" y="5766153"/>
            <a:ext cx="9085495" cy="998441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Ekrem Yazici                                                                            Roman Michalak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Deputy Chief                                                                    Programme Manager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ekrem.yazici@fao.org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roman.michalak@un.org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itle 4"/>
          <p:cNvSpPr txBox="1">
            <a:spLocks/>
          </p:cNvSpPr>
          <p:nvPr/>
        </p:nvSpPr>
        <p:spPr>
          <a:xfrm>
            <a:off x="185671" y="2655761"/>
            <a:ext cx="4077558" cy="176075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800" spc="50" dirty="0" err="1">
                <a:latin typeface="Arial Black" panose="020B0A04020102020204" pitchFamily="34" charset="0"/>
              </a:rPr>
              <a:t>Thank</a:t>
            </a:r>
            <a:r>
              <a:rPr lang="fr-CH" sz="4800" spc="50" dirty="0">
                <a:latin typeface="Arial Black" panose="020B0A04020102020204" pitchFamily="34" charset="0"/>
              </a:rPr>
              <a:t> </a:t>
            </a:r>
            <a:r>
              <a:rPr lang="fr-CH" sz="4800" spc="50" dirty="0" err="1">
                <a:latin typeface="Arial Black" panose="020B0A04020102020204" pitchFamily="34" charset="0"/>
              </a:rPr>
              <a:t>you</a:t>
            </a:r>
            <a:r>
              <a:rPr lang="ru-RU" sz="4800" spc="50" dirty="0">
                <a:latin typeface="Arial Black" panose="020B0A04020102020204" pitchFamily="34" charset="0"/>
              </a:rPr>
              <a:t>!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13357" y="486641"/>
            <a:ext cx="4315062" cy="486000"/>
            <a:chOff x="413355" y="442199"/>
            <a:chExt cx="4315062" cy="48600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2" t="8137" r="1443" b="9510"/>
            <a:stretch/>
          </p:blipFill>
          <p:spPr>
            <a:xfrm>
              <a:off x="2295524" y="442199"/>
              <a:ext cx="2432893" cy="486000"/>
            </a:xfrm>
            <a:prstGeom prst="rect">
              <a:avLst/>
            </a:prstGeom>
          </p:spPr>
        </p:pic>
        <p:pic>
          <p:nvPicPr>
            <p:cNvPr id="37" name="Picture 36" descr="G:\FLHD\2 Forestry and Timber\Communications (EW)\8- Design - LOGOS\1- Logos\1 NEW 2015 LOGOS UNECE &amp; FAO\UNECE logo-blue-english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355" y="442312"/>
              <a:ext cx="1571625" cy="48577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8CB21DAC-6841-4FAC-AD0C-31FF3D7ED915}"/>
              </a:ext>
            </a:extLst>
          </p:cNvPr>
          <p:cNvPicPr/>
          <p:nvPr/>
        </p:nvPicPr>
        <p:blipFill rotWithShape="1">
          <a:blip r:embed="rId7"/>
          <a:srcRect l="43179" t="12174" r="23827" b="5368"/>
          <a:stretch/>
        </p:blipFill>
        <p:spPr bwMode="auto">
          <a:xfrm>
            <a:off x="5696418" y="486641"/>
            <a:ext cx="3572359" cy="4812946"/>
          </a:xfrm>
          <a:prstGeom prst="rect">
            <a:avLst/>
          </a:prstGeom>
          <a:ln w="3175">
            <a:solidFill>
              <a:schemeClr val="accent6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63F639A-C224-40F5-949D-219248F3C1E4}"/>
              </a:ext>
            </a:extLst>
          </p:cNvPr>
          <p:cNvSpPr/>
          <p:nvPr/>
        </p:nvSpPr>
        <p:spPr>
          <a:xfrm>
            <a:off x="328221" y="972529"/>
            <a:ext cx="2966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Forestry and Timber Section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039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ce réservé du contenu 11"/>
          <p:cNvGraphicFramePr>
            <a:graphicFrameLocks noGrp="1"/>
          </p:cNvGraphicFramePr>
          <p:nvPr>
            <p:ph idx="1"/>
          </p:nvPr>
        </p:nvGraphicFramePr>
        <p:xfrm>
          <a:off x="431799" y="1739902"/>
          <a:ext cx="9245604" cy="4493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0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0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09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09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09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2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Area of FOWL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FOWL/head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FOWL as % of total land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Growing stock per hectare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Public ownership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Million ha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Ha/cap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M3/ha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Armenia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0.39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0.13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13.2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Azerbaijan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1.14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0.12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13.2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131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Georgia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2.8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0.76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40.6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2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Kazakhstan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12.9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0.72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124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2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Kyrgyzstan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1.7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0.27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8.3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2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Tajikistan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0.06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4.0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2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Turkmenistan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0.73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8.5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2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Uzbekistan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3.4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7.5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itle 4"/>
          <p:cNvSpPr txBox="1">
            <a:spLocks/>
          </p:cNvSpPr>
          <p:nvPr/>
        </p:nvSpPr>
        <p:spPr>
          <a:xfrm>
            <a:off x="0" y="208072"/>
            <a:ext cx="9906000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Basic statistics of forests of Caucasus and Central Asia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4" name="Group 77"/>
          <p:cNvGrpSpPr/>
          <p:nvPr/>
        </p:nvGrpSpPr>
        <p:grpSpPr>
          <a:xfrm>
            <a:off x="-839" y="868680"/>
            <a:ext cx="9918268" cy="1908890"/>
            <a:chOff x="-839" y="868680"/>
            <a:chExt cx="9918268" cy="1908890"/>
          </a:xfrm>
        </p:grpSpPr>
        <p:sp>
          <p:nvSpPr>
            <p:cNvPr id="79" name="Rectangle 78"/>
            <p:cNvSpPr/>
            <p:nvPr/>
          </p:nvSpPr>
          <p:spPr>
            <a:xfrm flipV="1">
              <a:off x="1645920" y="1402280"/>
              <a:ext cx="8271509" cy="10193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ubtitle 5"/>
            <p:cNvSpPr txBox="1">
              <a:spLocks/>
            </p:cNvSpPr>
            <p:nvPr/>
          </p:nvSpPr>
          <p:spPr>
            <a:xfrm>
              <a:off x="461533" y="1310596"/>
              <a:ext cx="4110467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 dirty="0">
                  <a:solidFill>
                    <a:srgbClr val="C6972D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FORESTS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6822" y="868680"/>
              <a:ext cx="639870" cy="580173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2932" y="6286183"/>
            <a:ext cx="2612620" cy="50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31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ce réservé du contenu 11"/>
          <p:cNvGraphicFramePr>
            <a:graphicFrameLocks noGrp="1"/>
          </p:cNvGraphicFramePr>
          <p:nvPr>
            <p:ph idx="1"/>
          </p:nvPr>
        </p:nvGraphicFramePr>
        <p:xfrm>
          <a:off x="431799" y="1739901"/>
          <a:ext cx="7704670" cy="4304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0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0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09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09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563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Area of FOWL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FOWL/head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FOWL as % of total land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Public ownership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Million ha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Ha/cap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62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Caucasus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4.4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0.27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23.4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75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Central Asia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22.7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0.31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5.7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75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Caucasus</a:t>
                      </a:r>
                      <a:r>
                        <a:rPr lang="fr-CH" sz="16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and Central </a:t>
                      </a:r>
                      <a:r>
                        <a:rPr lang="fr-CH" sz="16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Asia</a:t>
                      </a:r>
                      <a:endParaRPr lang="en-GB" sz="1600" b="1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27.1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0.31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6.5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itle 4"/>
          <p:cNvSpPr txBox="1">
            <a:spLocks/>
          </p:cNvSpPr>
          <p:nvPr/>
        </p:nvSpPr>
        <p:spPr>
          <a:xfrm>
            <a:off x="0" y="208072"/>
            <a:ext cx="9906000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Basic statistics of forests of Caucasus and Central Asia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4" name="Group 77"/>
          <p:cNvGrpSpPr/>
          <p:nvPr/>
        </p:nvGrpSpPr>
        <p:grpSpPr>
          <a:xfrm>
            <a:off x="-839" y="868680"/>
            <a:ext cx="9918268" cy="1908890"/>
            <a:chOff x="-839" y="868680"/>
            <a:chExt cx="9918268" cy="1908890"/>
          </a:xfrm>
        </p:grpSpPr>
        <p:sp>
          <p:nvSpPr>
            <p:cNvPr id="79" name="Rectangle 78"/>
            <p:cNvSpPr/>
            <p:nvPr/>
          </p:nvSpPr>
          <p:spPr>
            <a:xfrm flipV="1">
              <a:off x="1645920" y="1402280"/>
              <a:ext cx="8271509" cy="10193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ubtitle 5"/>
            <p:cNvSpPr txBox="1">
              <a:spLocks/>
            </p:cNvSpPr>
            <p:nvPr/>
          </p:nvSpPr>
          <p:spPr>
            <a:xfrm>
              <a:off x="461533" y="1310596"/>
              <a:ext cx="4110467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 dirty="0">
                  <a:solidFill>
                    <a:srgbClr val="C6972D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FORESTS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6822" y="868680"/>
              <a:ext cx="639870" cy="580173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2932" y="6286183"/>
            <a:ext cx="2612620" cy="50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31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ce réservé du contenu 11"/>
          <p:cNvGraphicFramePr>
            <a:graphicFrameLocks noGrp="1"/>
          </p:cNvGraphicFramePr>
          <p:nvPr>
            <p:ph idx="1"/>
          </p:nvPr>
        </p:nvGraphicFramePr>
        <p:xfrm>
          <a:off x="431798" y="1739901"/>
          <a:ext cx="9120415" cy="4576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4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4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40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40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7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Share</a:t>
                      </a:r>
                      <a:r>
                        <a:rPr lang="fr-CH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designated</a:t>
                      </a:r>
                      <a:r>
                        <a:rPr lang="fr-CH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for protective </a:t>
                      </a: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functions</a:t>
                      </a:r>
                      <a:endParaRPr lang="en-GB" sz="1800" b="1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Share</a:t>
                      </a:r>
                      <a:r>
                        <a:rPr lang="fr-CH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conserved</a:t>
                      </a:r>
                      <a:r>
                        <a:rPr lang="fr-CH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for </a:t>
                      </a: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biodiversity</a:t>
                      </a:r>
                      <a:endParaRPr lang="en-GB" sz="1800" b="1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Employment</a:t>
                      </a:r>
                      <a:r>
                        <a:rPr lang="fr-CH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per ha</a:t>
                      </a:r>
                      <a:endParaRPr lang="en-GB" sz="1800" b="1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Estimated</a:t>
                      </a:r>
                      <a:r>
                        <a:rPr lang="fr-CH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wood</a:t>
                      </a:r>
                      <a:r>
                        <a:rPr lang="fr-CH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harvest</a:t>
                      </a:r>
                      <a:endParaRPr lang="en-GB" sz="1800" b="1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en-GB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en-GB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Times New Roman"/>
                          <a:ea typeface="Times New Roman"/>
                          <a:cs typeface="Times New Roman"/>
                        </a:rPr>
                        <a:t>FTE/1,000 ha</a:t>
                      </a:r>
                      <a:endParaRPr lang="en-GB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Times New Roman"/>
                          <a:ea typeface="Times New Roman"/>
                          <a:cs typeface="Times New Roman"/>
                        </a:rPr>
                        <a:t>1,000 m</a:t>
                      </a:r>
                      <a:r>
                        <a:rPr lang="fr-CH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GB" sz="1800" baseline="30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Caucasus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1.6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3,626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Central Asia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525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5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Caucasus</a:t>
                      </a:r>
                      <a:r>
                        <a:rPr lang="fr-CH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and Central </a:t>
                      </a:r>
                      <a:r>
                        <a:rPr lang="fr-CH" sz="1800" b="1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Asia</a:t>
                      </a:r>
                      <a:endParaRPr lang="en-GB" sz="1800" b="1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2.0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Times New Roman"/>
                          <a:ea typeface="Times New Roman"/>
                          <a:cs typeface="Times New Roman"/>
                        </a:rPr>
                        <a:t>4,151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itle 4"/>
          <p:cNvSpPr txBox="1">
            <a:spLocks/>
          </p:cNvSpPr>
          <p:nvPr/>
        </p:nvSpPr>
        <p:spPr>
          <a:xfrm>
            <a:off x="0" y="208072"/>
            <a:ext cx="9906000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Supply of services and goods by the forests of Caucasus and Central Asia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4" name="Group 77"/>
          <p:cNvGrpSpPr/>
          <p:nvPr/>
        </p:nvGrpSpPr>
        <p:grpSpPr>
          <a:xfrm>
            <a:off x="-839" y="868680"/>
            <a:ext cx="9918268" cy="1908890"/>
            <a:chOff x="-839" y="868680"/>
            <a:chExt cx="9918268" cy="1908890"/>
          </a:xfrm>
        </p:grpSpPr>
        <p:sp>
          <p:nvSpPr>
            <p:cNvPr id="79" name="Rectangle 78"/>
            <p:cNvSpPr/>
            <p:nvPr/>
          </p:nvSpPr>
          <p:spPr>
            <a:xfrm flipV="1">
              <a:off x="1645920" y="1402280"/>
              <a:ext cx="8271509" cy="10193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ubtitle 5"/>
            <p:cNvSpPr txBox="1">
              <a:spLocks/>
            </p:cNvSpPr>
            <p:nvPr/>
          </p:nvSpPr>
          <p:spPr>
            <a:xfrm>
              <a:off x="461533" y="1310596"/>
              <a:ext cx="4110467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 dirty="0">
                  <a:solidFill>
                    <a:srgbClr val="C6972D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FORESTS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6822" y="868680"/>
              <a:ext cx="639870" cy="580173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2932" y="6286183"/>
            <a:ext cx="2612620" cy="50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31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594303" y="88195"/>
            <a:ext cx="9014056" cy="125986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spc="50" dirty="0">
                <a:latin typeface="Arial Black" panose="020B0A04020102020204" pitchFamily="34" charset="0"/>
              </a:rPr>
              <a:t>Caucasus and Central Asia</a:t>
            </a:r>
            <a:endParaRPr lang="en-US" sz="3200" b="1" spc="5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400" spc="50" dirty="0">
                <a:latin typeface="Arial Black" panose="020B0A04020102020204" pitchFamily="34" charset="0"/>
                <a:cs typeface="Arial" panose="020B0604020202020204" pitchFamily="34" charset="0"/>
              </a:rPr>
              <a:t> Area – 419 million ha</a:t>
            </a:r>
          </a:p>
          <a:p>
            <a:pPr algn="r"/>
            <a:r>
              <a:rPr lang="en-US" sz="2400" spc="50" dirty="0">
                <a:latin typeface="Arial Black" panose="020B0A04020102020204" pitchFamily="34" charset="0"/>
                <a:cs typeface="Arial" panose="020B0604020202020204" pitchFamily="34" charset="0"/>
              </a:rPr>
              <a:t>Population – 88 million inhabitants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05" y="1401213"/>
            <a:ext cx="9906000" cy="53685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4303" y="4717748"/>
            <a:ext cx="1027522" cy="377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77846" y="5140613"/>
            <a:ext cx="102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3.0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406487" y="5193435"/>
            <a:ext cx="1027522" cy="377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8.7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167461" y="2801332"/>
            <a:ext cx="102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"/>
            <a:r>
              <a:rPr lang="en-GB" dirty="0"/>
              <a:t>272.5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3865" y="5331934"/>
            <a:ext cx="102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"/>
            <a:r>
              <a:rPr lang="en-GB" dirty="0"/>
              <a:t>48.8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1387" y="4725488"/>
            <a:ext cx="102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"/>
            <a:r>
              <a:rPr lang="en-GB" dirty="0"/>
              <a:t>44.7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924540" y="5374464"/>
            <a:ext cx="59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"/>
            <a:r>
              <a:rPr lang="en-GB" dirty="0"/>
              <a:t>14.2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01987" y="4438338"/>
            <a:ext cx="59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"/>
            <a:r>
              <a:rPr lang="en-GB" dirty="0"/>
              <a:t>20.0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59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www.unece.org/fileadmin/_processed_/c/3/csm_UNDA-Georgia_41d6502fe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024" y="1543589"/>
            <a:ext cx="2682096" cy="27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3060" y="1548081"/>
            <a:ext cx="2615964" cy="2623696"/>
          </a:xfrm>
          <a:prstGeom prst="rect">
            <a:avLst/>
          </a:prstGeom>
        </p:spPr>
      </p:pic>
      <p:pic>
        <p:nvPicPr>
          <p:cNvPr id="1036" name="Picture 12" descr="http://www.unece.org/fileadmin/_processed_/2/9/csm_Uzbekistan_web_5cc774ee2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638" y="1556083"/>
            <a:ext cx="2435542" cy="25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unece.org/fileadmin/user_upload/Forest_Management_we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552" y="4171777"/>
            <a:ext cx="2771568" cy="270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unece.org/fileadmin/user_upload/Forest_Kyrgyzstan_we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341" y="4141308"/>
            <a:ext cx="2585484" cy="273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Результат пошуку зображень за запитом &quot;turkmenistan forest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34" y="4141310"/>
            <a:ext cx="2453640" cy="271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Результат пошуку зображень за запитом &quot;azerbaijan forest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9" y="4141308"/>
            <a:ext cx="2406489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Пов’язане зображення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9" y="1556081"/>
            <a:ext cx="2348371" cy="258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itle 4"/>
          <p:cNvSpPr txBox="1">
            <a:spLocks/>
          </p:cNvSpPr>
          <p:nvPr/>
        </p:nvSpPr>
        <p:spPr>
          <a:xfrm>
            <a:off x="537742" y="27097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spc="50" dirty="0">
                <a:latin typeface="Arial Black" panose="020B0A04020102020204" pitchFamily="34" charset="0"/>
              </a:rPr>
              <a:t>Caucasus and Central Asia </a:t>
            </a:r>
            <a:r>
              <a:rPr lang="en-US" sz="3200" b="1" spc="50" dirty="0">
                <a:latin typeface="Arial Black" panose="020B0A04020102020204" pitchFamily="34" charset="0"/>
                <a:cs typeface="Arial" panose="020B0604020202020204" pitchFamily="34" charset="0"/>
              </a:rPr>
              <a:t>Region</a:t>
            </a:r>
          </a:p>
        </p:txBody>
      </p:sp>
    </p:spTree>
    <p:extLst>
      <p:ext uri="{BB962C8B-B14F-4D97-AF65-F5344CB8AC3E}">
        <p14:creationId xmlns:p14="http://schemas.microsoft.com/office/powerpoint/2010/main" val="3218121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0740" y="5963055"/>
            <a:ext cx="3677056" cy="7584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5377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Share of rural population</a:t>
            </a:r>
            <a:endParaRPr lang="en-US" sz="2400" spc="50" dirty="0">
              <a:solidFill>
                <a:srgbClr val="6DA945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71F3AB-BA00-4C74-9836-FCE7AB807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60" y="1298885"/>
            <a:ext cx="8047619" cy="49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77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22">
            <a:extLst>
              <a:ext uri="{FF2B5EF4-FFF2-40B4-BE49-F238E27FC236}">
                <a16:creationId xmlns:a16="http://schemas.microsoft.com/office/drawing/2014/main" id="{CC637835-17A2-44BD-890C-7E501379D1B5}"/>
              </a:ext>
            </a:extLst>
          </p:cNvPr>
          <p:cNvSpPr/>
          <p:nvPr/>
        </p:nvSpPr>
        <p:spPr>
          <a:xfrm>
            <a:off x="7094570" y="1268948"/>
            <a:ext cx="2629534" cy="6494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5377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Forest and other wooded land share</a:t>
            </a:r>
          </a:p>
          <a:p>
            <a:pPr marL="0" lvl="1" algn="r" defTabSz="914400">
              <a:spcBef>
                <a:spcPct val="0"/>
              </a:spcBef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Global average – 31%</a:t>
            </a:r>
          </a:p>
          <a:p>
            <a:pPr algn="r"/>
            <a:endParaRPr lang="en-US" sz="2400" spc="50" dirty="0">
              <a:solidFill>
                <a:srgbClr val="6DA945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21469" y="1972385"/>
            <a:ext cx="2436336" cy="4993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Content Placeholder 9"/>
          <p:cNvSpPr txBox="1">
            <a:spLocks/>
          </p:cNvSpPr>
          <p:nvPr/>
        </p:nvSpPr>
        <p:spPr>
          <a:xfrm>
            <a:off x="7306887" y="1754773"/>
            <a:ext cx="2494293" cy="4601579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2625" lvl="1" indent="0">
              <a:buClr>
                <a:srgbClr val="6DA945"/>
              </a:buClr>
              <a:buNone/>
            </a:pPr>
            <a:endParaRPr lang="en-GB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1260475" lvl="2" indent="-293688">
              <a:buClr>
                <a:srgbClr val="6DA945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12768" y="5388022"/>
            <a:ext cx="2598910" cy="649440"/>
            <a:chOff x="144145" y="2006688"/>
            <a:chExt cx="2018030" cy="649440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1" name="Rounded Rectangle 10"/>
            <p:cNvSpPr/>
            <p:nvPr/>
          </p:nvSpPr>
          <p:spPr>
            <a:xfrm>
              <a:off x="144145" y="2006688"/>
              <a:ext cx="2018030" cy="64944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175848" y="2038391"/>
              <a:ext cx="1954624" cy="5860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77" tIns="0" rIns="76277" bIns="0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200" kern="1200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7122000" y="6050688"/>
            <a:ext cx="2598910" cy="6494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6" name="Group 15"/>
          <p:cNvGrpSpPr/>
          <p:nvPr/>
        </p:nvGrpSpPr>
        <p:grpSpPr>
          <a:xfrm>
            <a:off x="7106995" y="4710007"/>
            <a:ext cx="2613915" cy="649440"/>
            <a:chOff x="144145" y="2006688"/>
            <a:chExt cx="2018030" cy="649440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144145" y="2006688"/>
              <a:ext cx="2018030" cy="64944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175848" y="2038391"/>
              <a:ext cx="1954624" cy="5860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77" tIns="0" rIns="76277" bIns="0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200" kern="120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106995" y="1942699"/>
            <a:ext cx="2617108" cy="649440"/>
            <a:chOff x="144145" y="2006688"/>
            <a:chExt cx="2018030" cy="64944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23" name="Rounded Rectangle 22"/>
            <p:cNvSpPr/>
            <p:nvPr/>
          </p:nvSpPr>
          <p:spPr>
            <a:xfrm>
              <a:off x="144145" y="2006688"/>
              <a:ext cx="2018030" cy="64944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175848" y="2038391"/>
              <a:ext cx="1954624" cy="5860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77" tIns="0" rIns="76277" bIns="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200" kern="120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106995" y="2607240"/>
            <a:ext cx="2604683" cy="649440"/>
            <a:chOff x="144145" y="2006688"/>
            <a:chExt cx="2018030" cy="649440"/>
          </a:xfrm>
        </p:grpSpPr>
        <p:sp>
          <p:nvSpPr>
            <p:cNvPr id="26" name="Rounded Rectangle 25"/>
            <p:cNvSpPr/>
            <p:nvPr/>
          </p:nvSpPr>
          <p:spPr>
            <a:xfrm>
              <a:off x="144145" y="2006688"/>
              <a:ext cx="2018030" cy="64944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175848" y="2038391"/>
              <a:ext cx="1954624" cy="5860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77" tIns="0" rIns="76277" bIns="0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200" kern="120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94570" y="3288383"/>
            <a:ext cx="2617108" cy="649440"/>
            <a:chOff x="144145" y="2006688"/>
            <a:chExt cx="2018030" cy="649440"/>
          </a:xfrm>
        </p:grpSpPr>
        <p:sp>
          <p:nvSpPr>
            <p:cNvPr id="29" name="Rounded Rectangle 28"/>
            <p:cNvSpPr/>
            <p:nvPr/>
          </p:nvSpPr>
          <p:spPr>
            <a:xfrm>
              <a:off x="144145" y="2006688"/>
              <a:ext cx="2018030" cy="64944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175848" y="2038391"/>
              <a:ext cx="1954624" cy="5860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77" tIns="0" rIns="76277" bIns="0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200" kern="120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106995" y="3999112"/>
            <a:ext cx="2636385" cy="649440"/>
            <a:chOff x="144145" y="2006688"/>
            <a:chExt cx="2018030" cy="649440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32" name="Rounded Rectangle 31"/>
            <p:cNvSpPr/>
            <p:nvPr/>
          </p:nvSpPr>
          <p:spPr>
            <a:xfrm>
              <a:off x="144145" y="2006688"/>
              <a:ext cx="2018030" cy="64944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4"/>
            <p:cNvSpPr/>
            <p:nvPr/>
          </p:nvSpPr>
          <p:spPr>
            <a:xfrm>
              <a:off x="175848" y="2038391"/>
              <a:ext cx="1954624" cy="5860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77" tIns="0" rIns="76277" bIns="0" numCol="1" spcCol="1270" anchor="ctr" anchorCtr="0">
              <a:noAutofit/>
            </a:bodyPr>
            <a:lstStyle/>
            <a:p>
              <a:pPr lvl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200" kern="120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7638558" y="1409002"/>
            <a:ext cx="1830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Armenia – 13.2 %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255894" y="2082003"/>
            <a:ext cx="2510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Azerbaijan – 13.2 %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245479" y="2747395"/>
            <a:ext cx="2617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Georgia –  40.6 %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210316" y="3428437"/>
            <a:ext cx="2601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Kazakhstan – 4.7 %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285120" y="4109479"/>
            <a:ext cx="2452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Kyrgyzstan – 8.3 %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179913" y="4845805"/>
            <a:ext cx="244641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Tajikistan – 4.0 %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162732" y="5528076"/>
            <a:ext cx="2498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Turkmenistan - 8.7 %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193397" y="6174388"/>
            <a:ext cx="24194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Uzbekistan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/>
              <a:t>-7.5 %</a:t>
            </a:r>
          </a:p>
        </p:txBody>
      </p:sp>
      <p:pic>
        <p:nvPicPr>
          <p:cNvPr id="42" name="Content Placeholder 8">
            <a:extLst>
              <a:ext uri="{FF2B5EF4-FFF2-40B4-BE49-F238E27FC236}">
                <a16:creationId xmlns:a16="http://schemas.microsoft.com/office/drawing/2014/main" id="{475FD42D-EF04-45CA-B70B-2FD3825D25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50" t="26849" r="22944" b="38247"/>
          <a:stretch/>
        </p:blipFill>
        <p:spPr>
          <a:xfrm>
            <a:off x="790307" y="1337692"/>
            <a:ext cx="5629274" cy="4192076"/>
          </a:xfrm>
          <a:prstGeom prst="rect">
            <a:avLst/>
          </a:prstGeom>
        </p:spPr>
      </p:pic>
      <p:sp>
        <p:nvSpPr>
          <p:cNvPr id="43" name="Title 1">
            <a:extLst>
              <a:ext uri="{FF2B5EF4-FFF2-40B4-BE49-F238E27FC236}">
                <a16:creationId xmlns:a16="http://schemas.microsoft.com/office/drawing/2014/main" id="{C699A13C-0677-4183-A0E6-8F9FC0A8AF6D}"/>
              </a:ext>
            </a:extLst>
          </p:cNvPr>
          <p:cNvSpPr txBox="1">
            <a:spLocks/>
          </p:cNvSpPr>
          <p:nvPr/>
        </p:nvSpPr>
        <p:spPr>
          <a:xfrm>
            <a:off x="790308" y="5689716"/>
            <a:ext cx="5629274" cy="105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dirty="0">
                <a:latin typeface="+mn-lt"/>
              </a:rPr>
              <a:t>Forest and other wooded land area in the region total – </a:t>
            </a:r>
            <a:r>
              <a:rPr lang="en-US" sz="2200" b="1" dirty="0">
                <a:latin typeface="+mn-lt"/>
              </a:rPr>
              <a:t>27 million ha </a:t>
            </a:r>
            <a:r>
              <a:rPr lang="en-US" sz="2200" dirty="0">
                <a:latin typeface="+mn-lt"/>
              </a:rPr>
              <a:t>–  </a:t>
            </a:r>
            <a:r>
              <a:rPr lang="en-US" sz="2200" b="1" dirty="0">
                <a:latin typeface="+mn-lt"/>
              </a:rPr>
              <a:t>6.5% of land</a:t>
            </a:r>
          </a:p>
        </p:txBody>
      </p:sp>
    </p:spTree>
    <p:extLst>
      <p:ext uri="{BB962C8B-B14F-4D97-AF65-F5344CB8AC3E}">
        <p14:creationId xmlns:p14="http://schemas.microsoft.com/office/powerpoint/2010/main" val="3686508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-839" y="868680"/>
            <a:ext cx="9918268" cy="1908890"/>
            <a:chOff x="-839" y="868680"/>
            <a:chExt cx="9918268" cy="1908890"/>
          </a:xfrm>
        </p:grpSpPr>
        <p:sp>
          <p:nvSpPr>
            <p:cNvPr id="31" name="Rectangle 30"/>
            <p:cNvSpPr/>
            <p:nvPr/>
          </p:nvSpPr>
          <p:spPr>
            <a:xfrm flipV="1">
              <a:off x="1645920" y="1402280"/>
              <a:ext cx="8271509" cy="10193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btitle 5"/>
            <p:cNvSpPr txBox="1">
              <a:spLocks/>
            </p:cNvSpPr>
            <p:nvPr/>
          </p:nvSpPr>
          <p:spPr>
            <a:xfrm>
              <a:off x="461533" y="1310596"/>
              <a:ext cx="4110467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 dirty="0">
                  <a:solidFill>
                    <a:srgbClr val="C6972D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FORESTS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6822" y="868680"/>
              <a:ext cx="639870" cy="580173"/>
            </a:xfrm>
            <a:prstGeom prst="rect">
              <a:avLst/>
            </a:prstGeom>
          </p:spPr>
        </p:pic>
      </p:grpSp>
      <p:sp>
        <p:nvSpPr>
          <p:cNvPr id="26" name="Slide Number Placeholder 25"/>
          <p:cNvSpPr>
            <a:spLocks noGrp="1"/>
          </p:cNvSpPr>
          <p:nvPr>
            <p:ph type="sldNum" sz="quarter" idx="4294967295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/>
          <a:lstStyle/>
          <a:p>
            <a:pPr algn="r"/>
            <a:fld id="{FEB09506-28EA-4C19-A061-02E7C9DE017B}" type="slidenum">
              <a:rPr lang="en-US" smtClean="0"/>
              <a:pPr algn="r"/>
              <a:t>6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77114" y="6309925"/>
            <a:ext cx="4315062" cy="486000"/>
            <a:chOff x="413355" y="442199"/>
            <a:chExt cx="4315062" cy="486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2" t="8137" r="1443" b="9510"/>
            <a:stretch/>
          </p:blipFill>
          <p:spPr>
            <a:xfrm>
              <a:off x="2295524" y="442199"/>
              <a:ext cx="2432893" cy="486000"/>
            </a:xfrm>
            <a:prstGeom prst="rect">
              <a:avLst/>
            </a:prstGeom>
          </p:spPr>
        </p:pic>
        <p:pic>
          <p:nvPicPr>
            <p:cNvPr id="21" name="Picture 20" descr="G:\FLHD\2 Forestry and Timber\Communications (EW)\8- Design - LOGOS\1- Logos\1 NEW 2015 LOGOS UNECE &amp; FAO\UNECE logo-blue-english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355" y="442312"/>
              <a:ext cx="1571625" cy="4857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Content Placeholder 9"/>
          <p:cNvSpPr txBox="1">
            <a:spLocks/>
          </p:cNvSpPr>
          <p:nvPr/>
        </p:nvSpPr>
        <p:spPr>
          <a:xfrm>
            <a:off x="577114" y="1633165"/>
            <a:ext cx="8972610" cy="438926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/>
              <a:t>TEXT</a:t>
            </a:r>
            <a:endParaRPr lang="en-US" sz="2400" dirty="0"/>
          </a:p>
        </p:txBody>
      </p:sp>
      <p:sp>
        <p:nvSpPr>
          <p:cNvPr id="16" name="Title 4">
            <a:extLst>
              <a:ext uri="{FF2B5EF4-FFF2-40B4-BE49-F238E27FC236}">
                <a16:creationId xmlns:a16="http://schemas.microsoft.com/office/drawing/2014/main" id="{3D7A8FC2-A6A4-49E0-BF3E-5FE6763FE9EF}"/>
              </a:ext>
            </a:extLst>
          </p:cNvPr>
          <p:cNvSpPr txBox="1">
            <a:spLocks/>
          </p:cNvSpPr>
          <p:nvPr/>
        </p:nvSpPr>
        <p:spPr>
          <a:xfrm>
            <a:off x="106458" y="309296"/>
            <a:ext cx="9693083" cy="639902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US" sz="3800" b="1" spc="5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Varied functions: protection, livelihoods …</a:t>
            </a:r>
            <a:endParaRPr lang="en-US" sz="4200" b="1" spc="5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898" y="1957146"/>
            <a:ext cx="4048470" cy="357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77208" y="1957146"/>
            <a:ext cx="4319916" cy="357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4299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-839" y="868680"/>
            <a:ext cx="9918268" cy="1908890"/>
            <a:chOff x="-839" y="868680"/>
            <a:chExt cx="9918268" cy="1908890"/>
          </a:xfrm>
        </p:grpSpPr>
        <p:sp>
          <p:nvSpPr>
            <p:cNvPr id="31" name="Rectangle 30"/>
            <p:cNvSpPr/>
            <p:nvPr/>
          </p:nvSpPr>
          <p:spPr>
            <a:xfrm flipV="1">
              <a:off x="1645920" y="1402280"/>
              <a:ext cx="8271509" cy="10193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btitle 5"/>
            <p:cNvSpPr txBox="1">
              <a:spLocks/>
            </p:cNvSpPr>
            <p:nvPr/>
          </p:nvSpPr>
          <p:spPr>
            <a:xfrm>
              <a:off x="461533" y="1310596"/>
              <a:ext cx="4110467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1" spc="100" dirty="0">
                  <a:solidFill>
                    <a:srgbClr val="C6972D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FORESTS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flipV="1">
              <a:off x="-839" y="1393491"/>
              <a:ext cx="467543" cy="110727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flipV="1">
              <a:off x="420986" y="1393490"/>
              <a:ext cx="45719" cy="1384080"/>
            </a:xfrm>
            <a:prstGeom prst="rect">
              <a:avLst/>
            </a:prstGeom>
            <a:solidFill>
              <a:srgbClr val="C697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6822" y="868680"/>
              <a:ext cx="639870" cy="580173"/>
            </a:xfrm>
            <a:prstGeom prst="rect">
              <a:avLst/>
            </a:prstGeom>
          </p:spPr>
        </p:pic>
      </p:grpSp>
      <p:sp>
        <p:nvSpPr>
          <p:cNvPr id="26" name="Slide Number Placeholder 25"/>
          <p:cNvSpPr>
            <a:spLocks noGrp="1"/>
          </p:cNvSpPr>
          <p:nvPr>
            <p:ph type="sldNum" sz="quarter" idx="4294967295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/>
          <a:lstStyle/>
          <a:p>
            <a:pPr algn="r"/>
            <a:fld id="{FEB09506-28EA-4C19-A061-02E7C9DE017B}" type="slidenum">
              <a:rPr lang="en-US" smtClean="0"/>
              <a:pPr algn="r"/>
              <a:t>7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77114" y="6309925"/>
            <a:ext cx="4315062" cy="486000"/>
            <a:chOff x="413355" y="442199"/>
            <a:chExt cx="4315062" cy="486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2" t="8137" r="1443" b="9510"/>
            <a:stretch/>
          </p:blipFill>
          <p:spPr>
            <a:xfrm>
              <a:off x="2295524" y="442199"/>
              <a:ext cx="2432893" cy="486000"/>
            </a:xfrm>
            <a:prstGeom prst="rect">
              <a:avLst/>
            </a:prstGeom>
          </p:spPr>
        </p:pic>
        <p:pic>
          <p:nvPicPr>
            <p:cNvPr id="21" name="Picture 20" descr="G:\FLHD\2 Forestry and Timber\Communications (EW)\8- Design - LOGOS\1- Logos\1 NEW 2015 LOGOS UNECE &amp; FAO\UNECE logo-blue-english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355" y="442312"/>
              <a:ext cx="1571625" cy="4857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Content Placeholder 9"/>
          <p:cNvSpPr txBox="1">
            <a:spLocks/>
          </p:cNvSpPr>
          <p:nvPr/>
        </p:nvSpPr>
        <p:spPr>
          <a:xfrm>
            <a:off x="577114" y="1633165"/>
            <a:ext cx="8972610" cy="438926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/>
              <a:t>TEXT</a:t>
            </a:r>
            <a:endParaRPr lang="en-US" sz="2400" dirty="0"/>
          </a:p>
        </p:txBody>
      </p:sp>
      <p:sp>
        <p:nvSpPr>
          <p:cNvPr id="16" name="Title 4">
            <a:extLst>
              <a:ext uri="{FF2B5EF4-FFF2-40B4-BE49-F238E27FC236}">
                <a16:creationId xmlns:a16="http://schemas.microsoft.com/office/drawing/2014/main" id="{7FB5C039-3F21-4005-8E65-157171A91009}"/>
              </a:ext>
            </a:extLst>
          </p:cNvPr>
          <p:cNvSpPr txBox="1">
            <a:spLocks/>
          </p:cNvSpPr>
          <p:nvPr/>
        </p:nvSpPr>
        <p:spPr>
          <a:xfrm>
            <a:off x="420986" y="498210"/>
            <a:ext cx="9259328" cy="506844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US" sz="3600" b="1" spc="5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Valuable, but under pressure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527" y="2101618"/>
            <a:ext cx="4276045" cy="332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92380" y="2101618"/>
            <a:ext cx="4178642" cy="332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4299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5377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Non wood products </a:t>
            </a:r>
            <a:endParaRPr lang="en-US" sz="2400" spc="50" dirty="0">
              <a:solidFill>
                <a:srgbClr val="6DA945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411654" y="4712979"/>
            <a:ext cx="2706450" cy="2145021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39117" y="1340728"/>
            <a:ext cx="2414346" cy="2251799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82761" y="4677322"/>
            <a:ext cx="2418839" cy="2426007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676657" y="2794206"/>
            <a:ext cx="2313233" cy="2422358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750035" y="3339802"/>
            <a:ext cx="2383908" cy="1920710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540687" y="2623344"/>
            <a:ext cx="2476522" cy="2159876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2890103" y="1215122"/>
            <a:ext cx="2455638" cy="217283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260 species of fruit plants from 37 genera occur</a:t>
            </a:r>
          </a:p>
        </p:txBody>
      </p:sp>
      <p:sp>
        <p:nvSpPr>
          <p:cNvPr id="18" name="Oval 17"/>
          <p:cNvSpPr/>
          <p:nvPr/>
        </p:nvSpPr>
        <p:spPr>
          <a:xfrm>
            <a:off x="7263633" y="1660259"/>
            <a:ext cx="2536643" cy="204370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In forests of Central Asia about 200 species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medicinal plants</a:t>
            </a:r>
          </a:p>
        </p:txBody>
      </p:sp>
      <p:sp>
        <p:nvSpPr>
          <p:cNvPr id="19" name="Oval 18"/>
          <p:cNvSpPr/>
          <p:nvPr/>
        </p:nvSpPr>
        <p:spPr>
          <a:xfrm>
            <a:off x="5074090" y="1010547"/>
            <a:ext cx="2566490" cy="210526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Forest is formed by a chestnut, a hazelnut, a walnut, an apple, a pear, a cherry-tree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089248" y="4432091"/>
            <a:ext cx="2453132" cy="2422358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7308876" y="4515565"/>
            <a:ext cx="2597124" cy="2422358"/>
          </a:xfrm>
          <a:prstGeom prst="ellipse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294281" y="3099992"/>
            <a:ext cx="2701463" cy="2422358"/>
          </a:xfrm>
          <a:prstGeom prst="ellipse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-35430" y="2715489"/>
            <a:ext cx="2425739" cy="2422358"/>
          </a:xfrm>
          <a:prstGeom prst="ellipse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6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5377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FAO Regional Priorities</a:t>
            </a:r>
            <a:endParaRPr lang="en-US" sz="2400" spc="50" dirty="0">
              <a:solidFill>
                <a:srgbClr val="6DA945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676657" y="2794206"/>
            <a:ext cx="2313233" cy="2422358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6148670" y="4005385"/>
            <a:ext cx="2597124" cy="242235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536035" y="1335650"/>
            <a:ext cx="2701463" cy="2422358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16A897-54B3-4EFA-A93A-BDDED9ADC3E7}"/>
              </a:ext>
            </a:extLst>
          </p:cNvPr>
          <p:cNvSpPr txBox="1"/>
          <p:nvPr/>
        </p:nvSpPr>
        <p:spPr>
          <a:xfrm>
            <a:off x="493264" y="1035744"/>
            <a:ext cx="45515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The 30th session of the FAO European Regional Conference (ERC) in 2016 endorsed following future priorities for the Region: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Formulation of effective policies for sustainable and inclusive growth for farmers and the rural population with emphasis on small holders and family farms;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Help reach new markets through alignment of trade, food safety and SPS policies to meet WTO commitments and through value chain development to meet international food safety quality requirements;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Sustainable natural resource management, combating land degradation and desertification, mitigation and adaptation of climate change; 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Addressing food insecurity and reduction of all forms of malnutrition.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826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4405</TotalTime>
  <Words>823</Words>
  <Application>Microsoft Office PowerPoint</Application>
  <PresentationFormat>A4 Paper (210x297 mm)</PresentationFormat>
  <Paragraphs>233</Paragraphs>
  <Slides>14</Slides>
  <Notes>14</Notes>
  <HiddenSlides>3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Arial Narrow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lastModifiedBy>Khan Salehin</cp:lastModifiedBy>
  <cp:revision>239</cp:revision>
  <cp:lastPrinted>2019-05-03T18:39:41Z</cp:lastPrinted>
  <dcterms:created xsi:type="dcterms:W3CDTF">2016-07-29T13:01:46Z</dcterms:created>
  <dcterms:modified xsi:type="dcterms:W3CDTF">2019-06-25T11:29:11Z</dcterms:modified>
</cp:coreProperties>
</file>