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8000663" cy="251999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37" userDrawn="1">
          <p15:clr>
            <a:srgbClr val="A4A3A4"/>
          </p15:clr>
        </p15:guide>
        <p15:guide id="2" pos="56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4A18"/>
    <a:srgbClr val="318DDE"/>
    <a:srgbClr val="F87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32" d="100"/>
          <a:sy n="32" d="100"/>
        </p:scale>
        <p:origin x="2968" y="48"/>
      </p:cViewPr>
      <p:guideLst>
        <p:guide orient="horz" pos="7937"/>
        <p:guide pos="5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99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4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4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2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9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0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54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7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4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6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9017A-ED2F-4655-90AE-A5F3D53E8E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5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g"/><Relationship Id="rId3" Type="http://schemas.microsoft.com/office/2007/relationships/hdphoto" Target="../media/hdphoto1.wdp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image" Target="../media/image1.png"/><Relationship Id="rId16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unece.org/publications/oes/welcome.html" TargetMode="External"/><Relationship Id="rId11" Type="http://schemas.openxmlformats.org/officeDocument/2006/relationships/image" Target="../media/image7.jpeg"/><Relationship Id="rId5" Type="http://schemas.openxmlformats.org/officeDocument/2006/relationships/hyperlink" Target="https://www.unece.org/trade/agr/standard/dry/DDP-Standards.html" TargetMode="External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4" Type="http://schemas.openxmlformats.org/officeDocument/2006/relationships/image" Target="../media/image2.png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DF5E25-5AAF-427C-BF50-45B53E3F13E7}"/>
              </a:ext>
            </a:extLst>
          </p:cNvPr>
          <p:cNvGrpSpPr/>
          <p:nvPr/>
        </p:nvGrpSpPr>
        <p:grpSpPr>
          <a:xfrm>
            <a:off x="328470" y="1902254"/>
            <a:ext cx="17342166" cy="2394818"/>
            <a:chOff x="267517" y="626534"/>
            <a:chExt cx="9067238" cy="125211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D03E400-1BB9-419A-A647-298764A7234D}"/>
                </a:ext>
              </a:extLst>
            </p:cNvPr>
            <p:cNvGrpSpPr/>
            <p:nvPr/>
          </p:nvGrpSpPr>
          <p:grpSpPr>
            <a:xfrm>
              <a:off x="267517" y="626534"/>
              <a:ext cx="9067238" cy="1252115"/>
              <a:chOff x="53681" y="785232"/>
              <a:chExt cx="9503201" cy="1252115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40A3073-61B6-41B1-9D73-CEA524BBA96C}"/>
                  </a:ext>
                </a:extLst>
              </p:cNvPr>
              <p:cNvSpPr/>
              <p:nvPr/>
            </p:nvSpPr>
            <p:spPr>
              <a:xfrm>
                <a:off x="53681" y="1556084"/>
                <a:ext cx="9503201" cy="481263"/>
              </a:xfrm>
              <a:prstGeom prst="rect">
                <a:avLst/>
              </a:prstGeom>
              <a:solidFill>
                <a:srgbClr val="318D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2B171671-3E7F-4766-A8F3-194A98358A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56753" y="785232"/>
                <a:ext cx="1433111" cy="1235182"/>
              </a:xfrm>
              <a:prstGeom prst="rect">
                <a:avLst/>
              </a:prstGeom>
            </p:spPr>
          </p:pic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DED7D8D-6E3E-41E7-9776-0197F3B255FB}"/>
                </a:ext>
              </a:extLst>
            </p:cNvPr>
            <p:cNvSpPr txBox="1"/>
            <p:nvPr/>
          </p:nvSpPr>
          <p:spPr>
            <a:xfrm>
              <a:off x="398850" y="1461370"/>
              <a:ext cx="3659163" cy="337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600" b="1" spc="3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DEFINITION &amp; CLASSIFICATION</a:t>
              </a:r>
              <a:endParaRPr lang="en-US" sz="3600" b="1" spc="3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7" name="Metin kutusu 4">
            <a:extLst>
              <a:ext uri="{FF2B5EF4-FFF2-40B4-BE49-F238E27FC236}">
                <a16:creationId xmlns:a16="http://schemas.microsoft.com/office/drawing/2014/main" id="{1F1E96DF-EDF7-43C0-8AB5-89EA12BF8718}"/>
              </a:ext>
            </a:extLst>
          </p:cNvPr>
          <p:cNvSpPr txBox="1"/>
          <p:nvPr/>
        </p:nvSpPr>
        <p:spPr>
          <a:xfrm>
            <a:off x="328000" y="4519374"/>
            <a:ext cx="173421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tr-TR" sz="2400" dirty="0">
                <a:latin typeface="Arial Narrow" panose="020B0606020202030204" pitchFamily="34" charset="0"/>
              </a:rPr>
              <a:t>The UNECE standard applies to inshell </a:t>
            </a:r>
            <a:r>
              <a:rPr lang="en-US" sz="2400" dirty="0">
                <a:latin typeface="Arial Narrow" panose="020B0606020202030204" pitchFamily="34" charset="0"/>
              </a:rPr>
              <a:t>walnuts</a:t>
            </a:r>
            <a:r>
              <a:rPr lang="tr-TR" sz="2400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*</a:t>
            </a:r>
            <a:r>
              <a:rPr lang="tr-TR" sz="2400" dirty="0">
                <a:latin typeface="Arial Narrow" panose="020B0606020202030204" pitchFamily="34" charset="0"/>
              </a:rPr>
              <a:t> free from outer husks, of varieties (cultivars) grown from </a:t>
            </a:r>
            <a:r>
              <a:rPr lang="en-US" sz="2400" i="1" dirty="0">
                <a:latin typeface="Arial Narrow" panose="020B0606020202030204" pitchFamily="34" charset="0"/>
              </a:rPr>
              <a:t>Juglans regia </a:t>
            </a:r>
            <a:r>
              <a:rPr lang="en-US" sz="2400" dirty="0">
                <a:latin typeface="Arial Narrow" panose="020B0606020202030204" pitchFamily="34" charset="0"/>
              </a:rPr>
              <a:t>L.,</a:t>
            </a:r>
            <a:r>
              <a:rPr lang="tr-TR" sz="2400" dirty="0">
                <a:latin typeface="Arial Narrow" panose="020B0606020202030204" pitchFamily="34" charset="0"/>
              </a:rPr>
              <a:t> intended for direct consumption or for food when intended to be mixed with other products for direct consumption without further processing. </a:t>
            </a:r>
          </a:p>
          <a:p>
            <a:pPr algn="just"/>
            <a:r>
              <a:rPr lang="tr-TR" sz="2400" dirty="0">
                <a:latin typeface="Arial Narrow" panose="020B0606020202030204" pitchFamily="34" charset="0"/>
              </a:rPr>
              <a:t>It does not apply to inshell</a:t>
            </a:r>
            <a:r>
              <a:rPr lang="en-US" sz="2400" dirty="0">
                <a:latin typeface="Arial Narrow" panose="020B0606020202030204" pitchFamily="34" charset="0"/>
              </a:rPr>
              <a:t> walnuts</a:t>
            </a:r>
            <a:r>
              <a:rPr lang="tr-TR" sz="2400" dirty="0">
                <a:latin typeface="Arial Narrow" panose="020B0606020202030204" pitchFamily="34" charset="0"/>
              </a:rPr>
              <a:t> that are processed by salting, sugaring, flavouring, roasting or for industrial processing.</a:t>
            </a:r>
          </a:p>
          <a:p>
            <a:pPr>
              <a:spcAft>
                <a:spcPts val="1200"/>
              </a:spcAft>
            </a:pPr>
            <a:r>
              <a:rPr lang="tr-TR" sz="2400" dirty="0">
                <a:latin typeface="Arial Narrow" panose="020B0606020202030204" pitchFamily="34" charset="0"/>
              </a:rPr>
              <a:t>Inshell  are classified into the following </a:t>
            </a:r>
            <a:r>
              <a:rPr lang="tr-TR" sz="2400" b="1" dirty="0">
                <a:latin typeface="Arial Narrow" panose="020B0606020202030204" pitchFamily="34" charset="0"/>
              </a:rPr>
              <a:t>three classes: Extra Class, Class I and Class II. </a:t>
            </a:r>
            <a:br>
              <a:rPr lang="de-DE" sz="2400" b="1" dirty="0">
                <a:latin typeface="Arial Narrow" panose="020B0606020202030204" pitchFamily="34" charset="0"/>
              </a:rPr>
            </a:br>
            <a:r>
              <a:rPr lang="en-US" sz="2400" dirty="0">
                <a:solidFill>
                  <a:srgbClr val="FF0000"/>
                </a:solidFill>
              </a:rPr>
              <a:t>The classification is determined in accordance with the defects allowed in the Standard's section "IV, Provisions concerning tolerances“.</a:t>
            </a:r>
            <a:endParaRPr lang="en-US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8DB1B2-B8E1-4A07-875B-87D1694F7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4" y="993262"/>
            <a:ext cx="5450244" cy="167332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312EE97-3746-4653-A6D5-4D678731CD4B}"/>
              </a:ext>
            </a:extLst>
          </p:cNvPr>
          <p:cNvGrpSpPr/>
          <p:nvPr/>
        </p:nvGrpSpPr>
        <p:grpSpPr>
          <a:xfrm>
            <a:off x="5844198" y="893568"/>
            <a:ext cx="11757037" cy="2062102"/>
            <a:chOff x="71249" y="55655"/>
            <a:chExt cx="5604647" cy="82556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E0ED662-D4AD-4F13-BE65-4A478FE25189}"/>
                </a:ext>
              </a:extLst>
            </p:cNvPr>
            <p:cNvSpPr txBox="1"/>
            <p:nvPr/>
          </p:nvSpPr>
          <p:spPr>
            <a:xfrm>
              <a:off x="71249" y="55655"/>
              <a:ext cx="5567244" cy="825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r-TR" sz="4000" b="1" spc="300" dirty="0">
                  <a:latin typeface="Arial Narrow" panose="020B0606020202030204" pitchFamily="34" charset="0"/>
                </a:rPr>
                <a:t>COMMERCIAL AND MARKETING QUALITY OF</a:t>
              </a:r>
            </a:p>
            <a:p>
              <a:pPr algn="r"/>
              <a:r>
                <a:rPr lang="tr-TR" sz="8800" b="1" spc="350" dirty="0">
                  <a:solidFill>
                    <a:srgbClr val="8C4A18"/>
                  </a:solidFill>
                  <a:latin typeface="Arial Narrow" panose="020B0606020202030204" pitchFamily="34" charset="0"/>
                </a:rPr>
                <a:t>INSHELL </a:t>
              </a:r>
              <a:r>
                <a:rPr lang="en-US" sz="8800" b="1" spc="350" dirty="0">
                  <a:solidFill>
                    <a:srgbClr val="8C4A18"/>
                  </a:solidFill>
                  <a:latin typeface="Arial Narrow" panose="020B0606020202030204" pitchFamily="34" charset="0"/>
                </a:rPr>
                <a:t>WALNUTS</a:t>
              </a:r>
              <a:endParaRPr lang="en-US" sz="8800" spc="350" dirty="0">
                <a:solidFill>
                  <a:srgbClr val="8C4A18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EA909D-BFDF-45A7-BC3C-67177CA7BE9E}"/>
                </a:ext>
              </a:extLst>
            </p:cNvPr>
            <p:cNvSpPr txBox="1"/>
            <p:nvPr/>
          </p:nvSpPr>
          <p:spPr>
            <a:xfrm>
              <a:off x="5454137" y="287765"/>
              <a:ext cx="221759" cy="308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8C4A18"/>
                  </a:solidFill>
                </a:rPr>
                <a:t>*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B3FF53A-A0C8-4E32-A8EA-CCF224519D1E}"/>
              </a:ext>
            </a:extLst>
          </p:cNvPr>
          <p:cNvSpPr txBox="1"/>
          <p:nvPr/>
        </p:nvSpPr>
        <p:spPr>
          <a:xfrm>
            <a:off x="328002" y="7008296"/>
            <a:ext cx="17342165" cy="646331"/>
          </a:xfrm>
          <a:prstGeom prst="rect">
            <a:avLst/>
          </a:prstGeom>
          <a:solidFill>
            <a:srgbClr val="8C4A18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3600" b="1" spc="300" dirty="0">
                <a:solidFill>
                  <a:schemeClr val="bg1"/>
                </a:solidFill>
                <a:latin typeface="Arial Narrow" panose="020B0606020202030204" pitchFamily="34" charset="0"/>
              </a:rPr>
              <a:t>QUALITY DEFECTS</a:t>
            </a:r>
            <a:endParaRPr lang="en-US" sz="3600" b="1" spc="3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89CA788-596C-4C6E-9360-C228EF1304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510814"/>
              </p:ext>
            </p:extLst>
          </p:nvPr>
        </p:nvGraphicFramePr>
        <p:xfrm>
          <a:off x="330042" y="24287357"/>
          <a:ext cx="1734216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2166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561340">
                <a:tc>
                  <a:txBody>
                    <a:bodyPr/>
                    <a:lstStyle/>
                    <a:p>
                      <a:pPr marL="60325" indent="0" algn="l">
                        <a:buFont typeface="Arial" pitchFamily="34" charset="0"/>
                        <a:buNone/>
                      </a:pPr>
                      <a:r>
                        <a:rPr lang="tr-TR" sz="1700" b="0" i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The UNECE standard for inshell</a:t>
                      </a:r>
                      <a:r>
                        <a:rPr lang="tr-TR" sz="1700" b="0" i="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700" b="0" i="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walnuts</a:t>
                      </a:r>
                      <a:r>
                        <a:rPr lang="tr-TR" sz="1700" b="0" i="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tr-TR" sz="1700" b="0" i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and an electronic version of this poster can be retreived from the following addresses.</a:t>
                      </a:r>
                      <a:r>
                        <a:rPr lang="tr-TR" sz="1700" b="0" i="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700" b="0" i="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         </a:t>
                      </a:r>
                      <a:r>
                        <a:rPr lang="tr-TR" sz="1700" b="1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Standard</a:t>
                      </a:r>
                      <a:r>
                        <a:rPr lang="fr-CH" sz="170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: </a:t>
                      </a:r>
                      <a:r>
                        <a:rPr lang="fr-CH" sz="17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  <a:hlinkClick r:id="rId5"/>
                        </a:rPr>
                        <a:t>https://www.unece.org/trade/agr/standard/dry/DDP-Standards.html</a:t>
                      </a:r>
                      <a:endParaRPr lang="tr-TR" sz="17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anose="020B0606020202030204" pitchFamily="34" charset="0"/>
                      </a:endParaRPr>
                    </a:p>
                    <a:p>
                      <a:pPr marL="60325" indent="0" algn="l">
                        <a:buFont typeface="Arial" pitchFamily="34" charset="0"/>
                        <a:buNone/>
                      </a:pPr>
                      <a:r>
                        <a:rPr lang="tr-TR" sz="1700" b="1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                                                                                                                                                                                                                    Poster</a:t>
                      </a:r>
                      <a:r>
                        <a:rPr lang="tr-TR" sz="170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: </a:t>
                      </a:r>
                      <a:r>
                        <a:rPr lang="fr-CH" sz="170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  </a:t>
                      </a:r>
                      <a:r>
                        <a:rPr lang="fr-CH" sz="17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7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  <a:hlinkClick r:id="rId6"/>
                        </a:rPr>
                        <a:t>https://www.unece.org/publications/oes/welcome.html</a:t>
                      </a:r>
                      <a:endParaRPr lang="en-US" sz="17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138047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C255EC7-6F0C-4F47-A05F-B7381A9AC001}"/>
              </a:ext>
            </a:extLst>
          </p:cNvPr>
          <p:cNvCxnSpPr/>
          <p:nvPr/>
        </p:nvCxnSpPr>
        <p:spPr>
          <a:xfrm>
            <a:off x="6358202" y="989871"/>
            <a:ext cx="0" cy="16767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8E05B-1FD3-481C-9030-71672B920B2C}"/>
              </a:ext>
            </a:extLst>
          </p:cNvPr>
          <p:cNvSpPr/>
          <p:nvPr/>
        </p:nvSpPr>
        <p:spPr>
          <a:xfrm>
            <a:off x="328000" y="7995231"/>
            <a:ext cx="5344380" cy="29241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11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313F7E-79A6-4ADA-A447-F207C16C1729}"/>
              </a:ext>
            </a:extLst>
          </p:cNvPr>
          <p:cNvSpPr/>
          <p:nvPr/>
        </p:nvSpPr>
        <p:spPr>
          <a:xfrm>
            <a:off x="6326892" y="7995231"/>
            <a:ext cx="5344380" cy="2924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15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415E66-EC29-4461-AD2D-73230C5063D3}"/>
              </a:ext>
            </a:extLst>
          </p:cNvPr>
          <p:cNvSpPr/>
          <p:nvPr/>
        </p:nvSpPr>
        <p:spPr>
          <a:xfrm>
            <a:off x="12325784" y="7995230"/>
            <a:ext cx="5344380" cy="2924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17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610C30C-512D-4E6E-AC6F-F0642A8D8B28}"/>
              </a:ext>
            </a:extLst>
          </p:cNvPr>
          <p:cNvSpPr/>
          <p:nvPr/>
        </p:nvSpPr>
        <p:spPr>
          <a:xfrm>
            <a:off x="217714" y="12070309"/>
            <a:ext cx="5344380" cy="2977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727C6E5-1DEE-413F-AC10-58D89D531557}"/>
              </a:ext>
            </a:extLst>
          </p:cNvPr>
          <p:cNvSpPr/>
          <p:nvPr/>
        </p:nvSpPr>
        <p:spPr>
          <a:xfrm>
            <a:off x="6326892" y="12088214"/>
            <a:ext cx="5344380" cy="2977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5A5503-1C90-464F-B597-ED197AB8C892}"/>
              </a:ext>
            </a:extLst>
          </p:cNvPr>
          <p:cNvSpPr/>
          <p:nvPr/>
        </p:nvSpPr>
        <p:spPr>
          <a:xfrm>
            <a:off x="12325784" y="12085862"/>
            <a:ext cx="5344380" cy="2977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13 ( The two in the middle)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9894DB-B553-4D53-BEDF-D20C04511D44}"/>
              </a:ext>
            </a:extLst>
          </p:cNvPr>
          <p:cNvSpPr/>
          <p:nvPr/>
        </p:nvSpPr>
        <p:spPr>
          <a:xfrm>
            <a:off x="328000" y="16263315"/>
            <a:ext cx="5344380" cy="290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530AA7C-0756-4CD0-A092-D4063A8935C2}"/>
              </a:ext>
            </a:extLst>
          </p:cNvPr>
          <p:cNvSpPr/>
          <p:nvPr/>
        </p:nvSpPr>
        <p:spPr>
          <a:xfrm>
            <a:off x="6326892" y="16263316"/>
            <a:ext cx="5344380" cy="290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WALNUT KERNELS, Photo 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41D2B27-5AFE-471A-BD69-8F61A877FA7F}"/>
              </a:ext>
            </a:extLst>
          </p:cNvPr>
          <p:cNvSpPr/>
          <p:nvPr/>
        </p:nvSpPr>
        <p:spPr>
          <a:xfrm>
            <a:off x="12256855" y="16214929"/>
            <a:ext cx="5344380" cy="2924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16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56DD9A-6AA8-4468-878A-41C451094AC3}"/>
              </a:ext>
            </a:extLst>
          </p:cNvPr>
          <p:cNvSpPr/>
          <p:nvPr/>
        </p:nvSpPr>
        <p:spPr>
          <a:xfrm>
            <a:off x="6358202" y="11013015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latin typeface="Arial" panose="020B0604020202020204" pitchFamily="34" charset="0"/>
                <a:cs typeface="Arial" panose="020B0604020202020204" pitchFamily="34" charset="0"/>
              </a:rPr>
              <a:t>MOULD ON SHELL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4D8BC32-3B53-4C41-9DF9-058645995A31}"/>
              </a:ext>
            </a:extLst>
          </p:cNvPr>
          <p:cNvSpPr/>
          <p:nvPr/>
        </p:nvSpPr>
        <p:spPr>
          <a:xfrm>
            <a:off x="12325784" y="11009543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latin typeface="Arial" panose="020B0604020202020204" pitchFamily="34" charset="0"/>
                <a:cs typeface="Arial" panose="020B0604020202020204" pitchFamily="34" charset="0"/>
              </a:rPr>
              <a:t>DAMAGED BY PESTS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1781DFE-E62C-4509-B9FB-C186856EBEA3}"/>
              </a:ext>
            </a:extLst>
          </p:cNvPr>
          <p:cNvSpPr/>
          <p:nvPr/>
        </p:nvSpPr>
        <p:spPr>
          <a:xfrm>
            <a:off x="217714" y="15120716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 ON SHELL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B3E5F6E-ED3C-41F5-9EFC-C2A750A6CE9F}"/>
              </a:ext>
            </a:extLst>
          </p:cNvPr>
          <p:cNvSpPr/>
          <p:nvPr/>
        </p:nvSpPr>
        <p:spPr>
          <a:xfrm>
            <a:off x="6326892" y="15128854"/>
            <a:ext cx="5344380" cy="620378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DAMAGED SHELL, EXPOSED KERNEL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FEDEF7-0C31-4668-B015-46103EE645CD}"/>
              </a:ext>
            </a:extLst>
          </p:cNvPr>
          <p:cNvSpPr/>
          <p:nvPr/>
        </p:nvSpPr>
        <p:spPr>
          <a:xfrm>
            <a:off x="12325784" y="15120716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latin typeface="Arial" panose="020B0604020202020204" pitchFamily="34" charset="0"/>
                <a:cs typeface="Arial" panose="020B0604020202020204" pitchFamily="34" charset="0"/>
              </a:rPr>
              <a:t>NOT SUFFICIENTLY DEVELOPED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C5A9B83-4A7D-4B6D-9DEF-D7DA8FB3AEDE}"/>
              </a:ext>
            </a:extLst>
          </p:cNvPr>
          <p:cNvSpPr/>
          <p:nvPr/>
        </p:nvSpPr>
        <p:spPr>
          <a:xfrm>
            <a:off x="328000" y="19216896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INTACT SHELL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AD1EF06-B3F3-4DD1-B16A-81CF0A02E55E}"/>
              </a:ext>
            </a:extLst>
          </p:cNvPr>
          <p:cNvSpPr/>
          <p:nvPr/>
        </p:nvSpPr>
        <p:spPr>
          <a:xfrm>
            <a:off x="12256855" y="19165433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MOULD ON KERNEL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3DF050E-5036-4543-977E-EBD7499C5576}"/>
              </a:ext>
            </a:extLst>
          </p:cNvPr>
          <p:cNvSpPr/>
          <p:nvPr/>
        </p:nvSpPr>
        <p:spPr>
          <a:xfrm>
            <a:off x="328000" y="23254429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INSECT DAMAGE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24518CB-6862-4824-9992-9CB08A20AD36}"/>
              </a:ext>
            </a:extLst>
          </p:cNvPr>
          <p:cNvSpPr/>
          <p:nvPr/>
        </p:nvSpPr>
        <p:spPr>
          <a:xfrm>
            <a:off x="328000" y="20361876"/>
            <a:ext cx="5344380" cy="290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18 (One in the middle + right)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F17FA17-C4F3-4C2F-948A-1899A3DD4CA9}"/>
              </a:ext>
            </a:extLst>
          </p:cNvPr>
          <p:cNvSpPr/>
          <p:nvPr/>
        </p:nvSpPr>
        <p:spPr>
          <a:xfrm>
            <a:off x="6326892" y="20361877"/>
            <a:ext cx="5344380" cy="290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6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721F579-1F05-4595-B3DF-FFBFB513ECA0}"/>
              </a:ext>
            </a:extLst>
          </p:cNvPr>
          <p:cNvSpPr/>
          <p:nvPr/>
        </p:nvSpPr>
        <p:spPr>
          <a:xfrm>
            <a:off x="6358202" y="23325976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latin typeface="Arial" panose="020B0604020202020204" pitchFamily="34" charset="0"/>
                <a:cs typeface="Arial" panose="020B0604020202020204" pitchFamily="34" charset="0"/>
              </a:rPr>
              <a:t>ADHERING HULL / HUSK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7839006-E5AD-4C7C-A5B2-5D6F57C6B6E2}"/>
              </a:ext>
            </a:extLst>
          </p:cNvPr>
          <p:cNvSpPr/>
          <p:nvPr/>
        </p:nvSpPr>
        <p:spPr>
          <a:xfrm>
            <a:off x="6358202" y="19200130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latin typeface="Arial" panose="020B0604020202020204" pitchFamily="34" charset="0"/>
                <a:cs typeface="Arial" panose="020B0604020202020204" pitchFamily="34" charset="0"/>
              </a:rPr>
              <a:t>BLEMISHES AND DISCOLOURATION 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273E6A1-1AD5-4FCB-BA28-1E24AA376858}"/>
              </a:ext>
            </a:extLst>
          </p:cNvPr>
          <p:cNvSpPr/>
          <p:nvPr/>
        </p:nvSpPr>
        <p:spPr>
          <a:xfrm>
            <a:off x="12256855" y="20344968"/>
            <a:ext cx="5344380" cy="2924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Explanatory Brochure UNECE  Standard on the marketing and commercial quality control of INSHELL WALNUTS, Photo 10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B409573-EAF6-478D-965E-11952E199530}"/>
              </a:ext>
            </a:extLst>
          </p:cNvPr>
          <p:cNvSpPr/>
          <p:nvPr/>
        </p:nvSpPr>
        <p:spPr>
          <a:xfrm>
            <a:off x="12256855" y="23309196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STAINS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A58CAEE-3C00-4EF0-B36A-C671A7725046}"/>
              </a:ext>
            </a:extLst>
          </p:cNvPr>
          <p:cNvSpPr/>
          <p:nvPr/>
        </p:nvSpPr>
        <p:spPr>
          <a:xfrm>
            <a:off x="393954" y="11013015"/>
            <a:ext cx="5344380" cy="628516"/>
          </a:xfrm>
          <a:prstGeom prst="rect">
            <a:avLst/>
          </a:prstGeom>
          <a:solidFill>
            <a:srgbClr val="8C4A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latin typeface="Arial" panose="020B0604020202020204" pitchFamily="34" charset="0"/>
                <a:cs typeface="Arial" panose="020B0604020202020204" pitchFamily="34" charset="0"/>
              </a:rPr>
              <a:t>FREE OF BLEMISHES 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26417DD2-446D-4BAE-9092-0D004686E7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368" y="16146016"/>
            <a:ext cx="3100644" cy="2947861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4122E1C-A542-461F-9A94-E27A99042E8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867675" y="15714379"/>
            <a:ext cx="2161032" cy="35996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4502813-3F18-480E-85EC-143B9321BD8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7" t="9583" r="387" b="1824"/>
          <a:stretch/>
        </p:blipFill>
        <p:spPr>
          <a:xfrm>
            <a:off x="328000" y="11935246"/>
            <a:ext cx="5344380" cy="305166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22C6BC3-71EC-427A-89F7-0D0007238E5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731" y="11851312"/>
            <a:ext cx="4005322" cy="300399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782AE23-07E9-4230-B775-4882BAAA890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23"/>
          <a:stretch/>
        </p:blipFill>
        <p:spPr>
          <a:xfrm>
            <a:off x="1330852" y="16153644"/>
            <a:ext cx="3599688" cy="297490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5876828-A97C-48BE-ABD1-18ECC6CE7162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57"/>
          <a:stretch/>
        </p:blipFill>
        <p:spPr>
          <a:xfrm>
            <a:off x="7849905" y="20501131"/>
            <a:ext cx="2495569" cy="2698869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D3C1758-7E41-4432-909F-DBEB41AFCA1D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7" r="25040"/>
          <a:stretch/>
        </p:blipFill>
        <p:spPr>
          <a:xfrm>
            <a:off x="12688351" y="11998165"/>
            <a:ext cx="4834423" cy="2943675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95F735C-9FF4-4238-A782-C9AB406F0A3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7175" y="20120873"/>
            <a:ext cx="4381597" cy="297343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2825CAC-3009-43B3-BC74-BE18D476FD0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383" y="7704107"/>
            <a:ext cx="3589157" cy="329362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4FA89C8-A664-497B-AC65-78BC859584F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924" y="7922602"/>
            <a:ext cx="3691088" cy="288820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2BCE6F2-AB1C-4549-8D7A-F90E4ABDED48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03" t="8348" r="10903" b="16440"/>
          <a:stretch/>
        </p:blipFill>
        <p:spPr>
          <a:xfrm>
            <a:off x="12821450" y="7957490"/>
            <a:ext cx="3277002" cy="3010304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9B16A623-824D-430B-9D84-B2741F7147A0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2"/>
          <a:stretch/>
        </p:blipFill>
        <p:spPr>
          <a:xfrm>
            <a:off x="1215583" y="20387447"/>
            <a:ext cx="3873407" cy="286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29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Photos_Pistachio Poster Layout_June2019</Template>
  <TotalTime>470</TotalTime>
  <Words>416</Words>
  <Application>Microsoft Office PowerPoint</Application>
  <PresentationFormat>Custom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Sofia Demenegi</dc:creator>
  <cp:lastModifiedBy>Liliana Annovazzi-Jakab</cp:lastModifiedBy>
  <cp:revision>32</cp:revision>
  <cp:lastPrinted>2019-06-28T07:50:19Z</cp:lastPrinted>
  <dcterms:created xsi:type="dcterms:W3CDTF">2019-06-27T09:56:48Z</dcterms:created>
  <dcterms:modified xsi:type="dcterms:W3CDTF">2019-07-17T09:31:24Z</dcterms:modified>
</cp:coreProperties>
</file>